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3" r:id="rId23"/>
    <p:sldId id="264" r:id="rId24"/>
    <p:sldId id="262" r:id="rId25"/>
    <p:sldId id="261" r:id="rId26"/>
    <p:sldId id="260" r:id="rId27"/>
    <p:sldId id="259" r:id="rId28"/>
    <p:sldId id="258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978E6-17E2-4294-B678-9088D5EBABE5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D9912-50EC-4C43-BB5A-02FA80462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20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6D9912-50EC-4C43-BB5A-02FA8046239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906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D5C7C-E7CE-3369-8782-FCB93B441D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61D55A-1FA4-7F58-DA81-F7DCAA10D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38258E-4320-E901-DBBE-720D591B0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0F7288-E994-C3F8-493D-913485E7D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8E2543-897D-7566-E530-FA1E7B9B8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94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36693B-6BCD-D147-1AC8-F8420AFFE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5F605E-B004-BD44-2EA6-4CCE43BF6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8B7B63-8275-C2C6-3F89-7D2842D16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05C74A-197C-CF05-E826-CC6943C1C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4720F7-AC25-4E20-C005-9C3B1AC5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19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68352-9038-3AED-63FC-4E30B2132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BB061B-B419-D7EC-4E8C-DD116B87C7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680972-0D79-5EB2-DEC5-5AFA8FD1D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D427CB-C742-0275-ADE7-F4B9E4C1E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E44A72-5343-45C8-6245-A0BD7F3CE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64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1BF8B-3D90-00D9-7BD9-6FE00383D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A451BC-DE17-E95A-80C1-81E3ADCC4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B185001-6F87-F2B1-49DC-C6C0FA05F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A6732F-D02C-FA15-4062-98EDDFAE1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EEE749-8C54-A628-D88E-D6BAF28E6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51AEEC-8761-4F88-9739-55188254E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25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EEBC9-A426-94BF-9A44-BDE270F1C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AF07B6-3A57-F9EA-9CCA-6CE3B1A3E0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CDBD4D1-1544-2FCA-0A81-E011D9667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29486C-DD7A-FD6E-F509-AB7FE5F5D3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9DD1ED4-9BDC-0C70-5E29-6FAA303FE7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3AA4C23-88A6-BF02-4E17-3958043F6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0A3D33-1603-5D6A-690D-C2B14EAD3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19035AD-0EEB-E351-52D4-6AAC397D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00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DF5A9-757B-627D-F153-D542FE2E2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1AEF2A3-9529-8C24-38B6-ED9952766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9AAE58F-CD0C-CFA2-637A-0A3EB1B5D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10336E4-099E-90E0-72E9-252FD4492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00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EE6E479-ACC7-A649-D6E3-7F07E9FCD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45F2D5-93EB-5DD5-64E1-4E05176DD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51303A7-A49F-95C3-A2EC-821A8E71E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84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51931-2424-A691-84B7-825D725A1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67FA59-0BAD-B12F-363E-A706C55A25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408D3D6-D30F-CA13-4981-FD0D00F1D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088D3C-230B-0E94-7594-4B77700F0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AC84FC-A3DB-5641-A281-FB878036B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6E031B-2EC1-BD38-64A6-32E6828DE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930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91314-3F0B-45B5-0B69-9C00CE075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D4D3A27-9974-5D4E-D82F-C2B6B79D80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4F4071-4A51-3A10-792F-5CC2519532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66AD17-01B6-9A0A-D052-66A3133E4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4622FF-7889-776C-C8EF-BE9627E41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3BDF33-C024-94F3-07BA-D13B5099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2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FDE9B9-28F3-4ECD-0633-2F1AA042D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2F30E4-21C2-6A92-EE07-836E5C628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7BDE-802D-33EF-9538-38DDEA2DE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9AA658-4AE2-2870-94F4-5430DFAC9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8777F9-A114-DC10-270D-76356F671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39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9AA5F4C-5E69-6B16-80F3-1C3F0A98B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D600E4-5C7A-514F-76D4-4A020E074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4058FA-CFF1-8AA2-8EE0-D432B9CD7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1A0E5D-0126-DCEB-BB5C-02A8E9FF3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A39924-EF11-DB36-906B-0C39CB1B1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50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1B16BEE-DD20-3DCB-23C0-D33A13AAA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F71680-0110-7527-212C-60048756FA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4FF9FD-8AF2-FEB3-1D8A-203AF5E8BE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C26103-451F-4038-8779-BB65CCAB1DAE}" type="datetimeFigureOut">
              <a:rPr lang="fr-FR" smtClean="0"/>
              <a:t>03/05/2024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B63C20-AAA1-8581-B205-610E893F86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7A1C4D-95EE-33C2-7602-5D6D638F10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4BD8E1-18CA-4B61-9CAB-113C785EC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18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portrait, habits, personne&#10;&#10;Description générée automatiquement">
            <a:extLst>
              <a:ext uri="{FF2B5EF4-FFF2-40B4-BE49-F238E27FC236}">
                <a16:creationId xmlns:a16="http://schemas.microsoft.com/office/drawing/2014/main" id="{DB298838-8C2D-0A57-13AF-4A4AAF60D1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6" y="189000"/>
            <a:ext cx="519786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0EF55F-3B26-7EE7-5C6E-904DE11D155D}"/>
              </a:ext>
            </a:extLst>
          </p:cNvPr>
          <p:cNvSpPr txBox="1"/>
          <p:nvPr/>
        </p:nvSpPr>
        <p:spPr>
          <a:xfrm>
            <a:off x="6644062" y="4741816"/>
            <a:ext cx="3892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Vallotton-Autoportrait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4632630-051A-B541-9DBA-74801D6CE2D9}"/>
              </a:ext>
            </a:extLst>
          </p:cNvPr>
          <p:cNvSpPr txBox="1"/>
          <p:nvPr/>
        </p:nvSpPr>
        <p:spPr>
          <a:xfrm>
            <a:off x="7375582" y="1384662"/>
            <a:ext cx="508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Peintre Félix Vallotton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5F42CE5-048C-F304-59FE-27FEB068BB62}"/>
              </a:ext>
            </a:extLst>
          </p:cNvPr>
          <p:cNvSpPr txBox="1"/>
          <p:nvPr/>
        </p:nvSpPr>
        <p:spPr>
          <a:xfrm>
            <a:off x="7728280" y="5265036"/>
            <a:ext cx="4015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1865 -1925</a:t>
            </a:r>
          </a:p>
        </p:txBody>
      </p:sp>
    </p:spTree>
    <p:extLst>
      <p:ext uri="{BB962C8B-B14F-4D97-AF65-F5344CB8AC3E}">
        <p14:creationId xmlns:p14="http://schemas.microsoft.com/office/powerpoint/2010/main" val="148886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8000">
        <p:fade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1C32A7-891E-D758-8B9E-D660C05EF061}"/>
              </a:ext>
            </a:extLst>
          </p:cNvPr>
          <p:cNvSpPr/>
          <p:nvPr/>
        </p:nvSpPr>
        <p:spPr>
          <a:xfrm>
            <a:off x="0" y="0"/>
            <a:ext cx="12308114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Félix Vallotton est né le 28 décembre 1865 à Lausanne4 d'une famille bourgeoise protestante. Il est le fils d'Adrien Vallotton, industriel chocolatier, et le frère du galeriste d'art Paul Vallotton5. En 1882, il entre à l'Académie Julian6 à Paris, aux ateliers fréquentés par de nombreux artistes postimpressionnistes, dont les futurs nabis. Il s'y lie à Félix Stanislas </a:t>
            </a:r>
            <a:r>
              <a:rPr lang="fr-FR" sz="3200" b="1" dirty="0" err="1"/>
              <a:t>Jasinski</a:t>
            </a:r>
            <a:r>
              <a:rPr lang="fr-FR" sz="3200" b="1" dirty="0"/>
              <a:t> dont il fera deux portraits peints et qui l'initie à la technique de la pointe sèche7.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En moins de dix ans, le jeune Suisse parvient à se faire un nom auprès de l'avant-garde parisienne. Sa renommée devient internationale grâce à ses gravures sur bois et à ses illustrations en noir et blanc qui font sensation. Il participe régulièrement à différents salons artistiques (Salon des artistes français, Salon des indépendants, Salon d'automne).</a:t>
            </a:r>
          </a:p>
        </p:txBody>
      </p:sp>
    </p:spTree>
    <p:extLst>
      <p:ext uri="{BB962C8B-B14F-4D97-AF65-F5344CB8AC3E}">
        <p14:creationId xmlns:p14="http://schemas.microsoft.com/office/powerpoint/2010/main" val="130900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funérailles, plante&#10;&#10;Description générée automatiquement">
            <a:extLst>
              <a:ext uri="{FF2B5EF4-FFF2-40B4-BE49-F238E27FC236}">
                <a16:creationId xmlns:a16="http://schemas.microsoft.com/office/drawing/2014/main" id="{D7EEE529-A5AD-CF9E-37A4-2D9385FECB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8006" y="189000"/>
            <a:ext cx="4858480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ADB8A0-2FA8-9143-D0E8-0FC3A010B474}"/>
              </a:ext>
            </a:extLst>
          </p:cNvPr>
          <p:cNvSpPr txBox="1"/>
          <p:nvPr/>
        </p:nvSpPr>
        <p:spPr>
          <a:xfrm>
            <a:off x="7361332" y="5714893"/>
            <a:ext cx="50448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tombe de Félix et Gabrielle Vallotton</a:t>
            </a:r>
          </a:p>
        </p:txBody>
      </p:sp>
      <p:pic>
        <p:nvPicPr>
          <p:cNvPr id="6" name="Image 5" descr="Une image contenant Visage humain, peinture, portrait, Autoportrait&#10;&#10;Description générée automatiquement">
            <a:extLst>
              <a:ext uri="{FF2B5EF4-FFF2-40B4-BE49-F238E27FC236}">
                <a16:creationId xmlns:a16="http://schemas.microsoft.com/office/drawing/2014/main" id="{C2DEFD8F-A455-AFE6-D14A-6296519B1B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514" y="189000"/>
            <a:ext cx="5406173" cy="648000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B09F0B1-EF83-A83D-0C35-A6852720091D}"/>
              </a:ext>
            </a:extLst>
          </p:cNvPr>
          <p:cNvSpPr txBox="1"/>
          <p:nvPr/>
        </p:nvSpPr>
        <p:spPr>
          <a:xfrm>
            <a:off x="267807" y="5903893"/>
            <a:ext cx="61020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Attributé</a:t>
            </a:r>
            <a:r>
              <a:rPr lang="fr-FR" sz="2800" b="1" dirty="0">
                <a:solidFill>
                  <a:srgbClr val="FFFF00"/>
                </a:solidFill>
              </a:rPr>
              <a:t> à Émile Bernard, Vallotton , 1886,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370737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 acrylique, art, Peinture artistique, Art moderne&#10;&#10;Description générée automatiquement">
            <a:extLst>
              <a:ext uri="{FF2B5EF4-FFF2-40B4-BE49-F238E27FC236}">
                <a16:creationId xmlns:a16="http://schemas.microsoft.com/office/drawing/2014/main" id="{F84D8EC2-BDD5-0A2C-3556-71524008C0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10" y="279000"/>
            <a:ext cx="797428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FB6FB4-D3B4-B7BB-6F0F-23AB1E942810}"/>
              </a:ext>
            </a:extLst>
          </p:cNvPr>
          <p:cNvSpPr txBox="1"/>
          <p:nvPr/>
        </p:nvSpPr>
        <p:spPr>
          <a:xfrm>
            <a:off x="8358393" y="3592286"/>
            <a:ext cx="3833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Paysage de ruines et d'incendies (1915), musée des beaux-arts de Berne.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52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dessin, plante&#10;&#10;Description générée automatiquement">
            <a:extLst>
              <a:ext uri="{FF2B5EF4-FFF2-40B4-BE49-F238E27FC236}">
                <a16:creationId xmlns:a16="http://schemas.microsoft.com/office/drawing/2014/main" id="{2E49212B-56C8-AD1F-CC18-B76BC68FAA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982" y="279000"/>
            <a:ext cx="84528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E9C915-9512-386D-A5F6-F559C249F5F8}"/>
              </a:ext>
            </a:extLst>
          </p:cNvPr>
          <p:cNvSpPr txBox="1"/>
          <p:nvPr/>
        </p:nvSpPr>
        <p:spPr>
          <a:xfrm>
            <a:off x="653143" y="4312552"/>
            <a:ext cx="31220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L'Église de Souain (1917), Washington, National Gallery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intérieur&#10;&#10;Description générée automatiquement">
            <a:extLst>
              <a:ext uri="{FF2B5EF4-FFF2-40B4-BE49-F238E27FC236}">
                <a16:creationId xmlns:a16="http://schemas.microsoft.com/office/drawing/2014/main" id="{7DDF5079-D0E8-5D33-B69D-9007C712F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5" y="481012"/>
            <a:ext cx="7620000" cy="58959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AF5283-9162-DC26-8769-3CF2986DB8E3}"/>
              </a:ext>
            </a:extLst>
          </p:cNvPr>
          <p:cNvSpPr txBox="1"/>
          <p:nvPr/>
        </p:nvSpPr>
        <p:spPr>
          <a:xfrm>
            <a:off x="7959635" y="3801292"/>
            <a:ext cx="35095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Monsieur Ursenbach (1885), collection particulière.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281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peinture&#10;&#10;Description générée automatiquement">
            <a:extLst>
              <a:ext uri="{FF2B5EF4-FFF2-40B4-BE49-F238E27FC236}">
                <a16:creationId xmlns:a16="http://schemas.microsoft.com/office/drawing/2014/main" id="{F6D24D3F-C2C3-E877-B7C3-BDB7BEF46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18" y="189000"/>
            <a:ext cx="5033010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A81754-DC77-237E-B2C5-EA14B4ED833B}"/>
              </a:ext>
            </a:extLst>
          </p:cNvPr>
          <p:cNvSpPr txBox="1"/>
          <p:nvPr/>
        </p:nvSpPr>
        <p:spPr>
          <a:xfrm>
            <a:off x="506618" y="6050615"/>
            <a:ext cx="558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l'actrice Marthe Mellot (1906), musée d'Orsay.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abits, Visage humain, peinture, homme&#10;&#10;Description générée automatiquement">
            <a:extLst>
              <a:ext uri="{FF2B5EF4-FFF2-40B4-BE49-F238E27FC236}">
                <a16:creationId xmlns:a16="http://schemas.microsoft.com/office/drawing/2014/main" id="{EF294A7F-4E6D-BA80-26F7-609CFE272C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3115" y="189000"/>
            <a:ext cx="458551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7B17A39-55A4-7F30-6E7D-BCA0C8EAC17C}"/>
              </a:ext>
            </a:extLst>
          </p:cNvPr>
          <p:cNvSpPr txBox="1"/>
          <p:nvPr/>
        </p:nvSpPr>
        <p:spPr>
          <a:xfrm>
            <a:off x="7821818" y="5507858"/>
            <a:ext cx="4370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Hector Berlioz (1902),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146325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personne, habits, peinture&#10;&#10;Description générée automatiquement">
            <a:extLst>
              <a:ext uri="{FF2B5EF4-FFF2-40B4-BE49-F238E27FC236}">
                <a16:creationId xmlns:a16="http://schemas.microsoft.com/office/drawing/2014/main" id="{F0DA6183-E1AC-68AF-8C38-DFD1977FD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4212" y="481597"/>
            <a:ext cx="7488000" cy="58948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37F705-2464-0546-C8D3-26D4F8AD30D9}"/>
              </a:ext>
            </a:extLst>
          </p:cNvPr>
          <p:cNvSpPr txBox="1"/>
          <p:nvPr/>
        </p:nvSpPr>
        <p:spPr>
          <a:xfrm>
            <a:off x="1750423" y="3329414"/>
            <a:ext cx="2828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Femme au chevalet (1925), collection particulière.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98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décoration d’intérieur&#10;&#10;Description générée automatiquement">
            <a:extLst>
              <a:ext uri="{FF2B5EF4-FFF2-40B4-BE49-F238E27FC236}">
                <a16:creationId xmlns:a16="http://schemas.microsoft.com/office/drawing/2014/main" id="{DA5C42B6-3E2D-D0DD-26CA-2FA77DFAFD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519" y="189000"/>
            <a:ext cx="4563378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5FBBE2-E09A-CC09-ABE4-FCFA8D21AC78}"/>
              </a:ext>
            </a:extLst>
          </p:cNvPr>
          <p:cNvSpPr txBox="1"/>
          <p:nvPr/>
        </p:nvSpPr>
        <p:spPr>
          <a:xfrm>
            <a:off x="6082937" y="4441372"/>
            <a:ext cx="24601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Visite (1887), Le Havre, musée d'art moderne André Malraux.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66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eubles, mur&#10;&#10;Description générée automatiquement">
            <a:extLst>
              <a:ext uri="{FF2B5EF4-FFF2-40B4-BE49-F238E27FC236}">
                <a16:creationId xmlns:a16="http://schemas.microsoft.com/office/drawing/2014/main" id="{8166D9C1-A315-22ED-804F-5CEC4F1604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788" y="102446"/>
            <a:ext cx="9108000" cy="66531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B2F4A2-3CAC-7E4A-180E-06AB73D9049A}"/>
              </a:ext>
            </a:extLst>
          </p:cNvPr>
          <p:cNvSpPr txBox="1"/>
          <p:nvPr/>
        </p:nvSpPr>
        <p:spPr>
          <a:xfrm>
            <a:off x="326571" y="4238898"/>
            <a:ext cx="2664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Malade (1892), collection particulière[28].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07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habits&#10;&#10;Description générée automatiquement">
            <a:extLst>
              <a:ext uri="{FF2B5EF4-FFF2-40B4-BE49-F238E27FC236}">
                <a16:creationId xmlns:a16="http://schemas.microsoft.com/office/drawing/2014/main" id="{B6CDE172-24DD-5239-BE91-22CE7D31B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010" y="189000"/>
            <a:ext cx="837818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D47C0-0DD4-0BEF-8858-51E93BE4195C}"/>
              </a:ext>
            </a:extLst>
          </p:cNvPr>
          <p:cNvSpPr txBox="1"/>
          <p:nvPr/>
        </p:nvSpPr>
        <p:spPr>
          <a:xfrm>
            <a:off x="8552356" y="4101738"/>
            <a:ext cx="3335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Femme se coiffant (1900), Paris, musée d'Orsay.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65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cadre photo, mur&#10;&#10;Description générée automatiquement">
            <a:extLst>
              <a:ext uri="{FF2B5EF4-FFF2-40B4-BE49-F238E27FC236}">
                <a16:creationId xmlns:a16="http://schemas.microsoft.com/office/drawing/2014/main" id="{DB766534-291A-1C64-5DEF-8FB8167002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479" y="189000"/>
            <a:ext cx="5057561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B8F037-B1BA-925B-6164-9F826F3A3D0F}"/>
              </a:ext>
            </a:extLst>
          </p:cNvPr>
          <p:cNvSpPr txBox="1"/>
          <p:nvPr/>
        </p:nvSpPr>
        <p:spPr>
          <a:xfrm>
            <a:off x="6688184" y="5838003"/>
            <a:ext cx="5057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avec femme en rouge de dos (1903), </a:t>
            </a:r>
            <a:r>
              <a:rPr lang="fr-FR" sz="2400" b="1" dirty="0" err="1">
                <a:solidFill>
                  <a:srgbClr val="FFFF00"/>
                </a:solidFill>
              </a:rPr>
              <a:t>Kunsthaus</a:t>
            </a:r>
            <a:r>
              <a:rPr lang="fr-FR" sz="2400" b="1" dirty="0">
                <a:solidFill>
                  <a:srgbClr val="FFFF00"/>
                </a:solidFill>
              </a:rPr>
              <a:t> de Zurich.</a:t>
            </a:r>
          </a:p>
        </p:txBody>
      </p:sp>
      <p:pic>
        <p:nvPicPr>
          <p:cNvPr id="6" name="Image 5" descr="Une image contenant vase, nature morte, intérieur, fleur&#10;&#10;Description générée automatiquement">
            <a:extLst>
              <a:ext uri="{FF2B5EF4-FFF2-40B4-BE49-F238E27FC236}">
                <a16:creationId xmlns:a16="http://schemas.microsoft.com/office/drawing/2014/main" id="{5CF4073A-E1BC-E4FE-370E-A1A72BEC81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848" y="189000"/>
            <a:ext cx="513267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0E869C7-D007-2086-A7F3-B2D0EED0AE8A}"/>
              </a:ext>
            </a:extLst>
          </p:cNvPr>
          <p:cNvSpPr txBox="1"/>
          <p:nvPr/>
        </p:nvSpPr>
        <p:spPr>
          <a:xfrm>
            <a:off x="4145704" y="4730008"/>
            <a:ext cx="1515292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000" dirty="0"/>
              <a:t>Tulipes et statuette de Maillol (1913),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259296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égume, poivre, Poivrons et piments, Aliments naturels&#10;&#10;Description générée automatiquement">
            <a:extLst>
              <a:ext uri="{FF2B5EF4-FFF2-40B4-BE49-F238E27FC236}">
                <a16:creationId xmlns:a16="http://schemas.microsoft.com/office/drawing/2014/main" id="{44D51847-6CC9-8BA2-4A57-6E7111DEE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0754" y="189000"/>
            <a:ext cx="787044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CC6118D-6A97-0270-8814-7D047F7B507F}"/>
              </a:ext>
            </a:extLst>
          </p:cNvPr>
          <p:cNvSpPr txBox="1"/>
          <p:nvPr/>
        </p:nvSpPr>
        <p:spPr>
          <a:xfrm>
            <a:off x="136034" y="3371276"/>
            <a:ext cx="347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Poivrons rouges sur table ronde laquée blanc (1915), musée d'art de Soleure.</a:t>
            </a:r>
          </a:p>
        </p:txBody>
      </p:sp>
    </p:spTree>
    <p:extLst>
      <p:ext uri="{BB962C8B-B14F-4D97-AF65-F5344CB8AC3E}">
        <p14:creationId xmlns:p14="http://schemas.microsoft.com/office/powerpoint/2010/main" val="335957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Restauration rapide, intérieur, nourriture&#10;&#10;Description générée automatiquement">
            <a:extLst>
              <a:ext uri="{FF2B5EF4-FFF2-40B4-BE49-F238E27FC236}">
                <a16:creationId xmlns:a16="http://schemas.microsoft.com/office/drawing/2014/main" id="{76F6ACF9-D5F5-2C51-29BB-010D7C43B9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11" y="252331"/>
            <a:ext cx="928816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A126A-DA88-244E-AFB0-009A4C7FA265}"/>
              </a:ext>
            </a:extLst>
          </p:cNvPr>
          <p:cNvSpPr txBox="1"/>
          <p:nvPr/>
        </p:nvSpPr>
        <p:spPr>
          <a:xfrm>
            <a:off x="9692640" y="3847012"/>
            <a:ext cx="2499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Viande et les Œufs (1918), Winterthour, Villa Flora.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40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 morte, Aliments naturels, table, vaisselle&#10;&#10;Description générée automatiquement">
            <a:extLst>
              <a:ext uri="{FF2B5EF4-FFF2-40B4-BE49-F238E27FC236}">
                <a16:creationId xmlns:a16="http://schemas.microsoft.com/office/drawing/2014/main" id="{B64D5770-4C79-4B15-A396-A302B9F25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828" y="189000"/>
            <a:ext cx="509734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05C93-895D-EA93-B7F1-02C599EEB091}"/>
              </a:ext>
            </a:extLst>
          </p:cNvPr>
          <p:cNvSpPr txBox="1"/>
          <p:nvPr/>
        </p:nvSpPr>
        <p:spPr>
          <a:xfrm>
            <a:off x="660601" y="189000"/>
            <a:ext cx="5211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avec cruche en terre cuite (1923), collection particulière.</a:t>
            </a:r>
          </a:p>
        </p:txBody>
      </p:sp>
      <p:pic>
        <p:nvPicPr>
          <p:cNvPr id="6" name="Image 5" descr="Une image contenant vase, nature morte, Photographie de nature morte, peinture&#10;&#10;Description générée automatiquement">
            <a:extLst>
              <a:ext uri="{FF2B5EF4-FFF2-40B4-BE49-F238E27FC236}">
                <a16:creationId xmlns:a16="http://schemas.microsoft.com/office/drawing/2014/main" id="{E3EF7FC6-A956-81A5-EBB0-850F88C727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9818" y="189000"/>
            <a:ext cx="538877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F547B6-B318-B4AD-EAA6-DA7D85DFF4A7}"/>
              </a:ext>
            </a:extLst>
          </p:cNvPr>
          <p:cNvSpPr txBox="1"/>
          <p:nvPr/>
        </p:nvSpPr>
        <p:spPr>
          <a:xfrm>
            <a:off x="6319818" y="5852160"/>
            <a:ext cx="5388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Soucis et mandarines (1924), Washington, National Gallery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883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ortrait, Visage humain, personne&#10;&#10;Description générée automatiquement">
            <a:extLst>
              <a:ext uri="{FF2B5EF4-FFF2-40B4-BE49-F238E27FC236}">
                <a16:creationId xmlns:a16="http://schemas.microsoft.com/office/drawing/2014/main" id="{1E814E81-ED91-8C2F-F68B-3724D27A03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8028" y="189000"/>
            <a:ext cx="492307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7A61DA-27A7-93F7-3E6A-7D065B0B3758}"/>
              </a:ext>
            </a:extLst>
          </p:cNvPr>
          <p:cNvSpPr txBox="1"/>
          <p:nvPr/>
        </p:nvSpPr>
        <p:spPr>
          <a:xfrm>
            <a:off x="7133939" y="5838003"/>
            <a:ext cx="4923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 portrait, Gemälde von Félix Vallotton, 1885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inture, arbre, nuage, dessin&#10;&#10;Description générée automatiquement">
            <a:extLst>
              <a:ext uri="{FF2B5EF4-FFF2-40B4-BE49-F238E27FC236}">
                <a16:creationId xmlns:a16="http://schemas.microsoft.com/office/drawing/2014/main" id="{3493A3D4-5A53-FC3B-58B4-DAC7C59BEC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893" y="1746090"/>
            <a:ext cx="3780000" cy="3049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14C4D48-70F9-838A-808C-80338CC05993}"/>
              </a:ext>
            </a:extLst>
          </p:cNvPr>
          <p:cNvSpPr txBox="1"/>
          <p:nvPr/>
        </p:nvSpPr>
        <p:spPr>
          <a:xfrm>
            <a:off x="631163" y="4795290"/>
            <a:ext cx="4712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Vallotton-Paysage. 1918</a:t>
            </a:r>
          </a:p>
        </p:txBody>
      </p:sp>
    </p:spTree>
    <p:extLst>
      <p:ext uri="{BB962C8B-B14F-4D97-AF65-F5344CB8AC3E}">
        <p14:creationId xmlns:p14="http://schemas.microsoft.com/office/powerpoint/2010/main" val="186553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arbre, plein air, art&#10;&#10;Description générée automatiquement">
            <a:extLst>
              <a:ext uri="{FF2B5EF4-FFF2-40B4-BE49-F238E27FC236}">
                <a16:creationId xmlns:a16="http://schemas.microsoft.com/office/drawing/2014/main" id="{69982953-B121-36D7-71F7-AD0E3BD445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13" y="189000"/>
            <a:ext cx="827371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4555C3-2A5B-A790-2380-B561B3B2CD37}"/>
              </a:ext>
            </a:extLst>
          </p:cNvPr>
          <p:cNvSpPr txBox="1"/>
          <p:nvPr/>
        </p:nvSpPr>
        <p:spPr>
          <a:xfrm>
            <a:off x="8242663" y="3526971"/>
            <a:ext cx="3772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Le Ballon Le ballon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7DDEBD4-4BF1-A02F-535F-5E8C7D141AC4}"/>
              </a:ext>
            </a:extLst>
          </p:cNvPr>
          <p:cNvSpPr txBox="1"/>
          <p:nvPr/>
        </p:nvSpPr>
        <p:spPr>
          <a:xfrm>
            <a:off x="8606532" y="4232366"/>
            <a:ext cx="3045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1899,musée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407507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 d’enfant, habits, dessin&#10;&#10;Description générée automatiquement">
            <a:extLst>
              <a:ext uri="{FF2B5EF4-FFF2-40B4-BE49-F238E27FC236}">
                <a16:creationId xmlns:a16="http://schemas.microsoft.com/office/drawing/2014/main" id="{0FF1FB4E-99BD-CC96-3721-D91D5954E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273" y="184369"/>
            <a:ext cx="737789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D72DE8-1E5A-255C-F39B-64E5F912A736}"/>
              </a:ext>
            </a:extLst>
          </p:cNvPr>
          <p:cNvSpPr txBox="1"/>
          <p:nvPr/>
        </p:nvSpPr>
        <p:spPr>
          <a:xfrm>
            <a:off x="1645920" y="3814354"/>
            <a:ext cx="2926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Félix Vallotton, 1899 - Sur la plage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7103F7B-B4E3-EC79-AFF9-2D603C3F7504}"/>
              </a:ext>
            </a:extLst>
          </p:cNvPr>
          <p:cNvSpPr txBox="1"/>
          <p:nvPr/>
        </p:nvSpPr>
        <p:spPr>
          <a:xfrm>
            <a:off x="1998617" y="4501659"/>
            <a:ext cx="2926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Collection particulière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7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paysage&#10;&#10;Description générée automatiquement">
            <a:extLst>
              <a:ext uri="{FF2B5EF4-FFF2-40B4-BE49-F238E27FC236}">
                <a16:creationId xmlns:a16="http://schemas.microsoft.com/office/drawing/2014/main" id="{4FDC4298-DB79-AA1A-5BA4-69DDF1F28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53" y="3298304"/>
            <a:ext cx="3888000" cy="32265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FDA393-57FB-B8BE-5FAD-091532668F93}"/>
              </a:ext>
            </a:extLst>
          </p:cNvPr>
          <p:cNvSpPr txBox="1"/>
          <p:nvPr/>
        </p:nvSpPr>
        <p:spPr>
          <a:xfrm>
            <a:off x="4346188" y="5351860"/>
            <a:ext cx="42390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des Beaux-Arts de </a:t>
            </a:r>
            <a:r>
              <a:rPr lang="fr-FR" sz="2400" b="1" dirty="0" err="1">
                <a:solidFill>
                  <a:srgbClr val="FFFF00"/>
                </a:solidFill>
              </a:rPr>
              <a:t>Winterthour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206D55D-61A0-4283-4B6F-A0ACD9020937}"/>
              </a:ext>
            </a:extLst>
          </p:cNvPr>
          <p:cNvSpPr txBox="1"/>
          <p:nvPr/>
        </p:nvSpPr>
        <p:spPr>
          <a:xfrm>
            <a:off x="4346188" y="5312959"/>
            <a:ext cx="6122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champ fleuri (1912)</a:t>
            </a:r>
          </a:p>
        </p:txBody>
      </p:sp>
      <p:pic>
        <p:nvPicPr>
          <p:cNvPr id="9" name="Image 8" descr="Une image contenant art, arbre, herbe, peinture&#10;&#10;Description générée automatiquement">
            <a:extLst>
              <a:ext uri="{FF2B5EF4-FFF2-40B4-BE49-F238E27FC236}">
                <a16:creationId xmlns:a16="http://schemas.microsoft.com/office/drawing/2014/main" id="{07E08248-7516-568F-885A-E9D2B47B17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692" y="419259"/>
            <a:ext cx="5328000" cy="34374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125839B-AFDE-CCA3-4CEB-353E311770F4}"/>
              </a:ext>
            </a:extLst>
          </p:cNvPr>
          <p:cNvSpPr txBox="1"/>
          <p:nvPr/>
        </p:nvSpPr>
        <p:spPr>
          <a:xfrm>
            <a:off x="619278" y="261833"/>
            <a:ext cx="58464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 Paysage de Normandie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a Arques la bataille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1903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carton 67 x 103,5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Musee</a:t>
            </a:r>
            <a:r>
              <a:rPr lang="fr-FR" sz="2400" b="1" dirty="0">
                <a:solidFill>
                  <a:srgbClr val="FFFF00"/>
                </a:solidFill>
              </a:rPr>
              <a:t> de l'Ermitage - St </a:t>
            </a:r>
            <a:r>
              <a:rPr lang="fr-FR" sz="2400" b="1" dirty="0" err="1">
                <a:solidFill>
                  <a:srgbClr val="FFFF00"/>
                </a:solidFill>
              </a:rPr>
              <a:t>Petersbourg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51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Dessin d’enfant, habits, dessin&#10;&#10;Description générée automatiquement">
            <a:extLst>
              <a:ext uri="{FF2B5EF4-FFF2-40B4-BE49-F238E27FC236}">
                <a16:creationId xmlns:a16="http://schemas.microsoft.com/office/drawing/2014/main" id="{B497CDB7-FA13-84A5-DF3A-384D205952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67" y="223598"/>
            <a:ext cx="4140000" cy="36361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B5A6B7-2EDC-2766-327A-E7DFEE6BB08A}"/>
              </a:ext>
            </a:extLst>
          </p:cNvPr>
          <p:cNvSpPr txBox="1"/>
          <p:nvPr/>
        </p:nvSpPr>
        <p:spPr>
          <a:xfrm>
            <a:off x="104776" y="4049486"/>
            <a:ext cx="527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Félix Vallotton, 1899 - Sur la plage  collection particulière</a:t>
            </a:r>
          </a:p>
        </p:txBody>
      </p:sp>
      <p:pic>
        <p:nvPicPr>
          <p:cNvPr id="9" name="Image 8" descr="Une image contenant peinture, arbre, art, dessin&#10;&#10;Description générée automatiquement">
            <a:extLst>
              <a:ext uri="{FF2B5EF4-FFF2-40B4-BE49-F238E27FC236}">
                <a16:creationId xmlns:a16="http://schemas.microsoft.com/office/drawing/2014/main" id="{63201952-D46D-37E9-49B0-B6DC48539C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6779" y="2209558"/>
            <a:ext cx="3420000" cy="43279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6684E5D-6954-E5C9-3B49-9B54587088AE}"/>
              </a:ext>
            </a:extLst>
          </p:cNvPr>
          <p:cNvSpPr txBox="1"/>
          <p:nvPr/>
        </p:nvSpPr>
        <p:spPr>
          <a:xfrm>
            <a:off x="8194108" y="102677"/>
            <a:ext cx="43662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 La Dordogne a </a:t>
            </a:r>
            <a:r>
              <a:rPr lang="fr-FR" sz="2400" b="1" dirty="0" err="1">
                <a:solidFill>
                  <a:srgbClr val="FFFF00"/>
                </a:solidFill>
              </a:rPr>
              <a:t>Carrenac</a:t>
            </a:r>
            <a:r>
              <a:rPr lang="fr-FR" sz="2400" b="1" dirty="0">
                <a:solidFill>
                  <a:srgbClr val="FFFF00"/>
                </a:solidFill>
              </a:rPr>
              <a:t>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1925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 73  x 60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Kunsthauss</a:t>
            </a:r>
            <a:r>
              <a:rPr lang="fr-FR" sz="2400" b="1" dirty="0">
                <a:solidFill>
                  <a:srgbClr val="FFFF00"/>
                </a:solidFill>
              </a:rPr>
              <a:t> Zurich</a:t>
            </a:r>
          </a:p>
        </p:txBody>
      </p:sp>
    </p:spTree>
    <p:extLst>
      <p:ext uri="{BB962C8B-B14F-4D97-AF65-F5344CB8AC3E}">
        <p14:creationId xmlns:p14="http://schemas.microsoft.com/office/powerpoint/2010/main" val="57492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intérieur, habits&#10;&#10;Description générée automatiquement">
            <a:extLst>
              <a:ext uri="{FF2B5EF4-FFF2-40B4-BE49-F238E27FC236}">
                <a16:creationId xmlns:a16="http://schemas.microsoft.com/office/drawing/2014/main" id="{888E445F-872F-A2E3-9A0F-6588F978F9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52" y="3256968"/>
            <a:ext cx="4465817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D82BBA-4991-3EC7-6AA4-BFE1B1AB816E}"/>
              </a:ext>
            </a:extLst>
          </p:cNvPr>
          <p:cNvSpPr txBox="1"/>
          <p:nvPr/>
        </p:nvSpPr>
        <p:spPr>
          <a:xfrm>
            <a:off x="5199018" y="4698373"/>
            <a:ext cx="6165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"La jeune fille au miroir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1911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 81 x 116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Musee</a:t>
            </a:r>
            <a:r>
              <a:rPr lang="fr-FR" sz="2400" b="1" dirty="0">
                <a:solidFill>
                  <a:srgbClr val="FFFF00"/>
                </a:solidFill>
              </a:rPr>
              <a:t> du Petit Palais -</a:t>
            </a:r>
            <a:r>
              <a:rPr lang="fr-FR" sz="2400" b="1" dirty="0" err="1">
                <a:solidFill>
                  <a:srgbClr val="FFFF00"/>
                </a:solidFill>
              </a:rPr>
              <a:t>Geneve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Visage humain, peinture, habits, personne&#10;&#10;Description générée automatiquement">
            <a:extLst>
              <a:ext uri="{FF2B5EF4-FFF2-40B4-BE49-F238E27FC236}">
                <a16:creationId xmlns:a16="http://schemas.microsoft.com/office/drawing/2014/main" id="{00B3676B-816E-8AAD-3AB5-782F6AD64B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3443" y="220635"/>
            <a:ext cx="3924000" cy="31464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52AA17F-BE61-E261-D875-B337FE52EC54}"/>
              </a:ext>
            </a:extLst>
          </p:cNvPr>
          <p:cNvSpPr txBox="1"/>
          <p:nvPr/>
        </p:nvSpPr>
        <p:spPr>
          <a:xfrm>
            <a:off x="3422469" y="109341"/>
            <a:ext cx="44658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"Le retour de la mer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1924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 81 x 100cm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Musee</a:t>
            </a:r>
            <a:r>
              <a:rPr lang="fr-FR" sz="2400" b="1" dirty="0">
                <a:solidFill>
                  <a:srgbClr val="FFFF00"/>
                </a:solidFill>
              </a:rPr>
              <a:t> d'Art et d'Histoire - </a:t>
            </a:r>
            <a:r>
              <a:rPr lang="fr-FR" sz="2400" b="1" dirty="0" err="1">
                <a:solidFill>
                  <a:srgbClr val="FFFF00"/>
                </a:solidFill>
              </a:rPr>
              <a:t>Geneve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4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ante, dessin, lac&#10;&#10;Description générée automatiquement">
            <a:extLst>
              <a:ext uri="{FF2B5EF4-FFF2-40B4-BE49-F238E27FC236}">
                <a16:creationId xmlns:a16="http://schemas.microsoft.com/office/drawing/2014/main" id="{6B0A8C0E-D726-8252-0920-7FCF2C8C6B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74" y="256030"/>
            <a:ext cx="3456000" cy="44214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FBDBC8-94E5-D7D1-5D5E-23379CE1AFE8}"/>
              </a:ext>
            </a:extLst>
          </p:cNvPr>
          <p:cNvSpPr txBox="1"/>
          <p:nvPr/>
        </p:nvSpPr>
        <p:spPr>
          <a:xfrm>
            <a:off x="548640" y="4832198"/>
            <a:ext cx="35400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"Paysage  a Marcillac"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Coll.Part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lein air, arbre, peinture, lac&#10;&#10;Description générée automatiquement">
            <a:extLst>
              <a:ext uri="{FF2B5EF4-FFF2-40B4-BE49-F238E27FC236}">
                <a16:creationId xmlns:a16="http://schemas.microsoft.com/office/drawing/2014/main" id="{DC113FE0-48FC-F9B7-CF15-22921772EF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766" y="3300548"/>
            <a:ext cx="4536000" cy="33566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B5A4627-BE25-0173-1400-37C303B9FE0E}"/>
              </a:ext>
            </a:extLst>
          </p:cNvPr>
          <p:cNvSpPr txBox="1"/>
          <p:nvPr/>
        </p:nvSpPr>
        <p:spPr>
          <a:xfrm>
            <a:off x="7414766" y="1997530"/>
            <a:ext cx="4976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Félix Vallotton, 1918 - Coucher de soleil à Grasse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58D2616-8EA8-5A48-8D73-291CCCD254D6}"/>
              </a:ext>
            </a:extLst>
          </p:cNvPr>
          <p:cNvSpPr txBox="1"/>
          <p:nvPr/>
        </p:nvSpPr>
        <p:spPr>
          <a:xfrm>
            <a:off x="6806623" y="2725838"/>
            <a:ext cx="4661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Collection particulière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7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ciel&#10;&#10;Description générée automatiquement">
            <a:extLst>
              <a:ext uri="{FF2B5EF4-FFF2-40B4-BE49-F238E27FC236}">
                <a16:creationId xmlns:a16="http://schemas.microsoft.com/office/drawing/2014/main" id="{A725B198-5A63-DE19-A0D9-3F80C03FA7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88" y="222098"/>
            <a:ext cx="5400000" cy="34256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décoration d’intérieur, meubles&#10;&#10;Description générée automatiquement">
            <a:extLst>
              <a:ext uri="{FF2B5EF4-FFF2-40B4-BE49-F238E27FC236}">
                <a16:creationId xmlns:a16="http://schemas.microsoft.com/office/drawing/2014/main" id="{53072E2E-097A-4ABF-8D02-ECA29C51DD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6512" y="3429000"/>
            <a:ext cx="4572000" cy="33147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F0CA6F-EC47-2F52-5AB0-A6F345C5B9EA}"/>
              </a:ext>
            </a:extLst>
          </p:cNvPr>
          <p:cNvSpPr txBox="1"/>
          <p:nvPr/>
        </p:nvSpPr>
        <p:spPr>
          <a:xfrm>
            <a:off x="7190568" y="1764492"/>
            <a:ext cx="4767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Félix Vallotton, 1898 - La chambre roug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CD1541A-F0DE-F59E-9178-83E5A8B1656B}"/>
              </a:ext>
            </a:extLst>
          </p:cNvPr>
          <p:cNvSpPr txBox="1"/>
          <p:nvPr/>
        </p:nvSpPr>
        <p:spPr>
          <a:xfrm>
            <a:off x="7190568" y="2179991"/>
            <a:ext cx="4767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Musée cantonal des Beaux-Arts de Lausanne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8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peinture, art, habits&#10;&#10;Description générée automatiquement">
            <a:extLst>
              <a:ext uri="{FF2B5EF4-FFF2-40B4-BE49-F238E27FC236}">
                <a16:creationId xmlns:a16="http://schemas.microsoft.com/office/drawing/2014/main" id="{6D31D9FD-5A43-20ED-57ED-68D9EA51A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02" y="246274"/>
            <a:ext cx="5374444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C9C77-75BB-90F3-714A-DAD95F07F258}"/>
              </a:ext>
            </a:extLst>
          </p:cNvPr>
          <p:cNvSpPr txBox="1"/>
          <p:nvPr/>
        </p:nvSpPr>
        <p:spPr>
          <a:xfrm>
            <a:off x="757448" y="3633987"/>
            <a:ext cx="4823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Félix Vallotton : La Lingère, Chambre Bleue 1865  -1925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DE9C733-4BFE-19BE-096F-9EC5B62652C6}"/>
              </a:ext>
            </a:extLst>
          </p:cNvPr>
          <p:cNvSpPr txBox="1"/>
          <p:nvPr/>
        </p:nvSpPr>
        <p:spPr>
          <a:xfrm>
            <a:off x="862149" y="4464984"/>
            <a:ext cx="4127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d'Art de Dallas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768AEB88-9F39-C312-6DDD-37EB6C5E7C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3898" y="3185543"/>
            <a:ext cx="4392000" cy="34822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8E8C57-115C-D321-17F8-CAA9B8FC4C9E}"/>
              </a:ext>
            </a:extLst>
          </p:cNvPr>
          <p:cNvSpPr txBox="1"/>
          <p:nvPr/>
        </p:nvSpPr>
        <p:spPr>
          <a:xfrm>
            <a:off x="7335521" y="1490008"/>
            <a:ext cx="46315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Femmes nues aux chats · Felix Edouard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Lausanne, Musée Cantonal Des Beaux-Arts  1897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6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adre photo, art&#10;&#10;Description générée automatiquement">
            <a:extLst>
              <a:ext uri="{FF2B5EF4-FFF2-40B4-BE49-F238E27FC236}">
                <a16:creationId xmlns:a16="http://schemas.microsoft.com/office/drawing/2014/main" id="{A61C4E05-BD0F-FF68-F350-5834EE627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17" y="3001392"/>
            <a:ext cx="3384000" cy="36624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8AF23-A4D1-71BC-880E-79B0192864C8}"/>
              </a:ext>
            </a:extLst>
          </p:cNvPr>
          <p:cNvSpPr txBox="1"/>
          <p:nvPr/>
        </p:nvSpPr>
        <p:spPr>
          <a:xfrm>
            <a:off x="3754418" y="4531816"/>
            <a:ext cx="69817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 </a:t>
            </a:r>
            <a:r>
              <a:rPr lang="fr-FR" sz="2400" b="1" dirty="0" err="1">
                <a:solidFill>
                  <a:srgbClr val="FFFF00"/>
                </a:solidFill>
              </a:rPr>
              <a:t>Interieur</a:t>
            </a:r>
            <a:r>
              <a:rPr lang="fr-FR" sz="2400" b="1" dirty="0">
                <a:solidFill>
                  <a:srgbClr val="FFFF00"/>
                </a:solidFill>
              </a:rPr>
              <a:t>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1904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carton 61,5 x 56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 </a:t>
            </a:r>
            <a:r>
              <a:rPr lang="fr-FR" sz="2400" b="1" dirty="0" err="1">
                <a:solidFill>
                  <a:srgbClr val="FFFF00"/>
                </a:solidFill>
              </a:rPr>
              <a:t>Musee</a:t>
            </a:r>
            <a:r>
              <a:rPr lang="fr-FR" sz="2400" b="1" dirty="0">
                <a:solidFill>
                  <a:srgbClr val="FFFF00"/>
                </a:solidFill>
              </a:rPr>
              <a:t> de l'Ermitage - St </a:t>
            </a:r>
            <a:r>
              <a:rPr lang="fr-FR" sz="2400" b="1" dirty="0" err="1">
                <a:solidFill>
                  <a:srgbClr val="FFFF00"/>
                </a:solidFill>
              </a:rPr>
              <a:t>Petersbourg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rsonne, habits, Visage humain, ordinateur portable&#10;&#10;Description générée automatiquement">
            <a:extLst>
              <a:ext uri="{FF2B5EF4-FFF2-40B4-BE49-F238E27FC236}">
                <a16:creationId xmlns:a16="http://schemas.microsoft.com/office/drawing/2014/main" id="{F283E0C7-1D53-4CD7-350F-42EEC26830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5983" y="139890"/>
            <a:ext cx="4680000" cy="35657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2CD486-2145-8F8C-7A63-060BDD594B4E}"/>
              </a:ext>
            </a:extLst>
          </p:cNvPr>
          <p:cNvSpPr txBox="1"/>
          <p:nvPr/>
        </p:nvSpPr>
        <p:spPr>
          <a:xfrm>
            <a:off x="3442447" y="194133"/>
            <a:ext cx="43353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 Coquetterie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1911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 99 x 116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Galerie Vallotton - Lausanne</a:t>
            </a:r>
          </a:p>
        </p:txBody>
      </p:sp>
    </p:spTree>
    <p:extLst>
      <p:ext uri="{BB962C8B-B14F-4D97-AF65-F5344CB8AC3E}">
        <p14:creationId xmlns:p14="http://schemas.microsoft.com/office/powerpoint/2010/main" val="244484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peinture, habits&#10;&#10;Description générée automatiquement">
            <a:extLst>
              <a:ext uri="{FF2B5EF4-FFF2-40B4-BE49-F238E27FC236}">
                <a16:creationId xmlns:a16="http://schemas.microsoft.com/office/drawing/2014/main" id="{5B78A706-3E75-389C-F6FD-7F4CA64C82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99" y="242529"/>
            <a:ext cx="4104000" cy="31864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A59DD1-E423-7F5C-0E16-F7FC565F8733}"/>
              </a:ext>
            </a:extLst>
          </p:cNvPr>
          <p:cNvSpPr txBox="1"/>
          <p:nvPr/>
        </p:nvSpPr>
        <p:spPr>
          <a:xfrm>
            <a:off x="4507454" y="398033"/>
            <a:ext cx="4754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 Dame au piano 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1904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 43,5 x 57 cm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 </a:t>
            </a:r>
            <a:r>
              <a:rPr lang="fr-FR" sz="2400" b="1" dirty="0" err="1">
                <a:solidFill>
                  <a:srgbClr val="FFFF00"/>
                </a:solidFill>
              </a:rPr>
              <a:t>Musee</a:t>
            </a:r>
            <a:r>
              <a:rPr lang="fr-FR" sz="2400" b="1" dirty="0">
                <a:solidFill>
                  <a:srgbClr val="FFFF00"/>
                </a:solidFill>
              </a:rPr>
              <a:t> de l'Ermitage - St </a:t>
            </a:r>
            <a:r>
              <a:rPr lang="fr-FR" sz="2400" b="1" dirty="0" err="1">
                <a:solidFill>
                  <a:srgbClr val="FFFF00"/>
                </a:solidFill>
              </a:rPr>
              <a:t>Petersbourg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rsonne, Torse nu, homme, habits&#10;&#10;Description générée automatiquement">
            <a:extLst>
              <a:ext uri="{FF2B5EF4-FFF2-40B4-BE49-F238E27FC236}">
                <a16:creationId xmlns:a16="http://schemas.microsoft.com/office/drawing/2014/main" id="{3C69FA42-FCD8-C1B5-CA2F-857AC0A63D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236" y="3429000"/>
            <a:ext cx="4860000" cy="32275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713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&#10;&#10;Description générée automatiquement">
            <a:extLst>
              <a:ext uri="{FF2B5EF4-FFF2-40B4-BE49-F238E27FC236}">
                <a16:creationId xmlns:a16="http://schemas.microsoft.com/office/drawing/2014/main" id="{E412A703-C70F-8412-D915-68012A8E2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45" y="3552708"/>
            <a:ext cx="3960000" cy="30806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BA9ECE-39C7-5594-C3E2-244B6F707312}"/>
              </a:ext>
            </a:extLst>
          </p:cNvPr>
          <p:cNvSpPr txBox="1"/>
          <p:nvPr/>
        </p:nvSpPr>
        <p:spPr>
          <a:xfrm>
            <a:off x="4304370" y="4594303"/>
            <a:ext cx="63561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>
                <a:solidFill>
                  <a:srgbClr val="FFFF00"/>
                </a:solidFill>
              </a:rPr>
              <a:t>" L'enlevement d'Europe "</a:t>
            </a:r>
          </a:p>
          <a:p>
            <a:r>
              <a:rPr lang="fr-FR" sz="2400" b="1">
                <a:solidFill>
                  <a:srgbClr val="FFFF00"/>
                </a:solidFill>
              </a:rPr>
              <a:t>1908</a:t>
            </a:r>
          </a:p>
          <a:p>
            <a:r>
              <a:rPr lang="fr-FR" sz="2400" b="1">
                <a:solidFill>
                  <a:srgbClr val="FFFF00"/>
                </a:solidFill>
              </a:rPr>
              <a:t>Huile sur toile 130 x 162 cm</a:t>
            </a:r>
          </a:p>
          <a:p>
            <a:r>
              <a:rPr lang="fr-FR" sz="2400" b="1">
                <a:solidFill>
                  <a:srgbClr val="FFFF00"/>
                </a:solidFill>
              </a:rPr>
              <a:t>(c)  Kunstmuseum - Berne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rsonne, mur, intérieur, habits&#10;&#10;Description générée automatiquement">
            <a:extLst>
              <a:ext uri="{FF2B5EF4-FFF2-40B4-BE49-F238E27FC236}">
                <a16:creationId xmlns:a16="http://schemas.microsoft.com/office/drawing/2014/main" id="{44373ED8-0244-7DF2-905D-6BFD434103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1398" y="213322"/>
            <a:ext cx="3996000" cy="29957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429F6F3-B080-DAFE-CC07-C13341478175}"/>
              </a:ext>
            </a:extLst>
          </p:cNvPr>
          <p:cNvSpPr txBox="1"/>
          <p:nvPr/>
        </p:nvSpPr>
        <p:spPr>
          <a:xfrm>
            <a:off x="3066586" y="111512"/>
            <a:ext cx="66907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>
                <a:solidFill>
                  <a:srgbClr val="FFFF00"/>
                </a:solidFill>
              </a:rPr>
              <a:t>"La jeune fille au miroir "</a:t>
            </a:r>
          </a:p>
          <a:p>
            <a:r>
              <a:rPr lang="fr-FR" sz="2400" b="1">
                <a:solidFill>
                  <a:srgbClr val="FFFF00"/>
                </a:solidFill>
              </a:rPr>
              <a:t>1911</a:t>
            </a:r>
          </a:p>
          <a:p>
            <a:r>
              <a:rPr lang="fr-FR" sz="2400" b="1">
                <a:solidFill>
                  <a:srgbClr val="FFFF00"/>
                </a:solidFill>
              </a:rPr>
              <a:t>Huile sur toile 81 x 116 cm</a:t>
            </a:r>
          </a:p>
          <a:p>
            <a:r>
              <a:rPr lang="fr-FR" sz="2400" b="1">
                <a:solidFill>
                  <a:srgbClr val="FFFF00"/>
                </a:solidFill>
              </a:rPr>
              <a:t>(c) Musee du Petit Palais -Geneve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23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ante, dessin, lac&#10;&#10;Description générée automatiquement">
            <a:extLst>
              <a:ext uri="{FF2B5EF4-FFF2-40B4-BE49-F238E27FC236}">
                <a16:creationId xmlns:a16="http://schemas.microsoft.com/office/drawing/2014/main" id="{548EAC1C-63A6-8727-4593-0AD18C8CE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23" y="191359"/>
            <a:ext cx="3096000" cy="39608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8A8CBC-EF8B-449D-714C-7B22A4091042}"/>
              </a:ext>
            </a:extLst>
          </p:cNvPr>
          <p:cNvSpPr txBox="1"/>
          <p:nvPr/>
        </p:nvSpPr>
        <p:spPr>
          <a:xfrm>
            <a:off x="3423424" y="791737"/>
            <a:ext cx="37245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"Paysage  a Marcillac"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Coll.Part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aysage, peinture, arbre, dessin&#10;&#10;Description générée automatiquement">
            <a:extLst>
              <a:ext uri="{FF2B5EF4-FFF2-40B4-BE49-F238E27FC236}">
                <a16:creationId xmlns:a16="http://schemas.microsoft.com/office/drawing/2014/main" id="{B4604742-AAE8-EA05-DD2F-86183A0426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777" y="3325347"/>
            <a:ext cx="4212000" cy="33430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95651A-D81B-9AB7-2CA0-10EDD561E006}"/>
              </a:ext>
            </a:extLst>
          </p:cNvPr>
          <p:cNvSpPr txBox="1"/>
          <p:nvPr/>
        </p:nvSpPr>
        <p:spPr>
          <a:xfrm>
            <a:off x="3481139" y="4817327"/>
            <a:ext cx="41137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Felix Vallotton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"Nuit tombante sur la Loire"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1923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(c) </a:t>
            </a:r>
            <a:r>
              <a:rPr lang="fr-FR" sz="2400" b="1" dirty="0" err="1">
                <a:solidFill>
                  <a:srgbClr val="FFFF00"/>
                </a:solidFill>
              </a:rPr>
              <a:t>Coll.Part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030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DDD55A1-D78F-55AE-8767-4B2E6B892E77}"/>
              </a:ext>
            </a:extLst>
          </p:cNvPr>
          <p:cNvSpPr txBox="1"/>
          <p:nvPr/>
        </p:nvSpPr>
        <p:spPr>
          <a:xfrm>
            <a:off x="1451428" y="362858"/>
            <a:ext cx="10740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Peintre Félix Vallotton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86C50D5-4EC6-3B5C-7651-CB8FD1CC3D8D}"/>
              </a:ext>
            </a:extLst>
          </p:cNvPr>
          <p:cNvSpPr txBox="1"/>
          <p:nvPr/>
        </p:nvSpPr>
        <p:spPr>
          <a:xfrm>
            <a:off x="3048000" y="108436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FE8C802-1DE2-06BA-8716-58C7EB0698B8}"/>
              </a:ext>
            </a:extLst>
          </p:cNvPr>
          <p:cNvSpPr txBox="1"/>
          <p:nvPr/>
        </p:nvSpPr>
        <p:spPr>
          <a:xfrm>
            <a:off x="4238171" y="1847115"/>
            <a:ext cx="8302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B064D74-E91B-AD1A-001F-7FF2DCDBCF0B}"/>
              </a:ext>
            </a:extLst>
          </p:cNvPr>
          <p:cNvSpPr txBox="1"/>
          <p:nvPr/>
        </p:nvSpPr>
        <p:spPr>
          <a:xfrm>
            <a:off x="3454400" y="2527385"/>
            <a:ext cx="9666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303506-9317-2085-47B6-811E8B817BE3}"/>
              </a:ext>
            </a:extLst>
          </p:cNvPr>
          <p:cNvSpPr txBox="1"/>
          <p:nvPr/>
        </p:nvSpPr>
        <p:spPr>
          <a:xfrm>
            <a:off x="5428343" y="3245442"/>
            <a:ext cx="721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EF9999-B394-3169-B0DE-50F04B4E43DA}"/>
              </a:ext>
            </a:extLst>
          </p:cNvPr>
          <p:cNvSpPr/>
          <p:nvPr/>
        </p:nvSpPr>
        <p:spPr>
          <a:xfrm>
            <a:off x="3207658" y="3970403"/>
            <a:ext cx="6023428" cy="21610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93A53E9E-49A4-E70D-71A1-BC50A20B7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600" y="4093713"/>
            <a:ext cx="5631543" cy="2037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1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759</Words>
  <Application>Microsoft Office PowerPoint</Application>
  <PresentationFormat>Grand écran</PresentationFormat>
  <Paragraphs>112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2024-05-03T05:21:44Z</dcterms:created>
  <dcterms:modified xsi:type="dcterms:W3CDTF">2024-05-03T14:46:12Z</dcterms:modified>
</cp:coreProperties>
</file>