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85" r:id="rId3"/>
    <p:sldId id="256" r:id="rId4"/>
    <p:sldId id="276" r:id="rId5"/>
    <p:sldId id="273" r:id="rId6"/>
    <p:sldId id="272" r:id="rId7"/>
    <p:sldId id="270" r:id="rId8"/>
    <p:sldId id="269" r:id="rId9"/>
    <p:sldId id="268" r:id="rId10"/>
    <p:sldId id="267" r:id="rId11"/>
    <p:sldId id="265" r:id="rId12"/>
    <p:sldId id="266" r:id="rId13"/>
    <p:sldId id="264" r:id="rId14"/>
    <p:sldId id="263" r:id="rId15"/>
    <p:sldId id="262" r:id="rId16"/>
    <p:sldId id="261" r:id="rId17"/>
    <p:sldId id="260" r:id="rId18"/>
    <p:sldId id="258" r:id="rId19"/>
    <p:sldId id="257" r:id="rId20"/>
    <p:sldId id="275" r:id="rId21"/>
    <p:sldId id="259" r:id="rId22"/>
    <p:sldId id="274" r:id="rId23"/>
    <p:sldId id="277" r:id="rId24"/>
    <p:sldId id="278" r:id="rId25"/>
    <p:sldId id="279" r:id="rId26"/>
    <p:sldId id="280" r:id="rId27"/>
    <p:sldId id="281" r:id="rId28"/>
    <p:sldId id="282"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029" autoAdjust="0"/>
    <p:restoredTop sz="94660"/>
  </p:normalViewPr>
  <p:slideViewPr>
    <p:cSldViewPr snapToGrid="0">
      <p:cViewPr varScale="1">
        <p:scale>
          <a:sx n="71" d="100"/>
          <a:sy n="71" d="100"/>
        </p:scale>
        <p:origin x="8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D60DB7-4299-79D8-DA71-A3F0AD2D4B1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D4B1491-F4DC-8632-7688-77C6DF0C3A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537C6B4-7BEC-3D37-3FF2-B9F9D638FB22}"/>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5" name="Espace réservé du pied de page 4">
            <a:extLst>
              <a:ext uri="{FF2B5EF4-FFF2-40B4-BE49-F238E27FC236}">
                <a16:creationId xmlns:a16="http://schemas.microsoft.com/office/drawing/2014/main" id="{ECD7252F-EA87-1464-1189-B4162BE732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69CF2B6-F4A1-0775-7CB3-0F09F89CCE03}"/>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177400895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E58CE0-7D88-75DE-9ED2-2B0240FDA8C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36AE79C-F793-B8B0-7374-5806ACCF823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27EF012-2AD3-84B9-7658-880BFEE5C17C}"/>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5" name="Espace réservé du pied de page 4">
            <a:extLst>
              <a:ext uri="{FF2B5EF4-FFF2-40B4-BE49-F238E27FC236}">
                <a16:creationId xmlns:a16="http://schemas.microsoft.com/office/drawing/2014/main" id="{F34FBE66-F38D-2926-53A7-FB1C61351D1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CEA14EC-DA71-5E23-A233-D7BE2A2FA9EB}"/>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2355452061"/>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E2CEED-1637-0917-1845-57738E354F1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7CFB1CD-C2C1-DEED-5A2C-E93D952B7BB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2431110-7328-61D0-4D37-99EA2EEB4EF8}"/>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5" name="Espace réservé du pied de page 4">
            <a:extLst>
              <a:ext uri="{FF2B5EF4-FFF2-40B4-BE49-F238E27FC236}">
                <a16:creationId xmlns:a16="http://schemas.microsoft.com/office/drawing/2014/main" id="{484D9503-0115-975E-FE8F-CB0CF6A74AC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7481FF4-E855-BA4E-BD34-0B97AA1DFFC0}"/>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421172976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69D436-8264-4E76-E1DA-615F7FAB985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A8F10E4-4E82-B48E-96DA-86373064A4F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E5C5F91-0208-2949-B03A-F9DF54DBB25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6E45AC9-C953-65BA-D6A5-9EBE5BA2C77A}"/>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6" name="Espace réservé du pied de page 5">
            <a:extLst>
              <a:ext uri="{FF2B5EF4-FFF2-40B4-BE49-F238E27FC236}">
                <a16:creationId xmlns:a16="http://schemas.microsoft.com/office/drawing/2014/main" id="{E82AD99D-6AB3-D4E6-BB64-2477E6088B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877BBFB-E94F-8D7D-A01C-52F98D6E6F7A}"/>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4209540922"/>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BB997C-41BD-441A-4EE6-AEB4A6598E2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EEC7E95-E5E0-DA12-93D5-45E2BF1394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6FDB332-74A7-F824-B770-2654DED1F8D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89D68C-8E6D-5E9B-D6D3-3175CBDCF1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D27A4E5-A30C-9A2E-203F-5A534B2FD48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1C88FFD-BEB2-BD53-253E-DC7D39EDBA4D}"/>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8" name="Espace réservé du pied de page 7">
            <a:extLst>
              <a:ext uri="{FF2B5EF4-FFF2-40B4-BE49-F238E27FC236}">
                <a16:creationId xmlns:a16="http://schemas.microsoft.com/office/drawing/2014/main" id="{24D0FB56-F56D-B77B-6F28-CEDF8AA8441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8F98AAD-E095-4357-06C5-019261866DF5}"/>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156947923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3050CE-38E9-C359-CAD2-9A639974E86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0714994-E917-DB2E-D6ED-DA76133174D4}"/>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4" name="Espace réservé du pied de page 3">
            <a:extLst>
              <a:ext uri="{FF2B5EF4-FFF2-40B4-BE49-F238E27FC236}">
                <a16:creationId xmlns:a16="http://schemas.microsoft.com/office/drawing/2014/main" id="{91ED03AE-C6E7-50F3-8B81-BEE57E42F76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8C090B8-9D56-59D5-7D4A-6F85DA649242}"/>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404640117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8523C65-C81A-0D6F-A705-F19616544680}"/>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3" name="Espace réservé du pied de page 2">
            <a:extLst>
              <a:ext uri="{FF2B5EF4-FFF2-40B4-BE49-F238E27FC236}">
                <a16:creationId xmlns:a16="http://schemas.microsoft.com/office/drawing/2014/main" id="{11757052-707D-5E02-8CAC-9985411B3D6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18096DE-D544-997E-693B-3DB01FA6EC9C}"/>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356416485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06FB83-FC44-3A7E-C10B-1D07E93D760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B750490-21EF-1255-7C4E-4A7B63AEAC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4244752-2873-7092-DAF1-34F3074068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C175E37-900A-68D8-9E16-ADB6F82D1120}"/>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6" name="Espace réservé du pied de page 5">
            <a:extLst>
              <a:ext uri="{FF2B5EF4-FFF2-40B4-BE49-F238E27FC236}">
                <a16:creationId xmlns:a16="http://schemas.microsoft.com/office/drawing/2014/main" id="{700DE5EC-9879-3976-3A1A-2CEBF7758EE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FF743DB-36A0-5CAD-F9E5-818E6A8AB5C9}"/>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86085993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44E860-92C8-67D5-B57C-D9F2BFEE129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E3146AC-1160-8A46-0EA6-077D394A98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7125FC5-8BD1-B95F-9D59-2C64C5AC15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2BAFCA9-D5B3-B9BC-9852-9DAD7CB6AE73}"/>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6" name="Espace réservé du pied de page 5">
            <a:extLst>
              <a:ext uri="{FF2B5EF4-FFF2-40B4-BE49-F238E27FC236}">
                <a16:creationId xmlns:a16="http://schemas.microsoft.com/office/drawing/2014/main" id="{CF50896C-7F02-2532-FBE8-C4F733B5849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3C786A2-4F6C-649B-A2F7-87B1CC331A3A}"/>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58259037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AA6E6D-4AF5-34E1-DF23-18B244DB780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8EB94E7-20AA-6E95-E761-B7D768A7AE6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DF96E8C-A0E0-01B3-A836-5813FF474FEA}"/>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5" name="Espace réservé du pied de page 4">
            <a:extLst>
              <a:ext uri="{FF2B5EF4-FFF2-40B4-BE49-F238E27FC236}">
                <a16:creationId xmlns:a16="http://schemas.microsoft.com/office/drawing/2014/main" id="{10928E17-3623-417C-3FBA-BAA1FB0945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B75513A-310E-D17B-22D9-19CAAC23F0B4}"/>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56104958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ADC1858-231F-BE9B-F299-2DF14F2372C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0AEC7BE-10DA-8BA0-9883-D078D37190E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144893C-5822-01C7-0B88-18D1A4495C7B}"/>
              </a:ext>
            </a:extLst>
          </p:cNvPr>
          <p:cNvSpPr>
            <a:spLocks noGrp="1"/>
          </p:cNvSpPr>
          <p:nvPr>
            <p:ph type="dt" sz="half" idx="10"/>
          </p:nvPr>
        </p:nvSpPr>
        <p:spPr/>
        <p:txBody>
          <a:bodyPr/>
          <a:lstStyle/>
          <a:p>
            <a:fld id="{ADE6624A-8FE9-46F4-A9D4-A8E166C437FE}" type="datetimeFigureOut">
              <a:rPr lang="fr-FR" smtClean="0"/>
              <a:t>11/05/2024</a:t>
            </a:fld>
            <a:endParaRPr lang="fr-FR"/>
          </a:p>
        </p:txBody>
      </p:sp>
      <p:sp>
        <p:nvSpPr>
          <p:cNvPr id="5" name="Espace réservé du pied de page 4">
            <a:extLst>
              <a:ext uri="{FF2B5EF4-FFF2-40B4-BE49-F238E27FC236}">
                <a16:creationId xmlns:a16="http://schemas.microsoft.com/office/drawing/2014/main" id="{FF6B0CDD-6619-9467-B12F-FEAF78C6975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B3DC7D-097F-19B7-1AA1-28BEDD7FBB0D}"/>
              </a:ext>
            </a:extLst>
          </p:cNvPr>
          <p:cNvSpPr>
            <a:spLocks noGrp="1"/>
          </p:cNvSpPr>
          <p:nvPr>
            <p:ph type="sldNum" sz="quarter" idx="12"/>
          </p:nvPr>
        </p:nvSpPr>
        <p:spPr/>
        <p:txBody>
          <a:bodyPr/>
          <a:lstStyle/>
          <a:p>
            <a:fld id="{27F9BDAF-285C-46F0-8358-395FAB3AFDB2}" type="slidenum">
              <a:rPr lang="fr-FR" smtClean="0"/>
              <a:t>‹N°›</a:t>
            </a:fld>
            <a:endParaRPr lang="fr-FR"/>
          </a:p>
        </p:txBody>
      </p:sp>
    </p:spTree>
    <p:extLst>
      <p:ext uri="{BB962C8B-B14F-4D97-AF65-F5344CB8AC3E}">
        <p14:creationId xmlns:p14="http://schemas.microsoft.com/office/powerpoint/2010/main" val="424697042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47B72F9-6B3E-5D67-3485-952E6E5BE6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AE823A2-1449-C66B-1930-4C5C427939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F3F0BA5-EFFC-112A-44A5-6449A253EF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DE6624A-8FE9-46F4-A9D4-A8E166C437FE}" type="datetimeFigureOut">
              <a:rPr lang="fr-FR" smtClean="0"/>
              <a:t>11/05/2024</a:t>
            </a:fld>
            <a:endParaRPr lang="fr-FR"/>
          </a:p>
        </p:txBody>
      </p:sp>
      <p:sp>
        <p:nvSpPr>
          <p:cNvPr id="5" name="Espace réservé du pied de page 4">
            <a:extLst>
              <a:ext uri="{FF2B5EF4-FFF2-40B4-BE49-F238E27FC236}">
                <a16:creationId xmlns:a16="http://schemas.microsoft.com/office/drawing/2014/main" id="{2201E0A7-82C1-F149-70B3-5A2979C7CD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A40A786-5950-15F4-AA3C-DAE483D884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7F9BDAF-285C-46F0-8358-395FAB3AFDB2}" type="slidenum">
              <a:rPr lang="fr-FR" smtClean="0"/>
              <a:t>‹N°›</a:t>
            </a:fld>
            <a:endParaRPr lang="fr-FR"/>
          </a:p>
        </p:txBody>
      </p:sp>
    </p:spTree>
    <p:extLst>
      <p:ext uri="{BB962C8B-B14F-4D97-AF65-F5344CB8AC3E}">
        <p14:creationId xmlns:p14="http://schemas.microsoft.com/office/powerpoint/2010/main" val="15696830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21.jpg"/></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ersonne, habits, cravate&#10;&#10;Description générée automatiquement">
            <a:extLst>
              <a:ext uri="{FF2B5EF4-FFF2-40B4-BE49-F238E27FC236}">
                <a16:creationId xmlns:a16="http://schemas.microsoft.com/office/drawing/2014/main" id="{90E561C4-BEB2-5D6D-B0A6-D73311C0CD9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14731" y="189000"/>
            <a:ext cx="432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B0993748-0802-1CFB-D39F-CAF06A4B09E0}"/>
              </a:ext>
            </a:extLst>
          </p:cNvPr>
          <p:cNvSpPr txBox="1"/>
          <p:nvPr/>
        </p:nvSpPr>
        <p:spPr>
          <a:xfrm>
            <a:off x="7187609" y="3201563"/>
            <a:ext cx="6012859" cy="954107"/>
          </a:xfrm>
          <a:prstGeom prst="rect">
            <a:avLst/>
          </a:prstGeom>
          <a:noFill/>
        </p:spPr>
        <p:txBody>
          <a:bodyPr wrap="square" rtlCol="0">
            <a:spAutoFit/>
          </a:bodyPr>
          <a:lstStyle/>
          <a:p>
            <a:r>
              <a:rPr lang="fr-FR" sz="2800" b="1" dirty="0">
                <a:solidFill>
                  <a:srgbClr val="FFFF00"/>
                </a:solidFill>
              </a:rPr>
              <a:t>Edward –Hopper</a:t>
            </a:r>
          </a:p>
          <a:p>
            <a:r>
              <a:rPr lang="fr-FR" sz="2800" b="1" dirty="0">
                <a:solidFill>
                  <a:srgbClr val="FFFF00"/>
                </a:solidFill>
              </a:rPr>
              <a:t>New-York –</a:t>
            </a:r>
          </a:p>
        </p:txBody>
      </p:sp>
      <p:sp>
        <p:nvSpPr>
          <p:cNvPr id="5" name="ZoneTexte 4">
            <a:extLst>
              <a:ext uri="{FF2B5EF4-FFF2-40B4-BE49-F238E27FC236}">
                <a16:creationId xmlns:a16="http://schemas.microsoft.com/office/drawing/2014/main" id="{7C73356E-802C-238E-3A8A-7E91903E676D}"/>
              </a:ext>
            </a:extLst>
          </p:cNvPr>
          <p:cNvSpPr txBox="1"/>
          <p:nvPr/>
        </p:nvSpPr>
        <p:spPr>
          <a:xfrm>
            <a:off x="7187609" y="1743414"/>
            <a:ext cx="3732639" cy="1200329"/>
          </a:xfrm>
          <a:prstGeom prst="rect">
            <a:avLst/>
          </a:prstGeom>
          <a:noFill/>
        </p:spPr>
        <p:txBody>
          <a:bodyPr wrap="square" rtlCol="0">
            <a:spAutoFit/>
          </a:bodyPr>
          <a:lstStyle/>
          <a:p>
            <a:r>
              <a:rPr lang="fr-FR" sz="2400" b="1" dirty="0">
                <a:solidFill>
                  <a:srgbClr val="FFFF00"/>
                </a:solidFill>
              </a:rPr>
              <a:t>Lorient Vous Présente Des Tableaux Du Peintre Edward- Hopper</a:t>
            </a:r>
          </a:p>
        </p:txBody>
      </p:sp>
    </p:spTree>
    <p:extLst>
      <p:ext uri="{BB962C8B-B14F-4D97-AF65-F5344CB8AC3E}">
        <p14:creationId xmlns:p14="http://schemas.microsoft.com/office/powerpoint/2010/main" val="2430493661"/>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sndAc>
          <p:stSnd loop="1">
            <p:snd r:embed="rId2" name="Nicole Rieu - Et Bonjour a Toi LArtiste.wav"/>
          </p:stSnd>
        </p:sndAc>
      </p:transition>
    </mc:Choice>
    <mc:Fallback>
      <p:transition spd="slow" advClick="0" advTm="8000">
        <p:fade/>
        <p:sndAc>
          <p:stSnd loop="1">
            <p:snd r:embed="rId2" name="Nicole Rieu - Et Bonjour a Toi LArtist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DCF992-525B-4AF4-E8AD-9B3F6BCE7379}"/>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Né en 1882 à New York, Edward Hopper est un peintre américain attentif à la représentation des scènes urbaines. D'abord formé comme illustrateur, il s'intéresse ensuite à la peinture en fréquentant les peintres de l'école Ash Can, mouvement proposant une peinture réaliste et inspirée des bas-quartiers new-yorkais. Hopper se rend alors en Europe à trois reprises. Edgar Degas et Edouard Monet l'influencent entre autres, même si leurs styles sont assez différents.</a:t>
            </a:r>
          </a:p>
          <a:p>
            <a:pPr algn="ctr"/>
            <a:endParaRPr lang="fr-FR" sz="3200" b="1" dirty="0"/>
          </a:p>
          <a:p>
            <a:pPr algn="ctr"/>
            <a:r>
              <a:rPr lang="fr-FR" sz="3200" b="1" dirty="0"/>
              <a:t>Au début de sa carrière artistique, c'est bien en tant qu'illustrateur que Hopper gagne sa vie. Or, c'est bel et bien en peinture qu'il fait sensation. Le peintre américain puise son inspiration dans les lieux ordinaires dont il fait ressortir l'extraordinaire.</a:t>
            </a:r>
          </a:p>
        </p:txBody>
      </p:sp>
    </p:spTree>
    <p:extLst>
      <p:ext uri="{BB962C8B-B14F-4D97-AF65-F5344CB8AC3E}">
        <p14:creationId xmlns:p14="http://schemas.microsoft.com/office/powerpoint/2010/main" val="124778606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eubles, mur, sol&#10;&#10;Description générée automatiquement">
            <a:extLst>
              <a:ext uri="{FF2B5EF4-FFF2-40B4-BE49-F238E27FC236}">
                <a16:creationId xmlns:a16="http://schemas.microsoft.com/office/drawing/2014/main" id="{C8E2E8E3-7DFC-41A1-C178-96DF241A6A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7861" y="369000"/>
            <a:ext cx="7116277" cy="612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42679170-D236-5F5C-E4CB-A3E7257702FE}"/>
              </a:ext>
            </a:extLst>
          </p:cNvPr>
          <p:cNvSpPr txBox="1"/>
          <p:nvPr/>
        </p:nvSpPr>
        <p:spPr>
          <a:xfrm>
            <a:off x="4307775" y="5658003"/>
            <a:ext cx="4297680" cy="830997"/>
          </a:xfrm>
          <a:prstGeom prst="rect">
            <a:avLst/>
          </a:prstGeom>
          <a:noFill/>
        </p:spPr>
        <p:txBody>
          <a:bodyPr wrap="square" rtlCol="0">
            <a:spAutoFit/>
          </a:bodyPr>
          <a:lstStyle/>
          <a:p>
            <a:r>
              <a:rPr lang="fr-FR" sz="2400" b="1" dirty="0">
                <a:solidFill>
                  <a:srgbClr val="FFFF00"/>
                </a:solidFill>
              </a:rPr>
              <a:t>Le Bureau D’Edward Hopper </a:t>
            </a:r>
          </a:p>
          <a:p>
            <a:r>
              <a:rPr lang="fr-FR" sz="2400" b="1" dirty="0">
                <a:solidFill>
                  <a:srgbClr val="FFFF00"/>
                </a:solidFill>
              </a:rPr>
              <a:t>                         1940</a:t>
            </a:r>
          </a:p>
        </p:txBody>
      </p:sp>
    </p:spTree>
    <p:extLst>
      <p:ext uri="{BB962C8B-B14F-4D97-AF65-F5344CB8AC3E}">
        <p14:creationId xmlns:p14="http://schemas.microsoft.com/office/powerpoint/2010/main" val="103588567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Style rétro, Visage humain, croquis&#10;&#10;Description générée automatiquement">
            <a:extLst>
              <a:ext uri="{FF2B5EF4-FFF2-40B4-BE49-F238E27FC236}">
                <a16:creationId xmlns:a16="http://schemas.microsoft.com/office/drawing/2014/main" id="{461902BA-91CC-622B-A40A-E4ED7455A4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721" y="3425636"/>
            <a:ext cx="6558" cy="6728"/>
          </a:xfrm>
          <a:prstGeom prst="rect">
            <a:avLst/>
          </a:prstGeom>
        </p:spPr>
      </p:pic>
      <p:pic>
        <p:nvPicPr>
          <p:cNvPr id="5" name="Image 4" descr="Une image contenant plein air, bâtiment, fenêtre, arbre&#10;&#10;Description générée automatiquement">
            <a:extLst>
              <a:ext uri="{FF2B5EF4-FFF2-40B4-BE49-F238E27FC236}">
                <a16:creationId xmlns:a16="http://schemas.microsoft.com/office/drawing/2014/main" id="{3E9F323C-20F7-7CDC-CBF2-A3ED1E0845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484" y="282364"/>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F0316D5-A99F-5FCB-8235-41D5FC920E6D}"/>
              </a:ext>
            </a:extLst>
          </p:cNvPr>
          <p:cNvSpPr txBox="1"/>
          <p:nvPr/>
        </p:nvSpPr>
        <p:spPr>
          <a:xfrm>
            <a:off x="9681210" y="2411730"/>
            <a:ext cx="2510790" cy="3046988"/>
          </a:xfrm>
          <a:prstGeom prst="rect">
            <a:avLst/>
          </a:prstGeom>
          <a:noFill/>
        </p:spPr>
        <p:txBody>
          <a:bodyPr wrap="square" rtlCol="0">
            <a:spAutoFit/>
          </a:bodyPr>
          <a:lstStyle/>
          <a:p>
            <a:r>
              <a:rPr lang="fr-FR" sz="2400" b="1">
                <a:solidFill>
                  <a:srgbClr val="FFFF00"/>
                </a:solidFill>
              </a:rPr>
              <a:t>Washington Square North. C’est dans cette rue de New York qu’Edward Hopper aménagea son atelier.</a:t>
            </a:r>
            <a:endParaRPr lang="fr-FR" sz="2400" b="1" dirty="0">
              <a:solidFill>
                <a:srgbClr val="FFFF00"/>
              </a:solidFill>
            </a:endParaRPr>
          </a:p>
        </p:txBody>
      </p:sp>
    </p:spTree>
    <p:extLst>
      <p:ext uri="{BB962C8B-B14F-4D97-AF65-F5344CB8AC3E}">
        <p14:creationId xmlns:p14="http://schemas.microsoft.com/office/powerpoint/2010/main" val="176853739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meubles, intérieur, personne&#10;&#10;Description générée automatiquement">
            <a:extLst>
              <a:ext uri="{FF2B5EF4-FFF2-40B4-BE49-F238E27FC236}">
                <a16:creationId xmlns:a16="http://schemas.microsoft.com/office/drawing/2014/main" id="{6CE8CC02-1ED3-C10F-6F83-AFB25CF8FF8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87600" y="390525"/>
            <a:ext cx="7620000" cy="607695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68E7A1-2458-39E8-89D6-D73B6AA08E53}"/>
              </a:ext>
            </a:extLst>
          </p:cNvPr>
          <p:cNvSpPr txBox="1"/>
          <p:nvPr/>
        </p:nvSpPr>
        <p:spPr>
          <a:xfrm>
            <a:off x="4354830" y="6072485"/>
            <a:ext cx="4457700" cy="461665"/>
          </a:xfrm>
          <a:prstGeom prst="rect">
            <a:avLst/>
          </a:prstGeom>
          <a:noFill/>
        </p:spPr>
        <p:txBody>
          <a:bodyPr wrap="square" rtlCol="0">
            <a:spAutoFit/>
          </a:bodyPr>
          <a:lstStyle/>
          <a:p>
            <a:r>
              <a:rPr lang="fr-FR" sz="2400" b="1" dirty="0">
                <a:solidFill>
                  <a:srgbClr val="FFFF00"/>
                </a:solidFill>
              </a:rPr>
              <a:t>Chambre à New-York 1932</a:t>
            </a:r>
          </a:p>
        </p:txBody>
      </p:sp>
    </p:spTree>
    <p:extLst>
      <p:ext uri="{BB962C8B-B14F-4D97-AF65-F5344CB8AC3E}">
        <p14:creationId xmlns:p14="http://schemas.microsoft.com/office/powerpoint/2010/main" val="255691616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einture, art, mur&#10;&#10;Description générée automatiquement">
            <a:extLst>
              <a:ext uri="{FF2B5EF4-FFF2-40B4-BE49-F238E27FC236}">
                <a16:creationId xmlns:a16="http://schemas.microsoft.com/office/drawing/2014/main" id="{D3DCB385-6C86-D2C8-798C-DBF5FBF40D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361950"/>
            <a:ext cx="7620000" cy="61341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33E24F0-F526-4B46-18AC-B5F627DC1925}"/>
              </a:ext>
            </a:extLst>
          </p:cNvPr>
          <p:cNvSpPr txBox="1"/>
          <p:nvPr/>
        </p:nvSpPr>
        <p:spPr>
          <a:xfrm>
            <a:off x="4549140" y="6034385"/>
            <a:ext cx="4937760" cy="461665"/>
          </a:xfrm>
          <a:prstGeom prst="rect">
            <a:avLst/>
          </a:prstGeom>
          <a:noFill/>
        </p:spPr>
        <p:txBody>
          <a:bodyPr wrap="square" rtlCol="0">
            <a:spAutoFit/>
          </a:bodyPr>
          <a:lstStyle/>
          <a:p>
            <a:r>
              <a:rPr lang="fr-FR" sz="2400" b="1" dirty="0">
                <a:solidFill>
                  <a:srgbClr val="FFFF00"/>
                </a:solidFill>
              </a:rPr>
              <a:t>Cinéma à New- York</a:t>
            </a:r>
          </a:p>
        </p:txBody>
      </p:sp>
    </p:spTree>
    <p:extLst>
      <p:ext uri="{BB962C8B-B14F-4D97-AF65-F5344CB8AC3E}">
        <p14:creationId xmlns:p14="http://schemas.microsoft.com/office/powerpoint/2010/main" val="1202360962"/>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eubles, peinture, canapé&#10;&#10;Description générée automatiquement">
            <a:extLst>
              <a:ext uri="{FF2B5EF4-FFF2-40B4-BE49-F238E27FC236}">
                <a16:creationId xmlns:a16="http://schemas.microsoft.com/office/drawing/2014/main" id="{2A5126A4-FB1C-30BA-6E0D-C6B1D10BE86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304800"/>
            <a:ext cx="7620000" cy="62484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CAC4DFB-D9AB-BE45-4EF9-4E690382E730}"/>
              </a:ext>
            </a:extLst>
          </p:cNvPr>
          <p:cNvSpPr txBox="1"/>
          <p:nvPr/>
        </p:nvSpPr>
        <p:spPr>
          <a:xfrm>
            <a:off x="4274820" y="6091535"/>
            <a:ext cx="3863340" cy="461665"/>
          </a:xfrm>
          <a:prstGeom prst="rect">
            <a:avLst/>
          </a:prstGeom>
          <a:noFill/>
        </p:spPr>
        <p:txBody>
          <a:bodyPr wrap="square" rtlCol="0">
            <a:spAutoFit/>
          </a:bodyPr>
          <a:lstStyle/>
          <a:p>
            <a:r>
              <a:rPr lang="fr-FR" sz="2400" b="1" dirty="0" err="1"/>
              <a:t>Hotel</a:t>
            </a:r>
            <a:r>
              <a:rPr lang="fr-FR" sz="2400" b="1" dirty="0"/>
              <a:t> Réception 1943</a:t>
            </a:r>
          </a:p>
        </p:txBody>
      </p:sp>
    </p:spTree>
    <p:extLst>
      <p:ext uri="{BB962C8B-B14F-4D97-AF65-F5344CB8AC3E}">
        <p14:creationId xmlns:p14="http://schemas.microsoft.com/office/powerpoint/2010/main" val="219080025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bâtiment&#10;&#10;Description générée automatiquement">
            <a:extLst>
              <a:ext uri="{FF2B5EF4-FFF2-40B4-BE49-F238E27FC236}">
                <a16:creationId xmlns:a16="http://schemas.microsoft.com/office/drawing/2014/main" id="{1A8D8A72-8D5B-6B32-3EBC-941EF789AA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FA64955-166B-7B27-DADF-8D15F1696A07}"/>
              </a:ext>
            </a:extLst>
          </p:cNvPr>
          <p:cNvSpPr txBox="1"/>
          <p:nvPr/>
        </p:nvSpPr>
        <p:spPr>
          <a:xfrm>
            <a:off x="4046220" y="5852160"/>
            <a:ext cx="5052060" cy="461665"/>
          </a:xfrm>
          <a:prstGeom prst="rect">
            <a:avLst/>
          </a:prstGeom>
          <a:noFill/>
        </p:spPr>
        <p:txBody>
          <a:bodyPr wrap="square" rtlCol="0">
            <a:spAutoFit/>
          </a:bodyPr>
          <a:lstStyle/>
          <a:p>
            <a:r>
              <a:rPr lang="fr-FR" sz="2400" b="1" dirty="0">
                <a:solidFill>
                  <a:schemeClr val="bg1"/>
                </a:solidFill>
              </a:rPr>
              <a:t>Maison Du Cap  Toile De 1927</a:t>
            </a:r>
          </a:p>
        </p:txBody>
      </p:sp>
    </p:spTree>
    <p:extLst>
      <p:ext uri="{BB962C8B-B14F-4D97-AF65-F5344CB8AC3E}">
        <p14:creationId xmlns:p14="http://schemas.microsoft.com/office/powerpoint/2010/main" val="211850825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habits, art, Danse&#10;&#10;Description générée automatiquement">
            <a:extLst>
              <a:ext uri="{FF2B5EF4-FFF2-40B4-BE49-F238E27FC236}">
                <a16:creationId xmlns:a16="http://schemas.microsoft.com/office/drawing/2014/main" id="{45A258C1-3D75-9076-0A6B-2D6016E5E95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00237" y="279000"/>
            <a:ext cx="7791525"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C055891D-4D86-CF87-1A1A-33286EC597D4}"/>
              </a:ext>
            </a:extLst>
          </p:cNvPr>
          <p:cNvSpPr txBox="1"/>
          <p:nvPr/>
        </p:nvSpPr>
        <p:spPr>
          <a:xfrm>
            <a:off x="4640580" y="6187057"/>
            <a:ext cx="5097780" cy="461665"/>
          </a:xfrm>
          <a:prstGeom prst="rect">
            <a:avLst/>
          </a:prstGeom>
          <a:noFill/>
        </p:spPr>
        <p:txBody>
          <a:bodyPr wrap="square" rtlCol="0">
            <a:spAutoFit/>
          </a:bodyPr>
          <a:lstStyle/>
          <a:p>
            <a:r>
              <a:rPr lang="fr-FR" sz="2400" b="1" dirty="0">
                <a:solidFill>
                  <a:srgbClr val="FFFF00"/>
                </a:solidFill>
              </a:rPr>
              <a:t>New- York –Restaurent </a:t>
            </a:r>
          </a:p>
        </p:txBody>
      </p:sp>
    </p:spTree>
    <p:extLst>
      <p:ext uri="{BB962C8B-B14F-4D97-AF65-F5344CB8AC3E}">
        <p14:creationId xmlns:p14="http://schemas.microsoft.com/office/powerpoint/2010/main" val="30152265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héâtre, intérieur, art&#10;&#10;Description générée automatiquement">
            <a:extLst>
              <a:ext uri="{FF2B5EF4-FFF2-40B4-BE49-F238E27FC236}">
                <a16:creationId xmlns:a16="http://schemas.microsoft.com/office/drawing/2014/main" id="{AAE59E2D-C134-763A-BEFF-AFBA910B0F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766762"/>
            <a:ext cx="9753600" cy="532447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B7E4806-7391-5E4E-8A46-C549C3FB0886}"/>
              </a:ext>
            </a:extLst>
          </p:cNvPr>
          <p:cNvSpPr txBox="1"/>
          <p:nvPr/>
        </p:nvSpPr>
        <p:spPr>
          <a:xfrm>
            <a:off x="4034790" y="6093469"/>
            <a:ext cx="7029450" cy="461665"/>
          </a:xfrm>
          <a:prstGeom prst="rect">
            <a:avLst/>
          </a:prstGeom>
          <a:noFill/>
        </p:spPr>
        <p:txBody>
          <a:bodyPr wrap="square" rtlCol="0">
            <a:spAutoFit/>
          </a:bodyPr>
          <a:lstStyle/>
          <a:p>
            <a:r>
              <a:rPr lang="fr-FR" sz="2400" b="1" dirty="0" err="1">
                <a:solidFill>
                  <a:srgbClr val="FFFF00"/>
                </a:solidFill>
              </a:rPr>
              <a:t>Ninghthawks</a:t>
            </a:r>
            <a:r>
              <a:rPr lang="fr-FR" sz="2400" b="1" dirty="0">
                <a:solidFill>
                  <a:srgbClr val="FFFF00"/>
                </a:solidFill>
              </a:rPr>
              <a:t> –Edward - Hopper</a:t>
            </a:r>
          </a:p>
        </p:txBody>
      </p:sp>
    </p:spTree>
    <p:extLst>
      <p:ext uri="{BB962C8B-B14F-4D97-AF65-F5344CB8AC3E}">
        <p14:creationId xmlns:p14="http://schemas.microsoft.com/office/powerpoint/2010/main" val="58597670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eubles, intérieur, mur, Visage humain&#10;&#10;Description générée automatiquement">
            <a:extLst>
              <a:ext uri="{FF2B5EF4-FFF2-40B4-BE49-F238E27FC236}">
                <a16:creationId xmlns:a16="http://schemas.microsoft.com/office/drawing/2014/main" id="{BC10A9EB-26B8-2416-7DCC-685B1BF18D2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05756" y="237960"/>
            <a:ext cx="878048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25A33C4-CE48-5300-73FF-99FCCCC1626C}"/>
              </a:ext>
            </a:extLst>
          </p:cNvPr>
          <p:cNvSpPr txBox="1"/>
          <p:nvPr/>
        </p:nvSpPr>
        <p:spPr>
          <a:xfrm>
            <a:off x="5086350" y="6158375"/>
            <a:ext cx="5909310" cy="461665"/>
          </a:xfrm>
          <a:prstGeom prst="rect">
            <a:avLst/>
          </a:prstGeom>
          <a:noFill/>
        </p:spPr>
        <p:txBody>
          <a:bodyPr wrap="square" rtlCol="0">
            <a:spAutoFit/>
          </a:bodyPr>
          <a:lstStyle/>
          <a:p>
            <a:r>
              <a:rPr lang="fr-FR" sz="2400" b="1" dirty="0"/>
              <a:t>Fenêtre D’</a:t>
            </a:r>
            <a:r>
              <a:rPr lang="fr-FR" sz="2400" b="1" dirty="0" err="1"/>
              <a:t>Hotel</a:t>
            </a:r>
            <a:endParaRPr lang="fr-FR" sz="2400" b="1" dirty="0"/>
          </a:p>
        </p:txBody>
      </p:sp>
    </p:spTree>
    <p:extLst>
      <p:ext uri="{BB962C8B-B14F-4D97-AF65-F5344CB8AC3E}">
        <p14:creationId xmlns:p14="http://schemas.microsoft.com/office/powerpoint/2010/main" val="31077186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einture, ciel&#10;&#10;Description générée automatiquement">
            <a:extLst>
              <a:ext uri="{FF2B5EF4-FFF2-40B4-BE49-F238E27FC236}">
                <a16:creationId xmlns:a16="http://schemas.microsoft.com/office/drawing/2014/main" id="{0F729F7D-C732-EE20-F4E4-13DE62961B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5462" y="279000"/>
            <a:ext cx="9701076"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0F852CE-0C72-F925-36D1-EAD5F0295997}"/>
              </a:ext>
            </a:extLst>
          </p:cNvPr>
          <p:cNvSpPr txBox="1"/>
          <p:nvPr/>
        </p:nvSpPr>
        <p:spPr>
          <a:xfrm>
            <a:off x="5006340" y="6149340"/>
            <a:ext cx="5120640" cy="461665"/>
          </a:xfrm>
          <a:prstGeom prst="rect">
            <a:avLst/>
          </a:prstGeom>
          <a:noFill/>
        </p:spPr>
        <p:txBody>
          <a:bodyPr wrap="square" rtlCol="0">
            <a:spAutoFit/>
          </a:bodyPr>
          <a:lstStyle/>
          <a:p>
            <a:r>
              <a:rPr lang="fr-FR" sz="2400" b="1" dirty="0"/>
              <a:t>Station -Service</a:t>
            </a:r>
          </a:p>
        </p:txBody>
      </p:sp>
    </p:spTree>
    <p:extLst>
      <p:ext uri="{BB962C8B-B14F-4D97-AF65-F5344CB8AC3E}">
        <p14:creationId xmlns:p14="http://schemas.microsoft.com/office/powerpoint/2010/main" val="348283437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intérieur, bouteille, vase&#10;&#10;Description générée automatiquement">
            <a:extLst>
              <a:ext uri="{FF2B5EF4-FFF2-40B4-BE49-F238E27FC236}">
                <a16:creationId xmlns:a16="http://schemas.microsoft.com/office/drawing/2014/main" id="{D1920B23-4C87-05FD-392F-158F97218E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0398" y="189000"/>
            <a:ext cx="620838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BB7A4A2-12E0-840A-D9B0-8EC43454D046}"/>
              </a:ext>
            </a:extLst>
          </p:cNvPr>
          <p:cNvSpPr txBox="1"/>
          <p:nvPr/>
        </p:nvSpPr>
        <p:spPr>
          <a:xfrm>
            <a:off x="3200076" y="189000"/>
            <a:ext cx="2763208" cy="1200329"/>
          </a:xfrm>
          <a:prstGeom prst="rect">
            <a:avLst/>
          </a:prstGeom>
          <a:noFill/>
        </p:spPr>
        <p:txBody>
          <a:bodyPr wrap="square" rtlCol="0">
            <a:spAutoFit/>
          </a:bodyPr>
          <a:lstStyle/>
          <a:p>
            <a:r>
              <a:rPr lang="fr-FR" sz="2400" b="1" dirty="0">
                <a:solidFill>
                  <a:srgbClr val="FFFF00"/>
                </a:solidFill>
              </a:rPr>
              <a:t>Jeune Femme à La Machine à Coudre 1921</a:t>
            </a:r>
          </a:p>
        </p:txBody>
      </p:sp>
    </p:spTree>
    <p:extLst>
      <p:ext uri="{BB962C8B-B14F-4D97-AF65-F5344CB8AC3E}">
        <p14:creationId xmlns:p14="http://schemas.microsoft.com/office/powerpoint/2010/main" val="145121935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einture, ciel, dessin&#10;&#10;Description générée automatiquement">
            <a:extLst>
              <a:ext uri="{FF2B5EF4-FFF2-40B4-BE49-F238E27FC236}">
                <a16:creationId xmlns:a16="http://schemas.microsoft.com/office/drawing/2014/main" id="{06893D65-F12E-2B6C-E5EB-ECAE8A4749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9355" y="279000"/>
            <a:ext cx="761329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826D9B-A34B-2826-BB3B-4CDCC43E7332}"/>
              </a:ext>
            </a:extLst>
          </p:cNvPr>
          <p:cNvSpPr txBox="1"/>
          <p:nvPr/>
        </p:nvSpPr>
        <p:spPr>
          <a:xfrm>
            <a:off x="3288258" y="6156090"/>
            <a:ext cx="6286500" cy="461665"/>
          </a:xfrm>
          <a:prstGeom prst="rect">
            <a:avLst/>
          </a:prstGeom>
          <a:noFill/>
        </p:spPr>
        <p:txBody>
          <a:bodyPr wrap="square" rtlCol="0">
            <a:spAutoFit/>
          </a:bodyPr>
          <a:lstStyle/>
          <a:p>
            <a:r>
              <a:rPr lang="fr-FR" sz="2400" b="1" dirty="0">
                <a:solidFill>
                  <a:srgbClr val="FFFF00"/>
                </a:solidFill>
              </a:rPr>
              <a:t>Maison Au Bord De La Voie Ferrée 1925</a:t>
            </a:r>
          </a:p>
        </p:txBody>
      </p:sp>
    </p:spTree>
    <p:extLst>
      <p:ext uri="{BB962C8B-B14F-4D97-AF65-F5344CB8AC3E}">
        <p14:creationId xmlns:p14="http://schemas.microsoft.com/office/powerpoint/2010/main" val="707946072"/>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maison, plein air, dessin&#10;&#10;Description générée automatiquement">
            <a:extLst>
              <a:ext uri="{FF2B5EF4-FFF2-40B4-BE49-F238E27FC236}">
                <a16:creationId xmlns:a16="http://schemas.microsoft.com/office/drawing/2014/main" id="{E2DD29CE-275D-BA17-7815-E0CA20FAF6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51556" y="279000"/>
            <a:ext cx="888888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CFB613C-9B69-4441-946E-6F758FC98CE8}"/>
              </a:ext>
            </a:extLst>
          </p:cNvPr>
          <p:cNvSpPr txBox="1"/>
          <p:nvPr/>
        </p:nvSpPr>
        <p:spPr>
          <a:xfrm>
            <a:off x="4160520" y="279000"/>
            <a:ext cx="5817870" cy="461665"/>
          </a:xfrm>
          <a:prstGeom prst="rect">
            <a:avLst/>
          </a:prstGeom>
          <a:noFill/>
        </p:spPr>
        <p:txBody>
          <a:bodyPr wrap="square" rtlCol="0">
            <a:spAutoFit/>
          </a:bodyPr>
          <a:lstStyle/>
          <a:p>
            <a:r>
              <a:rPr lang="fr-FR" sz="2400" b="1" dirty="0"/>
              <a:t>Maison –Garde- Côte  1927</a:t>
            </a:r>
          </a:p>
        </p:txBody>
      </p:sp>
    </p:spTree>
    <p:extLst>
      <p:ext uri="{BB962C8B-B14F-4D97-AF65-F5344CB8AC3E}">
        <p14:creationId xmlns:p14="http://schemas.microsoft.com/office/powerpoint/2010/main" val="3049967824"/>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pont, peinture&#10;&#10;Description générée automatiquement">
            <a:extLst>
              <a:ext uri="{FF2B5EF4-FFF2-40B4-BE49-F238E27FC236}">
                <a16:creationId xmlns:a16="http://schemas.microsoft.com/office/drawing/2014/main" id="{68FA6F74-0070-40EC-E91E-799DC7252C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533400"/>
            <a:ext cx="9753600" cy="5791200"/>
          </a:xfrm>
          <a:prstGeom prst="rect">
            <a:avLst/>
          </a:prstGeom>
        </p:spPr>
      </p:pic>
      <p:sp>
        <p:nvSpPr>
          <p:cNvPr id="4" name="ZoneTexte 3">
            <a:extLst>
              <a:ext uri="{FF2B5EF4-FFF2-40B4-BE49-F238E27FC236}">
                <a16:creationId xmlns:a16="http://schemas.microsoft.com/office/drawing/2014/main" id="{0AB244C3-B6B4-1A20-99E0-564FE7A844AA}"/>
              </a:ext>
            </a:extLst>
          </p:cNvPr>
          <p:cNvSpPr txBox="1"/>
          <p:nvPr/>
        </p:nvSpPr>
        <p:spPr>
          <a:xfrm>
            <a:off x="4126230" y="5806112"/>
            <a:ext cx="4560570" cy="461665"/>
          </a:xfrm>
          <a:prstGeom prst="rect">
            <a:avLst/>
          </a:prstGeom>
          <a:noFill/>
        </p:spPr>
        <p:txBody>
          <a:bodyPr wrap="square" rtlCol="0">
            <a:spAutoFit/>
          </a:bodyPr>
          <a:lstStyle/>
          <a:p>
            <a:r>
              <a:rPr lang="fr-FR" sz="2400" b="1" dirty="0">
                <a:solidFill>
                  <a:schemeClr val="bg1"/>
                </a:solidFill>
              </a:rPr>
              <a:t>Pont- Macombs-Dam-1935</a:t>
            </a:r>
          </a:p>
        </p:txBody>
      </p:sp>
    </p:spTree>
    <p:extLst>
      <p:ext uri="{BB962C8B-B14F-4D97-AF65-F5344CB8AC3E}">
        <p14:creationId xmlns:p14="http://schemas.microsoft.com/office/powerpoint/2010/main" val="3090434921"/>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roquis, Dessin de nu, art, illustration&#10;&#10;Description générée automatiquement">
            <a:extLst>
              <a:ext uri="{FF2B5EF4-FFF2-40B4-BE49-F238E27FC236}">
                <a16:creationId xmlns:a16="http://schemas.microsoft.com/office/drawing/2014/main" id="{210D93D8-540F-FD25-B4FC-97A508A426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6483" y="189000"/>
            <a:ext cx="2937107"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082ECAA8-03F5-5E5F-5940-6D340305BC3A}"/>
              </a:ext>
            </a:extLst>
          </p:cNvPr>
          <p:cNvSpPr txBox="1"/>
          <p:nvPr/>
        </p:nvSpPr>
        <p:spPr>
          <a:xfrm>
            <a:off x="3307710" y="4444978"/>
            <a:ext cx="3863340" cy="830997"/>
          </a:xfrm>
          <a:prstGeom prst="rect">
            <a:avLst/>
          </a:prstGeom>
          <a:noFill/>
        </p:spPr>
        <p:txBody>
          <a:bodyPr wrap="square" rtlCol="0">
            <a:spAutoFit/>
          </a:bodyPr>
          <a:lstStyle/>
          <a:p>
            <a:r>
              <a:rPr lang="fr-FR" sz="2400" b="1" dirty="0" err="1">
                <a:solidFill>
                  <a:srgbClr val="FFFF00"/>
                </a:solidFill>
              </a:rPr>
              <a:t>Brocklyn</a:t>
            </a:r>
            <a:r>
              <a:rPr lang="fr-FR" sz="2400" b="1" dirty="0">
                <a:solidFill>
                  <a:srgbClr val="FFFF00"/>
                </a:solidFill>
              </a:rPr>
              <a:t> –muséum </a:t>
            </a:r>
          </a:p>
          <a:p>
            <a:r>
              <a:rPr lang="fr-FR" sz="2400" b="1" dirty="0">
                <a:solidFill>
                  <a:srgbClr val="FFFF00"/>
                </a:solidFill>
              </a:rPr>
              <a:t>Homme – nu -</a:t>
            </a:r>
          </a:p>
        </p:txBody>
      </p:sp>
      <p:pic>
        <p:nvPicPr>
          <p:cNvPr id="6" name="Image 5" descr="Une image contenant dessin, croquis, Création de costumes, Dessin de mode&#10;&#10;Description générée automatiquement">
            <a:extLst>
              <a:ext uri="{FF2B5EF4-FFF2-40B4-BE49-F238E27FC236}">
                <a16:creationId xmlns:a16="http://schemas.microsoft.com/office/drawing/2014/main" id="{1C639AAF-DEB8-BE2D-37DF-972FBE5E3B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56143" y="189000"/>
            <a:ext cx="4269374"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9494C835-BBC3-3A92-1C12-C16D9FAB0765}"/>
              </a:ext>
            </a:extLst>
          </p:cNvPr>
          <p:cNvSpPr txBox="1"/>
          <p:nvPr/>
        </p:nvSpPr>
        <p:spPr>
          <a:xfrm>
            <a:off x="4423410" y="1582025"/>
            <a:ext cx="3383280" cy="830997"/>
          </a:xfrm>
          <a:prstGeom prst="rect">
            <a:avLst/>
          </a:prstGeom>
          <a:noFill/>
        </p:spPr>
        <p:txBody>
          <a:bodyPr wrap="square" rtlCol="0">
            <a:spAutoFit/>
          </a:bodyPr>
          <a:lstStyle/>
          <a:p>
            <a:r>
              <a:rPr lang="fr-FR" sz="2400" b="1" dirty="0" err="1">
                <a:solidFill>
                  <a:srgbClr val="FFFF00"/>
                </a:solidFill>
              </a:rPr>
              <a:t>Brocklyn</a:t>
            </a:r>
            <a:r>
              <a:rPr lang="fr-FR" sz="2400" b="1" dirty="0">
                <a:solidFill>
                  <a:srgbClr val="FFFF00"/>
                </a:solidFill>
              </a:rPr>
              <a:t> muséum </a:t>
            </a:r>
          </a:p>
          <a:p>
            <a:r>
              <a:rPr lang="fr-FR" sz="2400" b="1" dirty="0">
                <a:solidFill>
                  <a:srgbClr val="FFFF00"/>
                </a:solidFill>
              </a:rPr>
              <a:t>1900 Encre - Graphite</a:t>
            </a:r>
          </a:p>
        </p:txBody>
      </p:sp>
    </p:spTree>
    <p:extLst>
      <p:ext uri="{BB962C8B-B14F-4D97-AF65-F5344CB8AC3E}">
        <p14:creationId xmlns:p14="http://schemas.microsoft.com/office/powerpoint/2010/main" val="218505083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Style rétro, Visage humain, croquis&#10;&#10;Description générée automatiquement">
            <a:extLst>
              <a:ext uri="{FF2B5EF4-FFF2-40B4-BE49-F238E27FC236}">
                <a16:creationId xmlns:a16="http://schemas.microsoft.com/office/drawing/2014/main" id="{D707CC41-DF63-4267-F267-A2E570B20E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721" y="3425636"/>
            <a:ext cx="6558" cy="6728"/>
          </a:xfrm>
          <a:prstGeom prst="rect">
            <a:avLst/>
          </a:prstGeom>
        </p:spPr>
      </p:pic>
      <p:pic>
        <p:nvPicPr>
          <p:cNvPr id="5" name="Image 4" descr="Une image contenant habits, Style rétro, Visage humain, croquis&#10;&#10;Description générée automatiquement">
            <a:extLst>
              <a:ext uri="{FF2B5EF4-FFF2-40B4-BE49-F238E27FC236}">
                <a16:creationId xmlns:a16="http://schemas.microsoft.com/office/drawing/2014/main" id="{11315F41-E1BA-C69F-CB1C-EDE18E4DEB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721" y="3425636"/>
            <a:ext cx="6558" cy="6728"/>
          </a:xfrm>
          <a:prstGeom prst="rect">
            <a:avLst/>
          </a:prstGeom>
        </p:spPr>
      </p:pic>
      <p:pic>
        <p:nvPicPr>
          <p:cNvPr id="7" name="Image 6" descr="Une image contenant habits, Style rétro, Visage humain, croquis&#10;&#10;Description générée automatiquement">
            <a:extLst>
              <a:ext uri="{FF2B5EF4-FFF2-40B4-BE49-F238E27FC236}">
                <a16:creationId xmlns:a16="http://schemas.microsoft.com/office/drawing/2014/main" id="{D6C52BD5-D30D-05CA-07A9-575450A751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721" y="3425636"/>
            <a:ext cx="6558" cy="6728"/>
          </a:xfrm>
          <a:prstGeom prst="rect">
            <a:avLst/>
          </a:prstGeom>
        </p:spPr>
      </p:pic>
      <p:pic>
        <p:nvPicPr>
          <p:cNvPr id="9" name="Image 8" descr="Une image contenant meubles, croquis, intérieur, noir et blanc&#10;&#10;Description générée automatiquement">
            <a:extLst>
              <a:ext uri="{FF2B5EF4-FFF2-40B4-BE49-F238E27FC236}">
                <a16:creationId xmlns:a16="http://schemas.microsoft.com/office/drawing/2014/main" id="{065B2C12-A4D8-C1B5-6508-88E3A035A7D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748215" y="282364"/>
            <a:ext cx="6702128"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ZoneTexte 9">
            <a:extLst>
              <a:ext uri="{FF2B5EF4-FFF2-40B4-BE49-F238E27FC236}">
                <a16:creationId xmlns:a16="http://schemas.microsoft.com/office/drawing/2014/main" id="{D8E4B228-9182-D86F-7939-2BE80F241929}"/>
              </a:ext>
            </a:extLst>
          </p:cNvPr>
          <p:cNvSpPr txBox="1"/>
          <p:nvPr/>
        </p:nvSpPr>
        <p:spPr>
          <a:xfrm>
            <a:off x="9155430" y="4812030"/>
            <a:ext cx="2868930" cy="830997"/>
          </a:xfrm>
          <a:prstGeom prst="rect">
            <a:avLst/>
          </a:prstGeom>
          <a:noFill/>
        </p:spPr>
        <p:txBody>
          <a:bodyPr wrap="square" rtlCol="0">
            <a:spAutoFit/>
          </a:bodyPr>
          <a:lstStyle/>
          <a:p>
            <a:r>
              <a:rPr lang="fr-FR" sz="2400" b="1" dirty="0">
                <a:solidFill>
                  <a:srgbClr val="FFFF00"/>
                </a:solidFill>
              </a:rPr>
              <a:t>Nuit Dans Le Train –Eau Forte 1918</a:t>
            </a:r>
          </a:p>
        </p:txBody>
      </p:sp>
    </p:spTree>
    <p:extLst>
      <p:ext uri="{BB962C8B-B14F-4D97-AF65-F5344CB8AC3E}">
        <p14:creationId xmlns:p14="http://schemas.microsoft.com/office/powerpoint/2010/main" val="395898509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Style rétro, Visage humain, croquis&#10;&#10;Description générée automatiquement">
            <a:extLst>
              <a:ext uri="{FF2B5EF4-FFF2-40B4-BE49-F238E27FC236}">
                <a16:creationId xmlns:a16="http://schemas.microsoft.com/office/drawing/2014/main" id="{323BB3BC-54AD-FC2F-E48F-D350F57D1D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721" y="3425636"/>
            <a:ext cx="6558" cy="6728"/>
          </a:xfrm>
          <a:prstGeom prst="rect">
            <a:avLst/>
          </a:prstGeom>
        </p:spPr>
      </p:pic>
      <p:pic>
        <p:nvPicPr>
          <p:cNvPr id="7" name="Image 6" descr="Une image contenant portrait, Visage humain, personne, Style rétro&#10;&#10;Description générée automatiquement">
            <a:extLst>
              <a:ext uri="{FF2B5EF4-FFF2-40B4-BE49-F238E27FC236}">
                <a16:creationId xmlns:a16="http://schemas.microsoft.com/office/drawing/2014/main" id="{B340BEF8-905D-E4E3-ED5D-D03B61733B2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9581" y="192364"/>
            <a:ext cx="3927273"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ZoneTexte 7">
            <a:extLst>
              <a:ext uri="{FF2B5EF4-FFF2-40B4-BE49-F238E27FC236}">
                <a16:creationId xmlns:a16="http://schemas.microsoft.com/office/drawing/2014/main" id="{D58D98B0-275F-5950-27DB-B3F89871357D}"/>
              </a:ext>
            </a:extLst>
          </p:cNvPr>
          <p:cNvSpPr txBox="1"/>
          <p:nvPr/>
        </p:nvSpPr>
        <p:spPr>
          <a:xfrm>
            <a:off x="4097021" y="5240211"/>
            <a:ext cx="2864370" cy="1938992"/>
          </a:xfrm>
          <a:prstGeom prst="rect">
            <a:avLst/>
          </a:prstGeom>
          <a:noFill/>
        </p:spPr>
        <p:txBody>
          <a:bodyPr wrap="square" rtlCol="0">
            <a:spAutoFit/>
          </a:bodyPr>
          <a:lstStyle/>
          <a:p>
            <a:r>
              <a:rPr lang="fr-FR" sz="2400" b="1" dirty="0">
                <a:solidFill>
                  <a:srgbClr val="FFFF00"/>
                </a:solidFill>
              </a:rPr>
              <a:t>Elisabeth </a:t>
            </a:r>
            <a:r>
              <a:rPr lang="fr-FR" sz="2400" b="1" dirty="0" err="1">
                <a:solidFill>
                  <a:srgbClr val="FFFF00"/>
                </a:solidFill>
              </a:rPr>
              <a:t>Griffit</a:t>
            </a:r>
            <a:r>
              <a:rPr lang="fr-FR" sz="2400" b="1" dirty="0">
                <a:solidFill>
                  <a:srgbClr val="FFFF00"/>
                </a:solidFill>
              </a:rPr>
              <a:t> Portrait </a:t>
            </a:r>
          </a:p>
          <a:p>
            <a:r>
              <a:rPr lang="fr-FR" sz="2400" b="1" dirty="0">
                <a:solidFill>
                  <a:srgbClr val="FFFF00"/>
                </a:solidFill>
              </a:rPr>
              <a:t>Mère De L’Artiste –Smith Hopper</a:t>
            </a:r>
          </a:p>
          <a:p>
            <a:endParaRPr lang="fr-FR" sz="2400" b="1" dirty="0">
              <a:solidFill>
                <a:srgbClr val="FFFF00"/>
              </a:solidFill>
            </a:endParaRPr>
          </a:p>
        </p:txBody>
      </p:sp>
      <p:pic>
        <p:nvPicPr>
          <p:cNvPr id="4" name="Image 3" descr="Une image contenant habits, personne, train, peinture&#10;&#10;Description générée automatiquement">
            <a:extLst>
              <a:ext uri="{FF2B5EF4-FFF2-40B4-BE49-F238E27FC236}">
                <a16:creationId xmlns:a16="http://schemas.microsoft.com/office/drawing/2014/main" id="{1EA04063-11A2-27C3-FEB3-6258CB2916F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681558" y="192364"/>
            <a:ext cx="5184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ZoneTexte 4">
            <a:extLst>
              <a:ext uri="{FF2B5EF4-FFF2-40B4-BE49-F238E27FC236}">
                <a16:creationId xmlns:a16="http://schemas.microsoft.com/office/drawing/2014/main" id="{7A31BEFD-BC17-5C9A-2558-B928DED10492}"/>
              </a:ext>
            </a:extLst>
          </p:cNvPr>
          <p:cNvSpPr txBox="1"/>
          <p:nvPr/>
        </p:nvSpPr>
        <p:spPr>
          <a:xfrm>
            <a:off x="4589796" y="185636"/>
            <a:ext cx="2492595" cy="3416320"/>
          </a:xfrm>
          <a:prstGeom prst="rect">
            <a:avLst/>
          </a:prstGeom>
          <a:noFill/>
        </p:spPr>
        <p:txBody>
          <a:bodyPr wrap="square" rtlCol="0">
            <a:spAutoFit/>
          </a:bodyPr>
          <a:lstStyle/>
          <a:p>
            <a:r>
              <a:rPr lang="en-US" sz="2400" b="1" dirty="0">
                <a:solidFill>
                  <a:srgbClr val="FFFF00"/>
                </a:solidFill>
              </a:rPr>
              <a:t>Compartment C, car 293</a:t>
            </a:r>
          </a:p>
          <a:p>
            <a:r>
              <a:rPr lang="en-US" sz="2400" b="1" dirty="0">
                <a:solidFill>
                  <a:srgbClr val="FFFF00"/>
                </a:solidFill>
              </a:rPr>
              <a:t>Edward Hopper, 1938</a:t>
            </a:r>
          </a:p>
          <a:p>
            <a:r>
              <a:rPr lang="en-US" sz="2400" b="1" dirty="0" err="1">
                <a:solidFill>
                  <a:srgbClr val="FFFF00"/>
                </a:solidFill>
              </a:rPr>
              <a:t>Huile</a:t>
            </a:r>
            <a:r>
              <a:rPr lang="en-US" sz="2400" b="1" dirty="0">
                <a:solidFill>
                  <a:srgbClr val="FFFF00"/>
                </a:solidFill>
              </a:rPr>
              <a:t> sur toile 50,8 x 45,7</a:t>
            </a:r>
          </a:p>
          <a:p>
            <a:r>
              <a:rPr lang="en-US" sz="2400" b="1" dirty="0">
                <a:solidFill>
                  <a:srgbClr val="FFFF00"/>
                </a:solidFill>
              </a:rPr>
              <a:t>collection IBM, Armonk, New York</a:t>
            </a:r>
            <a:endParaRPr lang="fr-FR" sz="2400" b="1" dirty="0">
              <a:solidFill>
                <a:srgbClr val="FFFF00"/>
              </a:solidFill>
            </a:endParaRPr>
          </a:p>
        </p:txBody>
      </p:sp>
      <p:sp>
        <p:nvSpPr>
          <p:cNvPr id="6" name="ZoneTexte 5">
            <a:extLst>
              <a:ext uri="{FF2B5EF4-FFF2-40B4-BE49-F238E27FC236}">
                <a16:creationId xmlns:a16="http://schemas.microsoft.com/office/drawing/2014/main" id="{8227FD3E-CEF0-F041-30F8-02CB5C32F579}"/>
              </a:ext>
            </a:extLst>
          </p:cNvPr>
          <p:cNvSpPr txBox="1"/>
          <p:nvPr/>
        </p:nvSpPr>
        <p:spPr>
          <a:xfrm>
            <a:off x="6826685" y="87682"/>
            <a:ext cx="1365337" cy="646331"/>
          </a:xfrm>
          <a:prstGeom prst="rect">
            <a:avLst/>
          </a:prstGeom>
          <a:noFill/>
        </p:spPr>
        <p:txBody>
          <a:bodyPr wrap="square" rtlCol="0">
            <a:spAutoFit/>
          </a:bodyPr>
          <a:lstStyle/>
          <a:p>
            <a:r>
              <a:rPr lang="fr-FR" sz="3600" b="1" dirty="0">
                <a:solidFill>
                  <a:srgbClr val="FFFF00"/>
                </a:solidFill>
              </a:rPr>
              <a:t>2</a:t>
            </a:r>
          </a:p>
        </p:txBody>
      </p:sp>
      <p:sp>
        <p:nvSpPr>
          <p:cNvPr id="9" name="ZoneTexte 8">
            <a:extLst>
              <a:ext uri="{FF2B5EF4-FFF2-40B4-BE49-F238E27FC236}">
                <a16:creationId xmlns:a16="http://schemas.microsoft.com/office/drawing/2014/main" id="{307EDDD4-09D2-DF9E-3FD5-34D3F5374C03}"/>
              </a:ext>
            </a:extLst>
          </p:cNvPr>
          <p:cNvSpPr txBox="1"/>
          <p:nvPr/>
        </p:nvSpPr>
        <p:spPr>
          <a:xfrm>
            <a:off x="4649230" y="4747453"/>
            <a:ext cx="1722425" cy="646331"/>
          </a:xfrm>
          <a:prstGeom prst="rect">
            <a:avLst/>
          </a:prstGeom>
          <a:noFill/>
        </p:spPr>
        <p:txBody>
          <a:bodyPr wrap="square" rtlCol="0">
            <a:spAutoFit/>
          </a:bodyPr>
          <a:lstStyle/>
          <a:p>
            <a:r>
              <a:rPr lang="fr-FR" sz="3600" b="1" dirty="0">
                <a:solidFill>
                  <a:srgbClr val="FFFF00"/>
                </a:solidFill>
              </a:rPr>
              <a:t>1</a:t>
            </a:r>
          </a:p>
        </p:txBody>
      </p:sp>
    </p:spTree>
    <p:extLst>
      <p:ext uri="{BB962C8B-B14F-4D97-AF65-F5344CB8AC3E}">
        <p14:creationId xmlns:p14="http://schemas.microsoft.com/office/powerpoint/2010/main" val="189883355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roquis, dessin, personne, noir et blanc&#10;&#10;Description générée automatiquement">
            <a:extLst>
              <a:ext uri="{FF2B5EF4-FFF2-40B4-BE49-F238E27FC236}">
                <a16:creationId xmlns:a16="http://schemas.microsoft.com/office/drawing/2014/main" id="{898BE01F-04B8-8AE5-D451-B84C1961ABE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8470" y="374280"/>
            <a:ext cx="7992000" cy="610944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A4B24E4-06D4-3F82-2D5F-6391F2A9AB22}"/>
              </a:ext>
            </a:extLst>
          </p:cNvPr>
          <p:cNvSpPr txBox="1"/>
          <p:nvPr/>
        </p:nvSpPr>
        <p:spPr>
          <a:xfrm>
            <a:off x="9532620" y="4000500"/>
            <a:ext cx="2468880" cy="1200329"/>
          </a:xfrm>
          <a:prstGeom prst="rect">
            <a:avLst/>
          </a:prstGeom>
          <a:noFill/>
        </p:spPr>
        <p:txBody>
          <a:bodyPr wrap="square" rtlCol="0">
            <a:spAutoFit/>
          </a:bodyPr>
          <a:lstStyle/>
          <a:p>
            <a:r>
              <a:rPr lang="fr-FR" sz="2400" b="1" dirty="0">
                <a:solidFill>
                  <a:srgbClr val="FFFF00"/>
                </a:solidFill>
              </a:rPr>
              <a:t>Gravure Couple Dans Un Train 1918</a:t>
            </a:r>
          </a:p>
        </p:txBody>
      </p:sp>
    </p:spTree>
    <p:extLst>
      <p:ext uri="{BB962C8B-B14F-4D97-AF65-F5344CB8AC3E}">
        <p14:creationId xmlns:p14="http://schemas.microsoft.com/office/powerpoint/2010/main" val="185872859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mammifère, noir et blanc, Papier photographique, cadre photo&#10;&#10;Description générée automatiquement">
            <a:extLst>
              <a:ext uri="{FF2B5EF4-FFF2-40B4-BE49-F238E27FC236}">
                <a16:creationId xmlns:a16="http://schemas.microsoft.com/office/drawing/2014/main" id="{7A4DECBE-9F73-8C19-0D61-017A84B2F8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01110" y="279000"/>
            <a:ext cx="7789779" cy="630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562FE72F-FF3D-9D66-A9E4-45C1952F8390}"/>
              </a:ext>
            </a:extLst>
          </p:cNvPr>
          <p:cNvSpPr txBox="1"/>
          <p:nvPr/>
        </p:nvSpPr>
        <p:spPr>
          <a:xfrm>
            <a:off x="4078604" y="5839443"/>
            <a:ext cx="5579746" cy="830997"/>
          </a:xfrm>
          <a:prstGeom prst="rect">
            <a:avLst/>
          </a:prstGeom>
          <a:noFill/>
        </p:spPr>
        <p:txBody>
          <a:bodyPr wrap="square" rtlCol="0">
            <a:spAutoFit/>
          </a:bodyPr>
          <a:lstStyle/>
          <a:p>
            <a:r>
              <a:rPr lang="fr-FR" sz="2400" b="1" dirty="0">
                <a:solidFill>
                  <a:srgbClr val="FFFF00"/>
                </a:solidFill>
              </a:rPr>
              <a:t>Intérieur Côté Est 1922 </a:t>
            </a:r>
            <a:r>
              <a:rPr lang="fr-FR" sz="2400" b="1" dirty="0" err="1">
                <a:solidFill>
                  <a:srgbClr val="FFFF00"/>
                </a:solidFill>
              </a:rPr>
              <a:t>Whiteneu</a:t>
            </a:r>
            <a:r>
              <a:rPr lang="fr-FR" sz="2400" b="1" dirty="0">
                <a:solidFill>
                  <a:srgbClr val="FFFF00"/>
                </a:solidFill>
              </a:rPr>
              <a:t> – Muséum Of </a:t>
            </a:r>
            <a:r>
              <a:rPr lang="fr-FR" sz="2400" b="1" dirty="0" err="1">
                <a:solidFill>
                  <a:srgbClr val="FFFF00"/>
                </a:solidFill>
              </a:rPr>
              <a:t>América</a:t>
            </a:r>
            <a:endParaRPr lang="fr-FR" sz="2400" b="1" dirty="0">
              <a:solidFill>
                <a:srgbClr val="FFFF00"/>
              </a:solidFill>
            </a:endParaRPr>
          </a:p>
        </p:txBody>
      </p:sp>
    </p:spTree>
    <p:extLst>
      <p:ext uri="{BB962C8B-B14F-4D97-AF65-F5344CB8AC3E}">
        <p14:creationId xmlns:p14="http://schemas.microsoft.com/office/powerpoint/2010/main" val="212102054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habits, bâtiment, chaussures, homme&#10;&#10;Description générée automatiquement">
            <a:extLst>
              <a:ext uri="{FF2B5EF4-FFF2-40B4-BE49-F238E27FC236}">
                <a16:creationId xmlns:a16="http://schemas.microsoft.com/office/drawing/2014/main" id="{3255DD68-EE7B-5A32-F577-19C755A7B0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0000" y="279678"/>
            <a:ext cx="8892000" cy="6298644"/>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1F03E5E4-5CD4-C291-3492-A87B784543AF}"/>
              </a:ext>
            </a:extLst>
          </p:cNvPr>
          <p:cNvSpPr txBox="1"/>
          <p:nvPr/>
        </p:nvSpPr>
        <p:spPr>
          <a:xfrm>
            <a:off x="3101540" y="6116657"/>
            <a:ext cx="7440460" cy="461665"/>
          </a:xfrm>
          <a:prstGeom prst="rect">
            <a:avLst/>
          </a:prstGeom>
          <a:noFill/>
        </p:spPr>
        <p:txBody>
          <a:bodyPr wrap="square" rtlCol="0">
            <a:spAutoFit/>
          </a:bodyPr>
          <a:lstStyle/>
          <a:p>
            <a:r>
              <a:rPr lang="fr-FR" sz="2400" b="1" dirty="0">
                <a:solidFill>
                  <a:schemeClr val="bg1"/>
                </a:solidFill>
              </a:rPr>
              <a:t> bâtiments nuit été Coucher du soleil 1947</a:t>
            </a:r>
          </a:p>
        </p:txBody>
      </p:sp>
    </p:spTree>
    <p:extLst>
      <p:ext uri="{BB962C8B-B14F-4D97-AF65-F5344CB8AC3E}">
        <p14:creationId xmlns:p14="http://schemas.microsoft.com/office/powerpoint/2010/main" val="80318530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uage, ciel, peinture&#10;&#10;Description générée automatiquement">
            <a:extLst>
              <a:ext uri="{FF2B5EF4-FFF2-40B4-BE49-F238E27FC236}">
                <a16:creationId xmlns:a16="http://schemas.microsoft.com/office/drawing/2014/main" id="{0F868ABE-4192-12B6-6CAE-5839345EC21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16759" y="369000"/>
            <a:ext cx="9194485" cy="612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5FF7983F-0A2D-005E-6D80-8CA7E8FD11B1}"/>
              </a:ext>
            </a:extLst>
          </p:cNvPr>
          <p:cNvSpPr txBox="1"/>
          <p:nvPr/>
        </p:nvSpPr>
        <p:spPr>
          <a:xfrm>
            <a:off x="4572032" y="5711864"/>
            <a:ext cx="3047936" cy="830997"/>
          </a:xfrm>
          <a:prstGeom prst="rect">
            <a:avLst/>
          </a:prstGeom>
          <a:noFill/>
        </p:spPr>
        <p:txBody>
          <a:bodyPr wrap="square" rtlCol="0">
            <a:spAutoFit/>
          </a:bodyPr>
          <a:lstStyle/>
          <a:p>
            <a:r>
              <a:rPr lang="fr-FR" sz="2400" b="1" dirty="0">
                <a:solidFill>
                  <a:srgbClr val="FFFF00"/>
                </a:solidFill>
              </a:rPr>
              <a:t>Vent d'est sur </a:t>
            </a:r>
            <a:r>
              <a:rPr lang="fr-FR" sz="2400" b="1" dirty="0" err="1">
                <a:solidFill>
                  <a:srgbClr val="FFFF00"/>
                </a:solidFill>
              </a:rPr>
              <a:t>Weehawken</a:t>
            </a:r>
            <a:endParaRPr lang="fr-FR" sz="2400" b="1" dirty="0">
              <a:solidFill>
                <a:srgbClr val="FFFF00"/>
              </a:solidFill>
            </a:endParaRPr>
          </a:p>
        </p:txBody>
      </p:sp>
      <p:sp>
        <p:nvSpPr>
          <p:cNvPr id="7" name="ZoneTexte 6">
            <a:extLst>
              <a:ext uri="{FF2B5EF4-FFF2-40B4-BE49-F238E27FC236}">
                <a16:creationId xmlns:a16="http://schemas.microsoft.com/office/drawing/2014/main" id="{DE46AC59-E126-C7F9-5F26-128975C95A7B}"/>
              </a:ext>
            </a:extLst>
          </p:cNvPr>
          <p:cNvSpPr txBox="1"/>
          <p:nvPr/>
        </p:nvSpPr>
        <p:spPr>
          <a:xfrm>
            <a:off x="6552259" y="6019641"/>
            <a:ext cx="2212192" cy="523220"/>
          </a:xfrm>
          <a:prstGeom prst="rect">
            <a:avLst/>
          </a:prstGeom>
          <a:noFill/>
        </p:spPr>
        <p:txBody>
          <a:bodyPr wrap="square" rtlCol="0">
            <a:spAutoFit/>
          </a:bodyPr>
          <a:lstStyle/>
          <a:p>
            <a:r>
              <a:rPr lang="fr-FR" sz="2800" b="1" dirty="0">
                <a:solidFill>
                  <a:srgbClr val="FFFF00"/>
                </a:solidFill>
              </a:rPr>
              <a:t>1934</a:t>
            </a:r>
          </a:p>
        </p:txBody>
      </p:sp>
    </p:spTree>
    <p:extLst>
      <p:ext uri="{BB962C8B-B14F-4D97-AF65-F5344CB8AC3E}">
        <p14:creationId xmlns:p14="http://schemas.microsoft.com/office/powerpoint/2010/main" val="128506802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pont, peinture&#10;&#10;Description générée automatiquement">
            <a:extLst>
              <a:ext uri="{FF2B5EF4-FFF2-40B4-BE49-F238E27FC236}">
                <a16:creationId xmlns:a16="http://schemas.microsoft.com/office/drawing/2014/main" id="{4FF0F1E2-FFAE-EE37-27D4-FA58EC236F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2000" y="190687"/>
            <a:ext cx="10908000" cy="6476625"/>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F7EF8BC-CEA3-9B80-28D6-34043DDBED0D}"/>
              </a:ext>
            </a:extLst>
          </p:cNvPr>
          <p:cNvSpPr txBox="1"/>
          <p:nvPr/>
        </p:nvSpPr>
        <p:spPr>
          <a:xfrm>
            <a:off x="3432132" y="5887233"/>
            <a:ext cx="6551112" cy="461665"/>
          </a:xfrm>
          <a:prstGeom prst="rect">
            <a:avLst/>
          </a:prstGeom>
          <a:noFill/>
        </p:spPr>
        <p:txBody>
          <a:bodyPr wrap="square" rtlCol="0">
            <a:spAutoFit/>
          </a:bodyPr>
          <a:lstStyle/>
          <a:p>
            <a:r>
              <a:rPr lang="fr-FR" sz="2400" b="1" dirty="0">
                <a:solidFill>
                  <a:schemeClr val="bg1"/>
                </a:solidFill>
              </a:rPr>
              <a:t>: </a:t>
            </a:r>
            <a:r>
              <a:rPr lang="fr-FR" sz="2400" b="1" dirty="0" err="1">
                <a:solidFill>
                  <a:schemeClr val="bg1"/>
                </a:solidFill>
              </a:rPr>
              <a:t>Macombs</a:t>
            </a:r>
            <a:r>
              <a:rPr lang="fr-FR" sz="2400" b="1" dirty="0">
                <a:solidFill>
                  <a:schemeClr val="bg1"/>
                </a:solidFill>
              </a:rPr>
              <a:t>-Dam-Bridge-Edward-Hopper</a:t>
            </a:r>
          </a:p>
        </p:txBody>
      </p:sp>
      <p:sp>
        <p:nvSpPr>
          <p:cNvPr id="5" name="ZoneTexte 4">
            <a:extLst>
              <a:ext uri="{FF2B5EF4-FFF2-40B4-BE49-F238E27FC236}">
                <a16:creationId xmlns:a16="http://schemas.microsoft.com/office/drawing/2014/main" id="{0FBB95E5-5703-1BE6-0462-B21F129269FB}"/>
              </a:ext>
            </a:extLst>
          </p:cNvPr>
          <p:cNvSpPr txBox="1"/>
          <p:nvPr/>
        </p:nvSpPr>
        <p:spPr>
          <a:xfrm>
            <a:off x="5812077" y="6205647"/>
            <a:ext cx="2580362" cy="461665"/>
          </a:xfrm>
          <a:prstGeom prst="rect">
            <a:avLst/>
          </a:prstGeom>
          <a:noFill/>
        </p:spPr>
        <p:txBody>
          <a:bodyPr wrap="square" rtlCol="0">
            <a:spAutoFit/>
          </a:bodyPr>
          <a:lstStyle/>
          <a:p>
            <a:r>
              <a:rPr lang="fr-FR" sz="2400" b="1">
                <a:solidFill>
                  <a:schemeClr val="bg1"/>
                </a:solidFill>
              </a:rPr>
              <a:t>1935</a:t>
            </a:r>
            <a:endParaRPr lang="fr-FR" sz="2400" b="1" dirty="0">
              <a:solidFill>
                <a:schemeClr val="bg1"/>
              </a:solidFill>
            </a:endParaRPr>
          </a:p>
        </p:txBody>
      </p:sp>
    </p:spTree>
    <p:extLst>
      <p:ext uri="{BB962C8B-B14F-4D97-AF65-F5344CB8AC3E}">
        <p14:creationId xmlns:p14="http://schemas.microsoft.com/office/powerpoint/2010/main" val="10801281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einture, dessin, habits&#10;&#10;Description générée automatiquement">
            <a:extLst>
              <a:ext uri="{FF2B5EF4-FFF2-40B4-BE49-F238E27FC236}">
                <a16:creationId xmlns:a16="http://schemas.microsoft.com/office/drawing/2014/main" id="{CA260495-A122-0B62-09D6-E80C9DEED8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1391" y="279000"/>
            <a:ext cx="751234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7C63C6-3130-7611-2503-20C6B29C67F9}"/>
              </a:ext>
            </a:extLst>
          </p:cNvPr>
          <p:cNvSpPr txBox="1"/>
          <p:nvPr/>
        </p:nvSpPr>
        <p:spPr>
          <a:xfrm>
            <a:off x="348191" y="2931090"/>
            <a:ext cx="2743200" cy="2677656"/>
          </a:xfrm>
          <a:prstGeom prst="rect">
            <a:avLst/>
          </a:prstGeom>
          <a:noFill/>
        </p:spPr>
        <p:txBody>
          <a:bodyPr wrap="square" rtlCol="0">
            <a:spAutoFit/>
          </a:bodyPr>
          <a:lstStyle/>
          <a:p>
            <a:r>
              <a:rPr lang="fr-FR" sz="2400" b="1">
                <a:solidFill>
                  <a:srgbClr val="FFFF00"/>
                </a:solidFill>
              </a:rPr>
              <a:t>Edward Hopper, Chop Suey, 1929 / Huile sur toile, 81,3 × 96,5 cm (domaine public via Wikimedia Commons)</a:t>
            </a:r>
            <a:endParaRPr lang="fr-FR" sz="2400" b="1" dirty="0">
              <a:solidFill>
                <a:srgbClr val="FFFF00"/>
              </a:solidFill>
            </a:endParaRPr>
          </a:p>
        </p:txBody>
      </p:sp>
    </p:spTree>
    <p:extLst>
      <p:ext uri="{BB962C8B-B14F-4D97-AF65-F5344CB8AC3E}">
        <p14:creationId xmlns:p14="http://schemas.microsoft.com/office/powerpoint/2010/main" val="257606879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intérieur, homme&#10;&#10;Description générée automatiquement">
            <a:extLst>
              <a:ext uri="{FF2B5EF4-FFF2-40B4-BE49-F238E27FC236}">
                <a16:creationId xmlns:a16="http://schemas.microsoft.com/office/drawing/2014/main" id="{57769CE8-1458-B7A2-0222-9F144D58EB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4259" y="279000"/>
            <a:ext cx="790464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0FA8E84-A570-9B51-C3C9-9414F2093308}"/>
              </a:ext>
            </a:extLst>
          </p:cNvPr>
          <p:cNvSpPr txBox="1"/>
          <p:nvPr/>
        </p:nvSpPr>
        <p:spPr>
          <a:xfrm>
            <a:off x="3321423" y="6117335"/>
            <a:ext cx="6471847" cy="461665"/>
          </a:xfrm>
          <a:prstGeom prst="rect">
            <a:avLst/>
          </a:prstGeom>
          <a:noFill/>
        </p:spPr>
        <p:txBody>
          <a:bodyPr wrap="square" rtlCol="0">
            <a:spAutoFit/>
          </a:bodyPr>
          <a:lstStyle/>
          <a:p>
            <a:r>
              <a:rPr lang="en-US" sz="2400" b="1" dirty="0">
                <a:solidFill>
                  <a:srgbClr val="FFFF00"/>
                </a:solidFill>
              </a:rPr>
              <a:t>Edward Hopper, Room in New York, 1932</a:t>
            </a:r>
            <a:endParaRPr lang="fr-FR" sz="2400" b="1" dirty="0">
              <a:solidFill>
                <a:srgbClr val="FFFF00"/>
              </a:solidFill>
            </a:endParaRPr>
          </a:p>
        </p:txBody>
      </p:sp>
    </p:spTree>
    <p:extLst>
      <p:ext uri="{BB962C8B-B14F-4D97-AF65-F5344CB8AC3E}">
        <p14:creationId xmlns:p14="http://schemas.microsoft.com/office/powerpoint/2010/main" val="80516528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fenêtre, peinture&#10;&#10;Description générée automatiquement">
            <a:extLst>
              <a:ext uri="{FF2B5EF4-FFF2-40B4-BE49-F238E27FC236}">
                <a16:creationId xmlns:a16="http://schemas.microsoft.com/office/drawing/2014/main" id="{456B69E7-FB23-1D10-BAFC-A0F8AD483CA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7058" y="279000"/>
            <a:ext cx="7856802" cy="630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5AF5398-CDB2-9DBD-C8C4-B2E37B729178}"/>
              </a:ext>
            </a:extLst>
          </p:cNvPr>
          <p:cNvSpPr txBox="1"/>
          <p:nvPr/>
        </p:nvSpPr>
        <p:spPr>
          <a:xfrm>
            <a:off x="8565776" y="2837330"/>
            <a:ext cx="3626224" cy="2677656"/>
          </a:xfrm>
          <a:prstGeom prst="rect">
            <a:avLst/>
          </a:prstGeom>
          <a:noFill/>
        </p:spPr>
        <p:txBody>
          <a:bodyPr wrap="square" rtlCol="0">
            <a:spAutoFit/>
          </a:bodyPr>
          <a:lstStyle/>
          <a:p>
            <a:r>
              <a:rPr lang="en-US" sz="2400" b="1">
                <a:solidFill>
                  <a:srgbClr val="FFFF00"/>
                </a:solidFill>
              </a:rPr>
              <a:t>Apartment Houses,</a:t>
            </a:r>
          </a:p>
          <a:p>
            <a:r>
              <a:rPr lang="en-US" sz="2400" b="1">
                <a:solidFill>
                  <a:srgbClr val="FFFF00"/>
                </a:solidFill>
              </a:rPr>
              <a:t>Edward Hopper, 1923</a:t>
            </a:r>
          </a:p>
          <a:p>
            <a:r>
              <a:rPr lang="en-US" sz="2400" b="1">
                <a:solidFill>
                  <a:srgbClr val="FFFF00"/>
                </a:solidFill>
              </a:rPr>
              <a:t>Huile sur toile, 61 x 73,5 cm</a:t>
            </a:r>
          </a:p>
          <a:p>
            <a:r>
              <a:rPr lang="en-US" sz="2400" b="1">
                <a:solidFill>
                  <a:srgbClr val="FFFF00"/>
                </a:solidFill>
              </a:rPr>
              <a:t>Philadelphie, Pennsylvania Academy of the Fine Arts.</a:t>
            </a:r>
            <a:endParaRPr lang="fr-FR" sz="2400" b="1" dirty="0">
              <a:solidFill>
                <a:srgbClr val="FFFF00"/>
              </a:solidFill>
            </a:endParaRPr>
          </a:p>
        </p:txBody>
      </p:sp>
    </p:spTree>
    <p:extLst>
      <p:ext uri="{BB962C8B-B14F-4D97-AF65-F5344CB8AC3E}">
        <p14:creationId xmlns:p14="http://schemas.microsoft.com/office/powerpoint/2010/main" val="212369493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C2FDD1F-89D7-B89C-C194-CEF6501C6686}"/>
              </a:ext>
            </a:extLst>
          </p:cNvPr>
          <p:cNvSpPr txBox="1"/>
          <p:nvPr/>
        </p:nvSpPr>
        <p:spPr>
          <a:xfrm>
            <a:off x="1694328" y="679249"/>
            <a:ext cx="11752730" cy="584775"/>
          </a:xfrm>
          <a:prstGeom prst="rect">
            <a:avLst/>
          </a:prstGeom>
          <a:noFill/>
        </p:spPr>
        <p:txBody>
          <a:bodyPr wrap="square" rtlCol="0">
            <a:spAutoFit/>
          </a:bodyPr>
          <a:lstStyle/>
          <a:p>
            <a:r>
              <a:rPr lang="fr-FR" sz="3200" b="1" dirty="0">
                <a:solidFill>
                  <a:srgbClr val="FFFF00"/>
                </a:solidFill>
              </a:rPr>
              <a:t>Lorient Vous A Présenté  Des Tableaux Du Peintre </a:t>
            </a:r>
          </a:p>
        </p:txBody>
      </p:sp>
      <p:sp>
        <p:nvSpPr>
          <p:cNvPr id="3" name="ZoneTexte 2">
            <a:extLst>
              <a:ext uri="{FF2B5EF4-FFF2-40B4-BE49-F238E27FC236}">
                <a16:creationId xmlns:a16="http://schemas.microsoft.com/office/drawing/2014/main" id="{8946F5B3-0077-F58E-0E83-BD14AF585CB3}"/>
              </a:ext>
            </a:extLst>
          </p:cNvPr>
          <p:cNvSpPr txBox="1"/>
          <p:nvPr/>
        </p:nvSpPr>
        <p:spPr>
          <a:xfrm>
            <a:off x="4733365" y="1385219"/>
            <a:ext cx="7987553" cy="584775"/>
          </a:xfrm>
          <a:prstGeom prst="rect">
            <a:avLst/>
          </a:prstGeom>
          <a:noFill/>
        </p:spPr>
        <p:txBody>
          <a:bodyPr wrap="square" rtlCol="0">
            <a:spAutoFit/>
          </a:bodyPr>
          <a:lstStyle/>
          <a:p>
            <a:r>
              <a:rPr lang="fr-FR" sz="3200" b="1" dirty="0">
                <a:solidFill>
                  <a:srgbClr val="FFFF00"/>
                </a:solidFill>
              </a:rPr>
              <a:t>Edward Hopper</a:t>
            </a:r>
          </a:p>
        </p:txBody>
      </p:sp>
      <p:sp>
        <p:nvSpPr>
          <p:cNvPr id="4" name="ZoneTexte 3">
            <a:extLst>
              <a:ext uri="{FF2B5EF4-FFF2-40B4-BE49-F238E27FC236}">
                <a16:creationId xmlns:a16="http://schemas.microsoft.com/office/drawing/2014/main" id="{CFCCCA8D-5737-A192-7205-13559FF927A2}"/>
              </a:ext>
            </a:extLst>
          </p:cNvPr>
          <p:cNvSpPr txBox="1"/>
          <p:nvPr/>
        </p:nvSpPr>
        <p:spPr>
          <a:xfrm>
            <a:off x="3039036" y="2020592"/>
            <a:ext cx="10502152"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5" name="ZoneTexte 4">
            <a:extLst>
              <a:ext uri="{FF2B5EF4-FFF2-40B4-BE49-F238E27FC236}">
                <a16:creationId xmlns:a16="http://schemas.microsoft.com/office/drawing/2014/main" id="{BA2BBE57-05CE-8C86-36D5-DAE995C721EA}"/>
              </a:ext>
            </a:extLst>
          </p:cNvPr>
          <p:cNvSpPr txBox="1"/>
          <p:nvPr/>
        </p:nvSpPr>
        <p:spPr>
          <a:xfrm>
            <a:off x="4343400" y="3533728"/>
            <a:ext cx="8969188" cy="584775"/>
          </a:xfrm>
          <a:prstGeom prst="rect">
            <a:avLst/>
          </a:prstGeom>
          <a:noFill/>
        </p:spPr>
        <p:txBody>
          <a:bodyPr wrap="square" rtlCol="0">
            <a:spAutoFit/>
          </a:bodyPr>
          <a:lstStyle/>
          <a:p>
            <a:r>
              <a:rPr lang="fr-FR" sz="3200" b="1" dirty="0">
                <a:solidFill>
                  <a:srgbClr val="FFFF00"/>
                </a:solidFill>
              </a:rPr>
              <a:t>Merci De Votre Visite</a:t>
            </a:r>
          </a:p>
        </p:txBody>
      </p:sp>
      <p:sp>
        <p:nvSpPr>
          <p:cNvPr id="6" name="ZoneTexte 5">
            <a:extLst>
              <a:ext uri="{FF2B5EF4-FFF2-40B4-BE49-F238E27FC236}">
                <a16:creationId xmlns:a16="http://schemas.microsoft.com/office/drawing/2014/main" id="{6C4FAAED-BDCA-C0DC-C047-B1EB99A9EFDF}"/>
              </a:ext>
            </a:extLst>
          </p:cNvPr>
          <p:cNvSpPr txBox="1"/>
          <p:nvPr/>
        </p:nvSpPr>
        <p:spPr>
          <a:xfrm>
            <a:off x="3697942" y="2777160"/>
            <a:ext cx="6844552" cy="584775"/>
          </a:xfrm>
          <a:prstGeom prst="rect">
            <a:avLst/>
          </a:prstGeom>
          <a:noFill/>
        </p:spPr>
        <p:txBody>
          <a:bodyPr wrap="square" rtlCol="0">
            <a:spAutoFit/>
          </a:bodyPr>
          <a:lstStyle/>
          <a:p>
            <a:r>
              <a:rPr lang="fr-FR" sz="3200" b="1" dirty="0">
                <a:solidFill>
                  <a:srgbClr val="FFFF00"/>
                </a:solidFill>
              </a:rPr>
              <a:t>Les Images Et Le Son Du net</a:t>
            </a:r>
          </a:p>
        </p:txBody>
      </p:sp>
    </p:spTree>
    <p:extLst>
      <p:ext uri="{BB962C8B-B14F-4D97-AF65-F5344CB8AC3E}">
        <p14:creationId xmlns:p14="http://schemas.microsoft.com/office/powerpoint/2010/main" val="59117885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139</TotalTime>
  <Words>383</Words>
  <Application>Microsoft Office PowerPoint</Application>
  <PresentationFormat>Grand écran</PresentationFormat>
  <Paragraphs>52</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11</cp:revision>
  <dcterms:created xsi:type="dcterms:W3CDTF">2024-05-11T04:37:13Z</dcterms:created>
  <dcterms:modified xsi:type="dcterms:W3CDTF">2024-05-11T09:00:25Z</dcterms:modified>
</cp:coreProperties>
</file>