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88" r:id="rId3"/>
    <p:sldId id="281" r:id="rId4"/>
    <p:sldId id="276" r:id="rId5"/>
    <p:sldId id="275" r:id="rId6"/>
    <p:sldId id="280" r:id="rId7"/>
    <p:sldId id="279" r:id="rId8"/>
    <p:sldId id="278" r:id="rId9"/>
    <p:sldId id="277" r:id="rId10"/>
    <p:sldId id="274" r:id="rId11"/>
    <p:sldId id="273" r:id="rId12"/>
    <p:sldId id="272" r:id="rId13"/>
    <p:sldId id="271" r:id="rId14"/>
    <p:sldId id="269" r:id="rId15"/>
    <p:sldId id="270" r:id="rId16"/>
    <p:sldId id="268" r:id="rId17"/>
    <p:sldId id="267" r:id="rId18"/>
    <p:sldId id="266" r:id="rId19"/>
    <p:sldId id="265" r:id="rId20"/>
    <p:sldId id="264" r:id="rId21"/>
    <p:sldId id="263" r:id="rId22"/>
    <p:sldId id="262" r:id="rId23"/>
    <p:sldId id="261" r:id="rId24"/>
    <p:sldId id="260" r:id="rId25"/>
    <p:sldId id="259" r:id="rId26"/>
    <p:sldId id="258" r:id="rId27"/>
    <p:sldId id="257" r:id="rId28"/>
    <p:sldId id="282" r:id="rId29"/>
    <p:sldId id="284" r:id="rId30"/>
    <p:sldId id="285" r:id="rId31"/>
    <p:sldId id="283" r:id="rId32"/>
    <p:sldId id="286" r:id="rId33"/>
    <p:sldId id="287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72" autoAdjust="0"/>
    <p:restoredTop sz="94660"/>
  </p:normalViewPr>
  <p:slideViewPr>
    <p:cSldViewPr snapToGrid="0">
      <p:cViewPr varScale="1">
        <p:scale>
          <a:sx n="74" d="100"/>
          <a:sy n="74" d="100"/>
        </p:scale>
        <p:origin x="715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B27870-9300-4E24-8E6E-8E97864E3768}" type="datetimeFigureOut">
              <a:rPr lang="fr-FR" smtClean="0"/>
              <a:t>09/05/2024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FDFB83-E7E0-4877-A482-DB49C1D976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707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FDFB83-E7E0-4877-A482-DB49C1D9762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1380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FDFB83-E7E0-4877-A482-DB49C1D97629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9173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F52375-003D-5DC7-093C-6E722AA6E2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D28AE2F-004F-0907-F2A4-075933F44D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ECDF68-6DA8-E088-44CC-3EA353E97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C8900-66F9-42FD-A670-D70C5292636F}" type="datetimeFigureOut">
              <a:rPr lang="fr-FR" smtClean="0"/>
              <a:t>09/05/2024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8F3EEC-57C8-6D41-6797-C803BFB5D5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CD76BFB-DACD-F051-3918-4236A1FF8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EDC15-B218-4AED-9B75-32FE7F7B46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01207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6C44F5-3A18-FEBA-B3D3-E924E0DBE0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9CE0B3C-40A5-0348-1949-34B8B5E07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4FB1F7E-19FE-6A5C-908A-A5296A0698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C8900-66F9-42FD-A670-D70C5292636F}" type="datetimeFigureOut">
              <a:rPr lang="fr-FR" smtClean="0"/>
              <a:t>09/05/2024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09BEC5-4A50-1370-EEF8-0806FFF56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98FCABB-A372-17F4-D780-E1414B40DA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EDC15-B218-4AED-9B75-32FE7F7B46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813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EF0749-1753-152E-95CE-48FD4688F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E0C84E8-0039-D3F8-8431-289720686E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A896BD3-C625-E45D-FE61-7CA85249E0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C8900-66F9-42FD-A670-D70C5292636F}" type="datetimeFigureOut">
              <a:rPr lang="fr-FR" smtClean="0"/>
              <a:t>09/05/2024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465ED8-24EE-0E83-7455-84EDA71FF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0E90DD7-AFFA-A724-C62F-FE8B692B5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EDC15-B218-4AED-9B75-32FE7F7B46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61002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45B5D8-FAF4-B922-E9AC-413EFD29CB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F31E8C1-C4FE-21F2-5222-868FD8DE0B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4D437FD-50E1-BBA4-B5D0-FE7857B0D1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51D8EB3-9C7F-97DD-77F6-72DB75AFCB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C8900-66F9-42FD-A670-D70C5292636F}" type="datetimeFigureOut">
              <a:rPr lang="fr-FR" smtClean="0"/>
              <a:t>09/05/2024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D5750BE-015A-3420-FD8F-CDA6AFED41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5272F5B-B1F4-EDA2-3916-F6A3D00A5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EDC15-B218-4AED-9B75-32FE7F7B46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1454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758964-7A10-8054-7434-9E09A10B68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C581D2D-4AF0-D7E7-3E34-9F1DF8767E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65E86BB-BE2E-054E-3861-6D4D483095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E5B6D1B-A333-B960-5599-0904BB696E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C6BB628-DA4E-CFC3-E1C8-62B0B0EE18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E960D86-7D2A-0A7C-412C-570EE9348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C8900-66F9-42FD-A670-D70C5292636F}" type="datetimeFigureOut">
              <a:rPr lang="fr-FR" smtClean="0"/>
              <a:t>09/05/2024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D7059C7-AD46-4134-EC00-047BB0B38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624B2D6-F564-89AA-DA1A-7547D6FC2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EDC15-B218-4AED-9B75-32FE7F7B46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6813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47A6DC-6A06-7A37-5AA8-2F6885AC41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ED813C2-00AE-2489-623D-EE4F4D6AC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C8900-66F9-42FD-A670-D70C5292636F}" type="datetimeFigureOut">
              <a:rPr lang="fr-FR" smtClean="0"/>
              <a:t>09/05/2024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4186B33-FDA1-47CA-1EA1-65624150CD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B0C7EE2-F6C9-9297-A9A6-A22D794EE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EDC15-B218-4AED-9B75-32FE7F7B46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8001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8510396-0D75-80BD-829F-1E4EAD65E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C8900-66F9-42FD-A670-D70C5292636F}" type="datetimeFigureOut">
              <a:rPr lang="fr-FR" smtClean="0"/>
              <a:t>09/05/2024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5ECFCF3-A2FC-0066-A06D-32454C348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8201A3D-BEB6-0148-426D-ECA85DAC8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EDC15-B218-4AED-9B75-32FE7F7B46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322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A75D56-0AD8-75BB-5124-F3822520ED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BFBF8C0-D828-B11D-72DC-0D76461ACE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AFF046B-ED02-330C-FF72-1E668E8BB4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2E8282D-6D3A-9786-66E4-86ED6F16F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C8900-66F9-42FD-A670-D70C5292636F}" type="datetimeFigureOut">
              <a:rPr lang="fr-FR" smtClean="0"/>
              <a:t>09/05/2024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19FDEE7-772F-43A6-0895-19C949A3D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84229F5-14DC-2594-C6FC-73BFAB6C1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EDC15-B218-4AED-9B75-32FE7F7B46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645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8DF0DC-DE7D-3AC9-7B88-BBC9477FAA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555B792-76B6-12BD-109A-61AA1839D1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9DABA59-4166-4277-0FB9-61CDB74AEA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0D99CD4-95F0-ECB9-AC1F-5BFFC928D6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C8900-66F9-42FD-A670-D70C5292636F}" type="datetimeFigureOut">
              <a:rPr lang="fr-FR" smtClean="0"/>
              <a:t>09/05/2024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ACA523-B426-E4FC-3CB8-4D2EE8843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6B9FACC-B7C6-17EF-4FEE-BB6316283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EDC15-B218-4AED-9B75-32FE7F7B46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8751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0AAF8B-8627-22F0-746E-FB908E760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B1FFC70-EC3F-C450-9729-7727AE28A3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7BFD3A3-620A-BD70-FE41-C6EF28AB6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C8900-66F9-42FD-A670-D70C5292636F}" type="datetimeFigureOut">
              <a:rPr lang="fr-FR" smtClean="0"/>
              <a:t>09/05/2024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DC421CA-191E-F02C-0BAB-30873D055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10895-FA01-37AA-2AAB-8B73BAC5D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EDC15-B218-4AED-9B75-32FE7F7B46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72891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39286BD-B220-5ED2-D2FC-6248B17DED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4363121-402F-8EEB-D00C-6C459548A8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0F07288-920D-03A6-AC29-2A9B3DBB3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C8900-66F9-42FD-A670-D70C5292636F}" type="datetimeFigureOut">
              <a:rPr lang="fr-FR" smtClean="0"/>
              <a:t>09/05/2024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BCC443A-B1DB-BEEF-3226-4D361B8958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ECA8C8-5095-705C-EB79-811F7095D4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EDC15-B218-4AED-9B75-32FE7F7B46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0260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3BF380F-DA0A-0813-216B-94EE89AD5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8A06073-77B1-2507-D4AA-174BAAC168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C75E0C-41A1-48D7-C629-98FD27FE94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1BC8900-66F9-42FD-A670-D70C5292636F}" type="datetimeFigureOut">
              <a:rPr lang="fr-FR" smtClean="0"/>
              <a:t>09/05/2024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DCA1512-C5AE-DDC7-FE77-F1FF666C58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57D89C0-7FD8-2BF3-350D-5D0C5A7A18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B7EDC15-B218-4AED-9B75-32FE7F7B46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2531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ortrait, Visage humain, Barbe humaine, homme&#10;&#10;Description générée automatiquement">
            <a:extLst>
              <a:ext uri="{FF2B5EF4-FFF2-40B4-BE49-F238E27FC236}">
                <a16:creationId xmlns:a16="http://schemas.microsoft.com/office/drawing/2014/main" id="{C0474570-8A10-8D12-EFBA-6BF36657CDD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0875" y="279585"/>
            <a:ext cx="4428000" cy="6298829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443E8F8-8DC2-E19E-1F45-6D3C74809F93}"/>
              </a:ext>
            </a:extLst>
          </p:cNvPr>
          <p:cNvSpPr txBox="1"/>
          <p:nvPr/>
        </p:nvSpPr>
        <p:spPr>
          <a:xfrm>
            <a:off x="6709410" y="1296382"/>
            <a:ext cx="61150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Présente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5CC1555-E937-DD86-883C-F4BD98F8DE3D}"/>
              </a:ext>
            </a:extLst>
          </p:cNvPr>
          <p:cNvSpPr txBox="1"/>
          <p:nvPr/>
        </p:nvSpPr>
        <p:spPr>
          <a:xfrm>
            <a:off x="5932170" y="2137410"/>
            <a:ext cx="68922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 Peintre William Merritt Chase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282AAE1-95E7-D3D0-69C8-C001C0021020}"/>
              </a:ext>
            </a:extLst>
          </p:cNvPr>
          <p:cNvSpPr txBox="1"/>
          <p:nvPr/>
        </p:nvSpPr>
        <p:spPr>
          <a:xfrm>
            <a:off x="6096000" y="3078510"/>
            <a:ext cx="60921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FFFF00"/>
                </a:solidFill>
              </a:rPr>
              <a:t>William Merritt Chase (1849-1916), American impressionist painter</a:t>
            </a:r>
            <a:endParaRPr lang="fr-F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649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  <p:sndAc>
          <p:stSnd>
            <p:snd r:embed="rId2" name="✿ ♡ ✿ ERNESTO CORTAZAR - Sentiments (Relaxing piano music).wav"/>
          </p:stSnd>
        </p:sndAc>
      </p:transition>
    </mc:Choice>
    <mc:Fallback>
      <p:transition spd="slow" advClick="0" advTm="8000">
        <p:fade/>
        <p:sndAc>
          <p:stSnd>
            <p:snd r:embed="rId2" name="✿ ♡ ✿ ERNESTO CORTAZAR - Sentiments (Relaxing piano music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6CAFFDA-B724-84E2-954B-E5427D48BFD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bg1"/>
                </a:solidFill>
              </a:rPr>
              <a:t>Il est né à Williamsburg (aujourd'hui </a:t>
            </a:r>
            <a:r>
              <a:rPr lang="fr-FR" sz="2400" b="1" dirty="0" err="1">
                <a:solidFill>
                  <a:schemeClr val="bg1"/>
                </a:solidFill>
              </a:rPr>
              <a:t>Nineveh</a:t>
            </a:r>
            <a:r>
              <a:rPr lang="fr-FR" sz="2400" b="1" dirty="0">
                <a:solidFill>
                  <a:schemeClr val="bg1"/>
                </a:solidFill>
              </a:rPr>
              <a:t>), Indiana, et commence par travailler comme vendeur dans le magasin familial de chaussures1 à Indianapolis. Parallèlement il prend des cours de peinture et de dessin auprès de Barton S. Hays. Après un bref engagement dans la marine il poursuit sa formation à New York auprès de Joseph Oriel Eaton. Après ses premières expositions à Saint-Louis il se rend, de 1872 à 1877, à Munich et travaille avec A. Wagner et Karl von </a:t>
            </a:r>
            <a:r>
              <a:rPr lang="fr-FR" sz="2400" b="1" dirty="0" err="1">
                <a:solidFill>
                  <a:schemeClr val="bg1"/>
                </a:solidFill>
              </a:rPr>
              <a:t>Piloty</a:t>
            </a:r>
            <a:r>
              <a:rPr lang="fr-FR" sz="2400" b="1" dirty="0">
                <a:solidFill>
                  <a:schemeClr val="bg1"/>
                </a:solidFill>
              </a:rPr>
              <a:t>..</a:t>
            </a:r>
          </a:p>
          <a:p>
            <a:pPr algn="ctr"/>
            <a:endParaRPr lang="fr-FR" sz="2400" b="1" dirty="0">
              <a:solidFill>
                <a:schemeClr val="bg1"/>
              </a:solidFill>
            </a:endParaRPr>
          </a:p>
          <a:p>
            <a:pPr algn="ctr"/>
            <a:r>
              <a:rPr lang="fr-FR" sz="2400" b="1" dirty="0">
                <a:solidFill>
                  <a:schemeClr val="bg1"/>
                </a:solidFill>
              </a:rPr>
              <a:t>De retour à New-York Chase épouse Alice Gerson en 1887. Le couple aura huit enfants.</a:t>
            </a:r>
          </a:p>
          <a:p>
            <a:pPr algn="ctr"/>
            <a:endParaRPr lang="fr-FR" sz="2400" b="1" dirty="0">
              <a:solidFill>
                <a:schemeClr val="bg1"/>
              </a:solidFill>
            </a:endParaRPr>
          </a:p>
          <a:p>
            <a:pPr algn="ctr"/>
            <a:r>
              <a:rPr lang="fr-FR" sz="2400" b="1" dirty="0">
                <a:solidFill>
                  <a:schemeClr val="bg1"/>
                </a:solidFill>
              </a:rPr>
              <a:t>Il installe, à New York, sa propre école, « Chase </a:t>
            </a:r>
            <a:r>
              <a:rPr lang="fr-FR" sz="2400" b="1" dirty="0" err="1">
                <a:solidFill>
                  <a:schemeClr val="bg1"/>
                </a:solidFill>
              </a:rPr>
              <a:t>school</a:t>
            </a:r>
            <a:r>
              <a:rPr lang="fr-FR" sz="2400" b="1" dirty="0">
                <a:solidFill>
                  <a:schemeClr val="bg1"/>
                </a:solidFill>
              </a:rPr>
              <a:t> » (aujourd'hui Parsons), après avoir enseigné quelques années à l'Art </a:t>
            </a:r>
            <a:r>
              <a:rPr lang="fr-FR" sz="2400" b="1" dirty="0" err="1">
                <a:solidFill>
                  <a:schemeClr val="bg1"/>
                </a:solidFill>
              </a:rPr>
              <a:t>Students</a:t>
            </a:r>
            <a:r>
              <a:rPr lang="fr-FR" sz="2400" b="1" dirty="0">
                <a:solidFill>
                  <a:schemeClr val="bg1"/>
                </a:solidFill>
              </a:rPr>
              <a:t> League, il y comptera parmi ses élèves Abby Williams Hill, </a:t>
            </a:r>
            <a:r>
              <a:rPr lang="fr-FR" sz="2400" b="1" dirty="0" err="1">
                <a:solidFill>
                  <a:schemeClr val="bg1"/>
                </a:solidFill>
              </a:rPr>
              <a:t>Euphemia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Bakewell</a:t>
            </a:r>
            <a:r>
              <a:rPr lang="fr-FR" sz="2400" b="1" dirty="0">
                <a:solidFill>
                  <a:schemeClr val="bg1"/>
                </a:solidFill>
              </a:rPr>
              <a:t>.. Il travaille sur tous supports : peinture à l'huile, pastel, encre. Ses thèmes sont nombreux : paysages, natures mortes, portraits ; mais ce sont ceux-ci qui le rendent célèbre, de nombreuses personnalités souhaitant devenir ses modèles.</a:t>
            </a:r>
          </a:p>
        </p:txBody>
      </p:sp>
    </p:spTree>
    <p:extLst>
      <p:ext uri="{BB962C8B-B14F-4D97-AF65-F5344CB8AC3E}">
        <p14:creationId xmlns:p14="http://schemas.microsoft.com/office/powerpoint/2010/main" val="3448179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uit, nature morte, table, Photographie de nature morte&#10;&#10;Description générée automatiquement">
            <a:extLst>
              <a:ext uri="{FF2B5EF4-FFF2-40B4-BE49-F238E27FC236}">
                <a16:creationId xmlns:a16="http://schemas.microsoft.com/office/drawing/2014/main" id="{DA421FBF-8801-A12D-65E7-0E11C1B901D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344" y="189000"/>
            <a:ext cx="5383185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23E265-8BD7-1090-C28C-AEC9C4CCBF19}"/>
              </a:ext>
            </a:extLst>
          </p:cNvPr>
          <p:cNvSpPr txBox="1"/>
          <p:nvPr/>
        </p:nvSpPr>
        <p:spPr>
          <a:xfrm>
            <a:off x="2046899" y="468630"/>
            <a:ext cx="26022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Nature morte à la pastèque 1878</a:t>
            </a:r>
          </a:p>
        </p:txBody>
      </p:sp>
      <p:pic>
        <p:nvPicPr>
          <p:cNvPr id="8" name="Image 7" descr="Une image contenant peinture, Visage humain, instrument de musique, musique&#10;&#10;Description générée automatiquement">
            <a:extLst>
              <a:ext uri="{FF2B5EF4-FFF2-40B4-BE49-F238E27FC236}">
                <a16:creationId xmlns:a16="http://schemas.microsoft.com/office/drawing/2014/main" id="{4A064737-C7C5-7C17-6121-8155544D0F4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0084" y="189000"/>
            <a:ext cx="434807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A259429C-BB79-DFCF-AC57-85F3C3FF1859}"/>
              </a:ext>
            </a:extLst>
          </p:cNvPr>
          <p:cNvSpPr txBox="1"/>
          <p:nvPr/>
        </p:nvSpPr>
        <p:spPr>
          <a:xfrm>
            <a:off x="7556964" y="5914947"/>
            <a:ext cx="4221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 </a:t>
            </a:r>
            <a:r>
              <a:rPr lang="fr-FR" sz="2800" b="1" dirty="0">
                <a:solidFill>
                  <a:srgbClr val="FFFF00"/>
                </a:solidFill>
              </a:rPr>
              <a:t>Le joueur de mandoline</a:t>
            </a:r>
            <a:endParaRPr lang="fr-FR" sz="2000" b="1" dirty="0">
              <a:solidFill>
                <a:srgbClr val="FFFF00"/>
              </a:solidFill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E6B9F370-0920-225D-DD02-9CA1E725D4CA}"/>
              </a:ext>
            </a:extLst>
          </p:cNvPr>
          <p:cNvSpPr txBox="1"/>
          <p:nvPr/>
        </p:nvSpPr>
        <p:spPr>
          <a:xfrm>
            <a:off x="9315450" y="6207335"/>
            <a:ext cx="3006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1879</a:t>
            </a:r>
          </a:p>
        </p:txBody>
      </p:sp>
    </p:spTree>
    <p:extLst>
      <p:ext uri="{BB962C8B-B14F-4D97-AF65-F5344CB8AC3E}">
        <p14:creationId xmlns:p14="http://schemas.microsoft.com/office/powerpoint/2010/main" val="2963822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Œuvre d’art, croquis, art&#10;&#10;Description générée automatiquement">
            <a:extLst>
              <a:ext uri="{FF2B5EF4-FFF2-40B4-BE49-F238E27FC236}">
                <a16:creationId xmlns:a16="http://schemas.microsoft.com/office/drawing/2014/main" id="{F74E105E-3C0E-CE97-0203-CFC4BBCF00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8268" y="279000"/>
            <a:ext cx="8410958" cy="630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623B9C1-3B64-80F2-61C5-9FB7671D8B89}"/>
              </a:ext>
            </a:extLst>
          </p:cNvPr>
          <p:cNvSpPr txBox="1"/>
          <p:nvPr/>
        </p:nvSpPr>
        <p:spPr>
          <a:xfrm>
            <a:off x="868680" y="3429000"/>
            <a:ext cx="2628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 marché aux poissons à Venise  1878</a:t>
            </a:r>
          </a:p>
        </p:txBody>
      </p:sp>
    </p:spTree>
    <p:extLst>
      <p:ext uri="{BB962C8B-B14F-4D97-AF65-F5344CB8AC3E}">
        <p14:creationId xmlns:p14="http://schemas.microsoft.com/office/powerpoint/2010/main" val="3320391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27EF2B6-CE8F-5452-BEDF-11581BBD2C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2062" y="3071812"/>
            <a:ext cx="2047875" cy="714375"/>
          </a:xfrm>
          <a:prstGeom prst="rect">
            <a:avLst/>
          </a:prstGeom>
        </p:spPr>
      </p:pic>
      <p:pic>
        <p:nvPicPr>
          <p:cNvPr id="5" name="Image 4" descr="Une image contenant peinture, fleur, plante, art&#10;&#10;Description générée automatiquement">
            <a:extLst>
              <a:ext uri="{FF2B5EF4-FFF2-40B4-BE49-F238E27FC236}">
                <a16:creationId xmlns:a16="http://schemas.microsoft.com/office/drawing/2014/main" id="{D43B9739-F39E-387E-A0B1-2A1A1EFBC8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897" y="258467"/>
            <a:ext cx="7596000" cy="6341064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3E7ABDF-202E-DD84-81DF-5245A22E4DDD}"/>
              </a:ext>
            </a:extLst>
          </p:cNvPr>
          <p:cNvSpPr txBox="1"/>
          <p:nvPr/>
        </p:nvSpPr>
        <p:spPr>
          <a:xfrm>
            <a:off x="8092440" y="4080510"/>
            <a:ext cx="40995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 dirty="0" err="1">
                <a:solidFill>
                  <a:srgbClr val="FFFF00"/>
                </a:solidFill>
              </a:rPr>
              <a:t>Azaleas</a:t>
            </a:r>
            <a:r>
              <a:rPr lang="fr-FR" sz="2400" b="1" dirty="0">
                <a:solidFill>
                  <a:srgbClr val="FFFF00"/>
                </a:solidFill>
              </a:rPr>
              <a:t> (1882)</a:t>
            </a:r>
          </a:p>
        </p:txBody>
      </p:sp>
    </p:spTree>
    <p:extLst>
      <p:ext uri="{BB962C8B-B14F-4D97-AF65-F5344CB8AC3E}">
        <p14:creationId xmlns:p14="http://schemas.microsoft.com/office/powerpoint/2010/main" val="3782568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 morte, Photographie de nature morte, intérieur, table&#10;&#10;Description générée automatiquement">
            <a:extLst>
              <a:ext uri="{FF2B5EF4-FFF2-40B4-BE49-F238E27FC236}">
                <a16:creationId xmlns:a16="http://schemas.microsoft.com/office/drawing/2014/main" id="{4EC9E22A-EFEF-46A6-A952-73F9E3C06E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3750" y="279000"/>
            <a:ext cx="8606555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3E5CB7-468F-ACFA-EC08-95E72B8809D5}"/>
              </a:ext>
            </a:extLst>
          </p:cNvPr>
          <p:cNvSpPr txBox="1"/>
          <p:nvPr/>
        </p:nvSpPr>
        <p:spPr>
          <a:xfrm>
            <a:off x="352425" y="4069080"/>
            <a:ext cx="28917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Nature morte en laiton et verre 1888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118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nourriture, Groupe d’aliments, fruit&#10;&#10;Description générée automatiquement">
            <a:extLst>
              <a:ext uri="{FF2B5EF4-FFF2-40B4-BE49-F238E27FC236}">
                <a16:creationId xmlns:a16="http://schemas.microsoft.com/office/drawing/2014/main" id="{50CBF0F5-AAB1-FF8A-0B87-B7ED67FEBB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95" y="377203"/>
            <a:ext cx="7449413" cy="6300000"/>
          </a:xfrm>
          <a:prstGeom prst="rect">
            <a:avLst/>
          </a:prstGeom>
          <a:ln w="889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49452E6-BC41-6544-3774-A467850ACFC3}"/>
              </a:ext>
            </a:extLst>
          </p:cNvPr>
          <p:cNvSpPr txBox="1"/>
          <p:nvPr/>
        </p:nvSpPr>
        <p:spPr>
          <a:xfrm>
            <a:off x="7978140" y="3760470"/>
            <a:ext cx="37604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Nature morte aux légumes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0971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intérieur, habits, Arts visuels&#10;&#10;Description générée automatiquement">
            <a:extLst>
              <a:ext uri="{FF2B5EF4-FFF2-40B4-BE49-F238E27FC236}">
                <a16:creationId xmlns:a16="http://schemas.microsoft.com/office/drawing/2014/main" id="{1857E6F6-BE04-4B3F-7DD5-DA15040EA3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7451" y="279000"/>
            <a:ext cx="723676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F164A9-7056-FEE8-B5A3-892DB6C5DC95}"/>
              </a:ext>
            </a:extLst>
          </p:cNvPr>
          <p:cNvSpPr txBox="1"/>
          <p:nvPr/>
        </p:nvSpPr>
        <p:spPr>
          <a:xfrm>
            <a:off x="1851660" y="4103370"/>
            <a:ext cx="31661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: Dans le coin du studio  1881</a:t>
            </a:r>
          </a:p>
        </p:txBody>
      </p:sp>
    </p:spTree>
    <p:extLst>
      <p:ext uri="{BB962C8B-B14F-4D97-AF65-F5344CB8AC3E}">
        <p14:creationId xmlns:p14="http://schemas.microsoft.com/office/powerpoint/2010/main" val="38336368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arbre, peinture&#10;&#10;Description générée automatiquement">
            <a:extLst>
              <a:ext uri="{FF2B5EF4-FFF2-40B4-BE49-F238E27FC236}">
                <a16:creationId xmlns:a16="http://schemas.microsoft.com/office/drawing/2014/main" id="{81CB09C2-2226-19D1-80A6-1B919A2D42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784" y="279000"/>
            <a:ext cx="877538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C80C90-3170-E07D-9242-4E00E9A8B86C}"/>
              </a:ext>
            </a:extLst>
          </p:cNvPr>
          <p:cNvSpPr txBox="1"/>
          <p:nvPr/>
        </p:nvSpPr>
        <p:spPr>
          <a:xfrm>
            <a:off x="9178290" y="3977640"/>
            <a:ext cx="28529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Un jardin à l'italienne 1909</a:t>
            </a:r>
          </a:p>
        </p:txBody>
      </p:sp>
    </p:spTree>
    <p:extLst>
      <p:ext uri="{BB962C8B-B14F-4D97-AF65-F5344CB8AC3E}">
        <p14:creationId xmlns:p14="http://schemas.microsoft.com/office/powerpoint/2010/main" val="2867317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dessin, art, plein air&#10;&#10;Description générée automatiquement">
            <a:extLst>
              <a:ext uri="{FF2B5EF4-FFF2-40B4-BE49-F238E27FC236}">
                <a16:creationId xmlns:a16="http://schemas.microsoft.com/office/drawing/2014/main" id="{B6B1D916-7C1E-94A2-C68C-737CAA9DCB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1118" y="279000"/>
            <a:ext cx="8337626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7DC1B7-11CF-F4CE-21CC-AFD9D16B2548}"/>
              </a:ext>
            </a:extLst>
          </p:cNvPr>
          <p:cNvSpPr txBox="1"/>
          <p:nvPr/>
        </p:nvSpPr>
        <p:spPr>
          <a:xfrm>
            <a:off x="560070" y="4309110"/>
            <a:ext cx="2880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: Vue de Fiesole 1907</a:t>
            </a:r>
          </a:p>
        </p:txBody>
      </p:sp>
    </p:spTree>
    <p:extLst>
      <p:ext uri="{BB962C8B-B14F-4D97-AF65-F5344CB8AC3E}">
        <p14:creationId xmlns:p14="http://schemas.microsoft.com/office/powerpoint/2010/main" val="1516552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plein air, art, arbre&#10;&#10;Description générée automatiquement">
            <a:extLst>
              <a:ext uri="{FF2B5EF4-FFF2-40B4-BE49-F238E27FC236}">
                <a16:creationId xmlns:a16="http://schemas.microsoft.com/office/drawing/2014/main" id="{BD30C712-8774-A53C-2319-A76F1079B7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62" y="279000"/>
            <a:ext cx="8959487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5829B3D-F87F-1224-1B01-B45FEB541EB4}"/>
              </a:ext>
            </a:extLst>
          </p:cNvPr>
          <p:cNvSpPr txBox="1"/>
          <p:nvPr/>
        </p:nvSpPr>
        <p:spPr>
          <a:xfrm>
            <a:off x="9361170" y="3429000"/>
            <a:ext cx="2579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Bons amis 1910 - 1911</a:t>
            </a:r>
          </a:p>
        </p:txBody>
      </p:sp>
    </p:spTree>
    <p:extLst>
      <p:ext uri="{BB962C8B-B14F-4D97-AF65-F5344CB8AC3E}">
        <p14:creationId xmlns:p14="http://schemas.microsoft.com/office/powerpoint/2010/main" val="4079959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einture, ciel, plein air&#10;&#10;Description générée automatiquement">
            <a:extLst>
              <a:ext uri="{FF2B5EF4-FFF2-40B4-BE49-F238E27FC236}">
                <a16:creationId xmlns:a16="http://schemas.microsoft.com/office/drawing/2014/main" id="{446D7616-2743-232D-121A-66EDB10F00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2772" y="279000"/>
            <a:ext cx="8004499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407112-6C93-CB46-ACAE-2A65B6C105D8}"/>
              </a:ext>
            </a:extLst>
          </p:cNvPr>
          <p:cNvSpPr txBox="1"/>
          <p:nvPr/>
        </p:nvSpPr>
        <p:spPr>
          <a:xfrm>
            <a:off x="480060" y="4114800"/>
            <a:ext cx="291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Shinnecock</a:t>
            </a:r>
            <a:r>
              <a:rPr lang="fr-FR" sz="2400" b="1" dirty="0">
                <a:solidFill>
                  <a:srgbClr val="FFFF00"/>
                </a:solidFill>
              </a:rPr>
              <a:t> Hills, Long Island 1895</a:t>
            </a:r>
          </a:p>
        </p:txBody>
      </p:sp>
    </p:spTree>
    <p:extLst>
      <p:ext uri="{BB962C8B-B14F-4D97-AF65-F5344CB8AC3E}">
        <p14:creationId xmlns:p14="http://schemas.microsoft.com/office/powerpoint/2010/main" val="1584740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peinture&#10;&#10;Description générée automatiquement">
            <a:extLst>
              <a:ext uri="{FF2B5EF4-FFF2-40B4-BE49-F238E27FC236}">
                <a16:creationId xmlns:a16="http://schemas.microsoft.com/office/drawing/2014/main" id="{69CA32A7-71AE-F8B6-4123-C2848A7E04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384" y="279000"/>
            <a:ext cx="8740298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EB1110-E555-053F-DE5C-47FC098C8587}"/>
              </a:ext>
            </a:extLst>
          </p:cNvPr>
          <p:cNvSpPr txBox="1"/>
          <p:nvPr/>
        </p:nvSpPr>
        <p:spPr>
          <a:xfrm>
            <a:off x="9395460" y="4206241"/>
            <a:ext cx="2796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Heures d'inactivité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E4C2DAC-C797-0065-7231-7495FDEBE85C}"/>
              </a:ext>
            </a:extLst>
          </p:cNvPr>
          <p:cNvSpPr txBox="1"/>
          <p:nvPr/>
        </p:nvSpPr>
        <p:spPr>
          <a:xfrm>
            <a:off x="10389870" y="4667906"/>
            <a:ext cx="2434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1894</a:t>
            </a:r>
          </a:p>
        </p:txBody>
      </p:sp>
    </p:spTree>
    <p:extLst>
      <p:ext uri="{BB962C8B-B14F-4D97-AF65-F5344CB8AC3E}">
        <p14:creationId xmlns:p14="http://schemas.microsoft.com/office/powerpoint/2010/main" val="1542373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einture, ciel&#10;&#10;Description générée automatiquement">
            <a:extLst>
              <a:ext uri="{FF2B5EF4-FFF2-40B4-BE49-F238E27FC236}">
                <a16:creationId xmlns:a16="http://schemas.microsoft.com/office/drawing/2014/main" id="{51627CE5-C3E3-6CD9-022B-7393649211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1321" y="279000"/>
            <a:ext cx="7708266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797518-29CC-AEAE-3249-3205C253AFF7}"/>
              </a:ext>
            </a:extLst>
          </p:cNvPr>
          <p:cNvSpPr txBox="1"/>
          <p:nvPr/>
        </p:nvSpPr>
        <p:spPr>
          <a:xfrm>
            <a:off x="232413" y="3783330"/>
            <a:ext cx="40462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: Une journée ensoleillée à </a:t>
            </a:r>
            <a:r>
              <a:rPr lang="fr-FR" sz="2800" b="1" dirty="0" err="1">
                <a:solidFill>
                  <a:srgbClr val="FFFF00"/>
                </a:solidFill>
              </a:rPr>
              <a:t>Shinnecock</a:t>
            </a:r>
            <a:r>
              <a:rPr lang="fr-FR" sz="2800" b="1" dirty="0">
                <a:solidFill>
                  <a:srgbClr val="FFFF00"/>
                </a:solidFill>
              </a:rPr>
              <a:t> Bay 1892</a:t>
            </a:r>
          </a:p>
        </p:txBody>
      </p:sp>
    </p:spTree>
    <p:extLst>
      <p:ext uri="{BB962C8B-B14F-4D97-AF65-F5344CB8AC3E}">
        <p14:creationId xmlns:p14="http://schemas.microsoft.com/office/powerpoint/2010/main" val="782020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einture&#10;&#10;Description générée automatiquement">
            <a:extLst>
              <a:ext uri="{FF2B5EF4-FFF2-40B4-BE49-F238E27FC236}">
                <a16:creationId xmlns:a16="http://schemas.microsoft.com/office/drawing/2014/main" id="{19D1D9BD-EAF8-8D29-F7F1-31CFC4EBE8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434" y="279000"/>
            <a:ext cx="9731787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A1D6CA-4EA3-25D3-CE72-DB82818432A3}"/>
              </a:ext>
            </a:extLst>
          </p:cNvPr>
          <p:cNvSpPr txBox="1"/>
          <p:nvPr/>
        </p:nvSpPr>
        <p:spPr>
          <a:xfrm>
            <a:off x="10344150" y="3120390"/>
            <a:ext cx="18478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 Shell Beach à Shinnecock</a:t>
            </a:r>
          </a:p>
          <a:p>
            <a:r>
              <a:rPr lang="en-US" sz="2400" b="1" dirty="0">
                <a:solidFill>
                  <a:srgbClr val="FFFF00"/>
                </a:solidFill>
              </a:rPr>
              <a:t>Date	</a:t>
            </a:r>
            <a:r>
              <a:rPr lang="en-US" sz="2400" b="1" dirty="0" err="1">
                <a:solidFill>
                  <a:srgbClr val="FFFF00"/>
                </a:solidFill>
              </a:rPr>
              <a:t>vers</a:t>
            </a:r>
            <a:r>
              <a:rPr lang="en-US" sz="2400" b="1" dirty="0">
                <a:solidFill>
                  <a:srgbClr val="FFFF00"/>
                </a:solidFill>
              </a:rPr>
              <a:t> 1892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090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nuage, arbre&#10;&#10;Description générée automatiquement">
            <a:extLst>
              <a:ext uri="{FF2B5EF4-FFF2-40B4-BE49-F238E27FC236}">
                <a16:creationId xmlns:a16="http://schemas.microsoft.com/office/drawing/2014/main" id="{4C4C3156-FF0F-C3C4-527F-97B96D502E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7554" y="279000"/>
            <a:ext cx="8052854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2A1416-1E91-A3E9-AF2E-366EEFAFD524}"/>
              </a:ext>
            </a:extLst>
          </p:cNvPr>
          <p:cNvSpPr txBox="1"/>
          <p:nvPr/>
        </p:nvSpPr>
        <p:spPr>
          <a:xfrm>
            <a:off x="285750" y="3760470"/>
            <a:ext cx="3463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Un lac de Long Island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0FD2EC1-7F2A-FD87-7B61-8C44D99129A2}"/>
              </a:ext>
            </a:extLst>
          </p:cNvPr>
          <p:cNvSpPr txBox="1"/>
          <p:nvPr/>
        </p:nvSpPr>
        <p:spPr>
          <a:xfrm>
            <a:off x="1520190" y="4222135"/>
            <a:ext cx="2903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1890</a:t>
            </a:r>
          </a:p>
        </p:txBody>
      </p:sp>
    </p:spTree>
    <p:extLst>
      <p:ext uri="{BB962C8B-B14F-4D97-AF65-F5344CB8AC3E}">
        <p14:creationId xmlns:p14="http://schemas.microsoft.com/office/powerpoint/2010/main" val="2853996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einture, arbre&#10;&#10;Description générée automatiquement">
            <a:extLst>
              <a:ext uri="{FF2B5EF4-FFF2-40B4-BE49-F238E27FC236}">
                <a16:creationId xmlns:a16="http://schemas.microsoft.com/office/drawing/2014/main" id="{FBF550C9-E58E-8287-200E-41C1526957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790" y="278496"/>
            <a:ext cx="9576000" cy="6301008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59B450-CE29-29BD-A8B1-2EA131325A06}"/>
              </a:ext>
            </a:extLst>
          </p:cNvPr>
          <p:cNvSpPr txBox="1"/>
          <p:nvPr/>
        </p:nvSpPr>
        <p:spPr>
          <a:xfrm>
            <a:off x="10024110" y="3429000"/>
            <a:ext cx="21678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Lac-Bateau Lilliputien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048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ante, peinture, plein air&#10;&#10;Description générée automatiquement">
            <a:extLst>
              <a:ext uri="{FF2B5EF4-FFF2-40B4-BE49-F238E27FC236}">
                <a16:creationId xmlns:a16="http://schemas.microsoft.com/office/drawing/2014/main" id="{C97AB2E4-53CD-468F-D859-03DC99FF26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2170" y="279000"/>
            <a:ext cx="970724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2F0D9A-2E80-FAFC-7A0C-04D9B3A83AFE}"/>
              </a:ext>
            </a:extLst>
          </p:cNvPr>
          <p:cNvSpPr txBox="1"/>
          <p:nvPr/>
        </p:nvSpPr>
        <p:spPr>
          <a:xfrm>
            <a:off x="137160" y="3348990"/>
            <a:ext cx="1874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Terrasse du centre commercial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922A967-D681-2EBF-8652-0BADDF43ED75}"/>
              </a:ext>
            </a:extLst>
          </p:cNvPr>
          <p:cNvSpPr txBox="1"/>
          <p:nvPr/>
        </p:nvSpPr>
        <p:spPr>
          <a:xfrm>
            <a:off x="430530" y="4489757"/>
            <a:ext cx="1691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1890</a:t>
            </a:r>
          </a:p>
        </p:txBody>
      </p:sp>
    </p:spTree>
    <p:extLst>
      <p:ext uri="{BB962C8B-B14F-4D97-AF65-F5344CB8AC3E}">
        <p14:creationId xmlns:p14="http://schemas.microsoft.com/office/powerpoint/2010/main" val="3803416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inture, lac, arbre&#10;&#10;Description générée automatiquement">
            <a:extLst>
              <a:ext uri="{FF2B5EF4-FFF2-40B4-BE49-F238E27FC236}">
                <a16:creationId xmlns:a16="http://schemas.microsoft.com/office/drawing/2014/main" id="{FE216306-9C55-804B-58A4-1EA3FF67D7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1" y="279000"/>
            <a:ext cx="10128617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F2EDB4-0310-421F-4261-8324E4BC6809}"/>
              </a:ext>
            </a:extLst>
          </p:cNvPr>
          <p:cNvSpPr txBox="1"/>
          <p:nvPr/>
        </p:nvSpPr>
        <p:spPr>
          <a:xfrm>
            <a:off x="10515599" y="3257550"/>
            <a:ext cx="15887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Boat House, Prospect Park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85A2C0C-5871-53B1-5343-EF1C0D2EFC2E}"/>
              </a:ext>
            </a:extLst>
          </p:cNvPr>
          <p:cNvSpPr txBox="1"/>
          <p:nvPr/>
        </p:nvSpPr>
        <p:spPr>
          <a:xfrm>
            <a:off x="10660378" y="4724698"/>
            <a:ext cx="1588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1887</a:t>
            </a:r>
          </a:p>
        </p:txBody>
      </p:sp>
    </p:spTree>
    <p:extLst>
      <p:ext uri="{BB962C8B-B14F-4D97-AF65-F5344CB8AC3E}">
        <p14:creationId xmlns:p14="http://schemas.microsoft.com/office/powerpoint/2010/main" val="511935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arbre, eau&#10;&#10;Description générée automatiquement">
            <a:extLst>
              <a:ext uri="{FF2B5EF4-FFF2-40B4-BE49-F238E27FC236}">
                <a16:creationId xmlns:a16="http://schemas.microsoft.com/office/drawing/2014/main" id="{4DE86BBC-B9F2-A4DA-52E7-5E398986AD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2662" y="279000"/>
            <a:ext cx="9751880" cy="6300000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9FD739-D8D2-89C0-0D71-2A04D65067F5}"/>
              </a:ext>
            </a:extLst>
          </p:cNvPr>
          <p:cNvSpPr txBox="1"/>
          <p:nvPr/>
        </p:nvSpPr>
        <p:spPr>
          <a:xfrm>
            <a:off x="207646" y="2756685"/>
            <a:ext cx="19431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Summertime</a:t>
            </a:r>
            <a:r>
              <a:rPr lang="fr-FR" sz="2400" b="1" dirty="0">
                <a:solidFill>
                  <a:srgbClr val="FFFF00"/>
                </a:solidFill>
              </a:rPr>
              <a:t> (tirant vers le rivage) 1886</a:t>
            </a:r>
          </a:p>
        </p:txBody>
      </p:sp>
    </p:spTree>
    <p:extLst>
      <p:ext uri="{BB962C8B-B14F-4D97-AF65-F5344CB8AC3E}">
        <p14:creationId xmlns:p14="http://schemas.microsoft.com/office/powerpoint/2010/main" val="4151971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art, intérieur, habits&#10;&#10;Description générée automatiquement">
            <a:extLst>
              <a:ext uri="{FF2B5EF4-FFF2-40B4-BE49-F238E27FC236}">
                <a16:creationId xmlns:a16="http://schemas.microsoft.com/office/drawing/2014/main" id="{5B99E6F1-D9A7-7956-58A1-FCCD5B8033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670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F95B84-8D53-78EC-7E77-5D55DB285648}"/>
              </a:ext>
            </a:extLst>
          </p:cNvPr>
          <p:cNvSpPr txBox="1"/>
          <p:nvPr/>
        </p:nvSpPr>
        <p:spPr>
          <a:xfrm>
            <a:off x="8972550" y="3429000"/>
            <a:ext cx="3017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Le Studio de la Dixième Rue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omme, Arts visuels, habits, Visage humain&#10;&#10;Description générée automatiquement">
            <a:extLst>
              <a:ext uri="{FF2B5EF4-FFF2-40B4-BE49-F238E27FC236}">
                <a16:creationId xmlns:a16="http://schemas.microsoft.com/office/drawing/2014/main" id="{AD6C2EDF-560F-1A18-2400-39D94362D1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1104" y="279000"/>
            <a:ext cx="752764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23484D-799E-17E4-6DE5-1069FE697F2E}"/>
              </a:ext>
            </a:extLst>
          </p:cNvPr>
          <p:cNvSpPr txBox="1"/>
          <p:nvPr/>
        </p:nvSpPr>
        <p:spPr>
          <a:xfrm>
            <a:off x="1543050" y="3531870"/>
            <a:ext cx="26060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Autoportrait dans le studio de la 4e Avenue 1915 -1916</a:t>
            </a:r>
          </a:p>
        </p:txBody>
      </p:sp>
    </p:spTree>
    <p:extLst>
      <p:ext uri="{BB962C8B-B14F-4D97-AF65-F5344CB8AC3E}">
        <p14:creationId xmlns:p14="http://schemas.microsoft.com/office/powerpoint/2010/main" val="37261894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habits, portrait&#10;&#10;Description générée automatiquement">
            <a:extLst>
              <a:ext uri="{FF2B5EF4-FFF2-40B4-BE49-F238E27FC236}">
                <a16:creationId xmlns:a16="http://schemas.microsoft.com/office/drawing/2014/main" id="{048F7EB9-CFFE-C687-05FD-4BC3B96F55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791" y="189000"/>
            <a:ext cx="3713469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68B9F9-FB5C-0045-B235-14741839AA89}"/>
              </a:ext>
            </a:extLst>
          </p:cNvPr>
          <p:cNvSpPr txBox="1"/>
          <p:nvPr/>
        </p:nvSpPr>
        <p:spPr>
          <a:xfrm>
            <a:off x="4067800" y="4889313"/>
            <a:ext cx="28473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Portrait de Miss Frances 1905</a:t>
            </a:r>
          </a:p>
        </p:txBody>
      </p:sp>
      <p:pic>
        <p:nvPicPr>
          <p:cNvPr id="6" name="Image 5" descr="Une image contenant habits, peinture, personne, Visage humain&#10;&#10;Description générée automatiquement">
            <a:extLst>
              <a:ext uri="{FF2B5EF4-FFF2-40B4-BE49-F238E27FC236}">
                <a16:creationId xmlns:a16="http://schemas.microsoft.com/office/drawing/2014/main" id="{AFFE7954-6836-9D8D-82A5-7769A93D483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27122" y="189000"/>
            <a:ext cx="3094201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65A881D-5982-0E76-96CB-F83C9CACB74B}"/>
              </a:ext>
            </a:extLst>
          </p:cNvPr>
          <p:cNvSpPr txBox="1"/>
          <p:nvPr/>
        </p:nvSpPr>
        <p:spPr>
          <a:xfrm>
            <a:off x="7075170" y="640080"/>
            <a:ext cx="2011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Dorothée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5305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habits, personne&#10;&#10;Description générée automatiquement">
            <a:extLst>
              <a:ext uri="{FF2B5EF4-FFF2-40B4-BE49-F238E27FC236}">
                <a16:creationId xmlns:a16="http://schemas.microsoft.com/office/drawing/2014/main" id="{1A268A7C-B26B-9452-0291-9814F19251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321" y="188392"/>
            <a:ext cx="5508000" cy="647878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0416AB-6855-510A-A30E-B8639BB219CA}"/>
              </a:ext>
            </a:extLst>
          </p:cNvPr>
          <p:cNvSpPr txBox="1"/>
          <p:nvPr/>
        </p:nvSpPr>
        <p:spPr>
          <a:xfrm>
            <a:off x="970722" y="6205512"/>
            <a:ext cx="37168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Dorothy et sa sœur 1901</a:t>
            </a:r>
          </a:p>
        </p:txBody>
      </p:sp>
      <p:pic>
        <p:nvPicPr>
          <p:cNvPr id="6" name="Image 5" descr="Une image contenant habits, peinture, intérieur, chaussures&#10;&#10;Description générée automatiquement">
            <a:extLst>
              <a:ext uri="{FF2B5EF4-FFF2-40B4-BE49-F238E27FC236}">
                <a16:creationId xmlns:a16="http://schemas.microsoft.com/office/drawing/2014/main" id="{6D81734B-C849-8A33-A962-7BB00B543A7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8395" y="188392"/>
            <a:ext cx="5411275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785072A-2DE9-AD81-A36F-27CDB6D15BAB}"/>
              </a:ext>
            </a:extLst>
          </p:cNvPr>
          <p:cNvSpPr txBox="1"/>
          <p:nvPr/>
        </p:nvSpPr>
        <p:spPr>
          <a:xfrm>
            <a:off x="7460673" y="6205511"/>
            <a:ext cx="4475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Lancer d'anneaux 1896</a:t>
            </a:r>
          </a:p>
        </p:txBody>
      </p:sp>
    </p:spTree>
    <p:extLst>
      <p:ext uri="{BB962C8B-B14F-4D97-AF65-F5344CB8AC3E}">
        <p14:creationId xmlns:p14="http://schemas.microsoft.com/office/powerpoint/2010/main" val="297894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dessin, habits&#10;&#10;Description générée automatiquement">
            <a:extLst>
              <a:ext uri="{FF2B5EF4-FFF2-40B4-BE49-F238E27FC236}">
                <a16:creationId xmlns:a16="http://schemas.microsoft.com/office/drawing/2014/main" id="{65915ABA-7251-596C-97B4-EF62A1B472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0129" y="279172"/>
            <a:ext cx="7128000" cy="6299655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7C2F14-04D5-A9A4-519F-334F42B5EEFF}"/>
              </a:ext>
            </a:extLst>
          </p:cNvPr>
          <p:cNvSpPr txBox="1"/>
          <p:nvPr/>
        </p:nvSpPr>
        <p:spPr>
          <a:xfrm>
            <a:off x="2168355" y="4166277"/>
            <a:ext cx="2498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M'as-tu parlé ?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21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einture, habits, meubles&#10;&#10;Description générée automatiquement">
            <a:extLst>
              <a:ext uri="{FF2B5EF4-FFF2-40B4-BE49-F238E27FC236}">
                <a16:creationId xmlns:a16="http://schemas.microsoft.com/office/drawing/2014/main" id="{82816568-9129-C291-4EE2-05F1109B33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533" y="279000"/>
            <a:ext cx="7388895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3A2CB4-11B6-2D65-6714-DD7317EC9074}"/>
              </a:ext>
            </a:extLst>
          </p:cNvPr>
          <p:cNvSpPr txBox="1"/>
          <p:nvPr/>
        </p:nvSpPr>
        <p:spPr>
          <a:xfrm>
            <a:off x="7834745" y="3969327"/>
            <a:ext cx="23067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Lumière du soleil et ombre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1884</a:t>
            </a:r>
          </a:p>
        </p:txBody>
      </p:sp>
    </p:spTree>
    <p:extLst>
      <p:ext uri="{BB962C8B-B14F-4D97-AF65-F5344CB8AC3E}">
        <p14:creationId xmlns:p14="http://schemas.microsoft.com/office/powerpoint/2010/main" val="2599906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roquis, intérieur, dessin&#10;&#10;Description générée automatiquement">
            <a:extLst>
              <a:ext uri="{FF2B5EF4-FFF2-40B4-BE49-F238E27FC236}">
                <a16:creationId xmlns:a16="http://schemas.microsoft.com/office/drawing/2014/main" id="{50B46632-E1FB-B5CA-6B58-795BB17976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4083" y="279000"/>
            <a:ext cx="8025478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DBBBC3-E14B-920B-37E3-ED240705346F}"/>
              </a:ext>
            </a:extLst>
          </p:cNvPr>
          <p:cNvSpPr txBox="1"/>
          <p:nvPr/>
        </p:nvSpPr>
        <p:spPr>
          <a:xfrm>
            <a:off x="602673" y="4873336"/>
            <a:ext cx="2930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Hall à Shinnecock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CCEA53E-E6CA-3070-C075-C97A72262185}"/>
              </a:ext>
            </a:extLst>
          </p:cNvPr>
          <p:cNvSpPr txBox="1"/>
          <p:nvPr/>
        </p:nvSpPr>
        <p:spPr>
          <a:xfrm>
            <a:off x="1452219" y="5220239"/>
            <a:ext cx="1808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1893</a:t>
            </a:r>
          </a:p>
        </p:txBody>
      </p:sp>
    </p:spTree>
    <p:extLst>
      <p:ext uri="{BB962C8B-B14F-4D97-AF65-F5344CB8AC3E}">
        <p14:creationId xmlns:p14="http://schemas.microsoft.com/office/powerpoint/2010/main" val="1641961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intérieur, cadre photo, habits, art&#10;&#10;Description générée automatiquement">
            <a:extLst>
              <a:ext uri="{FF2B5EF4-FFF2-40B4-BE49-F238E27FC236}">
                <a16:creationId xmlns:a16="http://schemas.microsoft.com/office/drawing/2014/main" id="{1860ADCC-DB00-3C11-BAFF-24DA2EBEDF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348" y="279000"/>
            <a:ext cx="7781798" cy="6300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7782B21-B56F-6808-C978-BE073DF215DD}"/>
              </a:ext>
            </a:extLst>
          </p:cNvPr>
          <p:cNvSpPr txBox="1"/>
          <p:nvPr/>
        </p:nvSpPr>
        <p:spPr>
          <a:xfrm>
            <a:off x="8229600" y="4034790"/>
            <a:ext cx="37000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Intérieur, Jeune femme à une table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5395117-58BD-ABD6-50FD-B6A45DE908BD}"/>
              </a:ext>
            </a:extLst>
          </p:cNvPr>
          <p:cNvSpPr txBox="1"/>
          <p:nvPr/>
        </p:nvSpPr>
        <p:spPr>
          <a:xfrm>
            <a:off x="8229600" y="4743450"/>
            <a:ext cx="3211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1892-1893</a:t>
            </a:r>
          </a:p>
        </p:txBody>
      </p:sp>
    </p:spTree>
    <p:extLst>
      <p:ext uri="{BB962C8B-B14F-4D97-AF65-F5344CB8AC3E}">
        <p14:creationId xmlns:p14="http://schemas.microsoft.com/office/powerpoint/2010/main" val="3074051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arbre, plein air, Accessoire de mode&#10;&#10;Description générée automatiquement">
            <a:extLst>
              <a:ext uri="{FF2B5EF4-FFF2-40B4-BE49-F238E27FC236}">
                <a16:creationId xmlns:a16="http://schemas.microsoft.com/office/drawing/2014/main" id="{FA2B0B36-BB03-2FBB-2595-F33318F18E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040" y="189000"/>
            <a:ext cx="5173653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127410-B347-AA46-A8E6-6A6EE7474F98}"/>
              </a:ext>
            </a:extLst>
          </p:cNvPr>
          <p:cNvSpPr txBox="1"/>
          <p:nvPr/>
        </p:nvSpPr>
        <p:spPr>
          <a:xfrm>
            <a:off x="320040" y="5838003"/>
            <a:ext cx="41075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Après-midi dans le parc  1890</a:t>
            </a:r>
          </a:p>
        </p:txBody>
      </p:sp>
      <p:pic>
        <p:nvPicPr>
          <p:cNvPr id="8" name="Image 7" descr="Une image contenant personne, intérieur, peinture, Model d’art&#10;&#10;Description générée automatiquement">
            <a:extLst>
              <a:ext uri="{FF2B5EF4-FFF2-40B4-BE49-F238E27FC236}">
                <a16:creationId xmlns:a16="http://schemas.microsoft.com/office/drawing/2014/main" id="{8CD8CBF1-C19F-F1A7-1F88-1B352987B1B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6039" y="165295"/>
            <a:ext cx="5163347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740BE2FC-A8F4-0762-BF4F-E31A549FCC76}"/>
              </a:ext>
            </a:extLst>
          </p:cNvPr>
          <p:cNvSpPr txBox="1"/>
          <p:nvPr/>
        </p:nvSpPr>
        <p:spPr>
          <a:xfrm>
            <a:off x="7241809" y="6183630"/>
            <a:ext cx="4846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Une Madeleine moderne 1888</a:t>
            </a:r>
          </a:p>
        </p:txBody>
      </p:sp>
    </p:spTree>
    <p:extLst>
      <p:ext uri="{BB962C8B-B14F-4D97-AF65-F5344CB8AC3E}">
        <p14:creationId xmlns:p14="http://schemas.microsoft.com/office/powerpoint/2010/main" val="518018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sol&#10;&#10;Description générée automatiquement">
            <a:extLst>
              <a:ext uri="{FF2B5EF4-FFF2-40B4-BE49-F238E27FC236}">
                <a16:creationId xmlns:a16="http://schemas.microsoft.com/office/drawing/2014/main" id="{CAD70FEF-084F-6897-2B18-9F6699E4A0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951" y="279000"/>
            <a:ext cx="832412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A2D4BA-2D09-ACDA-B7F3-55519D6E6B5E}"/>
              </a:ext>
            </a:extLst>
          </p:cNvPr>
          <p:cNvSpPr txBox="1"/>
          <p:nvPr/>
        </p:nvSpPr>
        <p:spPr>
          <a:xfrm>
            <a:off x="9029700" y="4149089"/>
            <a:ext cx="3688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Banc de parc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F68A16E-15A8-3EAD-5C75-30D909992D9A}"/>
              </a:ext>
            </a:extLst>
          </p:cNvPr>
          <p:cNvSpPr txBox="1"/>
          <p:nvPr/>
        </p:nvSpPr>
        <p:spPr>
          <a:xfrm>
            <a:off x="9542145" y="4507884"/>
            <a:ext cx="256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1890</a:t>
            </a:r>
          </a:p>
        </p:txBody>
      </p:sp>
    </p:spTree>
    <p:extLst>
      <p:ext uri="{BB962C8B-B14F-4D97-AF65-F5344CB8AC3E}">
        <p14:creationId xmlns:p14="http://schemas.microsoft.com/office/powerpoint/2010/main" val="931443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mythologie, intérieur&#10;&#10;Description générée automatiquement">
            <a:extLst>
              <a:ext uri="{FF2B5EF4-FFF2-40B4-BE49-F238E27FC236}">
                <a16:creationId xmlns:a16="http://schemas.microsoft.com/office/drawing/2014/main" id="{88D83A58-B04F-20E8-B2CE-3A70D27958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000" y="481321"/>
            <a:ext cx="11016000" cy="5895357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0002B6-6D9F-0CBB-9749-7EA4B3259077}"/>
              </a:ext>
            </a:extLst>
          </p:cNvPr>
          <p:cNvSpPr txBox="1"/>
          <p:nvPr/>
        </p:nvSpPr>
        <p:spPr>
          <a:xfrm>
            <a:off x="4217670" y="5915013"/>
            <a:ext cx="8412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Une étude de courbes 1890</a:t>
            </a:r>
          </a:p>
        </p:txBody>
      </p:sp>
    </p:spTree>
    <p:extLst>
      <p:ext uri="{BB962C8B-B14F-4D97-AF65-F5344CB8AC3E}">
        <p14:creationId xmlns:p14="http://schemas.microsoft.com/office/powerpoint/2010/main" val="3914478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rsonne, intérieur, peinture, Model d’art&#10;&#10;Description générée automatiquement">
            <a:extLst>
              <a:ext uri="{FF2B5EF4-FFF2-40B4-BE49-F238E27FC236}">
                <a16:creationId xmlns:a16="http://schemas.microsoft.com/office/drawing/2014/main" id="{A69FA2E2-7891-5166-6389-607088E51F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3729" y="0"/>
            <a:ext cx="54645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336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00EE393-99F3-7A64-9313-E7AE718AE56C}"/>
              </a:ext>
            </a:extLst>
          </p:cNvPr>
          <p:cNvSpPr txBox="1"/>
          <p:nvPr/>
        </p:nvSpPr>
        <p:spPr>
          <a:xfrm>
            <a:off x="937260" y="525779"/>
            <a:ext cx="11372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Le Peintre William </a:t>
            </a:r>
            <a:r>
              <a:rPr lang="fr-FR" sz="3200" b="1" dirty="0" err="1">
                <a:solidFill>
                  <a:srgbClr val="FFFF00"/>
                </a:solidFill>
              </a:rPr>
              <a:t>Meritt</a:t>
            </a:r>
            <a:r>
              <a:rPr lang="fr-FR" sz="3200" b="1" dirty="0">
                <a:solidFill>
                  <a:srgbClr val="FFFF00"/>
                </a:solidFill>
              </a:rPr>
              <a:t> Chase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934EE42A-D956-5471-1431-934999F7717B}"/>
              </a:ext>
            </a:extLst>
          </p:cNvPr>
          <p:cNvSpPr txBox="1"/>
          <p:nvPr/>
        </p:nvSpPr>
        <p:spPr>
          <a:xfrm>
            <a:off x="3943350" y="1358325"/>
            <a:ext cx="694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E9BEE18-9F6D-566B-8039-1CDAA7085830}"/>
              </a:ext>
            </a:extLst>
          </p:cNvPr>
          <p:cNvSpPr txBox="1"/>
          <p:nvPr/>
        </p:nvSpPr>
        <p:spPr>
          <a:xfrm>
            <a:off x="3383280" y="2190871"/>
            <a:ext cx="10961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9A15BC1-4721-67BB-10EE-18EDC09B3E08}"/>
              </a:ext>
            </a:extLst>
          </p:cNvPr>
          <p:cNvSpPr txBox="1"/>
          <p:nvPr/>
        </p:nvSpPr>
        <p:spPr>
          <a:xfrm>
            <a:off x="5429250" y="3032641"/>
            <a:ext cx="6080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812460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429</Words>
  <Application>Microsoft Office PowerPoint</Application>
  <PresentationFormat>Grand écran</PresentationFormat>
  <Paragraphs>59</Paragraphs>
  <Slides>33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7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8</cp:revision>
  <dcterms:created xsi:type="dcterms:W3CDTF">2024-05-08T11:05:32Z</dcterms:created>
  <dcterms:modified xsi:type="dcterms:W3CDTF">2024-05-09T04:42:36Z</dcterms:modified>
</cp:coreProperties>
</file>