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87" r:id="rId4"/>
    <p:sldId id="286" r:id="rId5"/>
    <p:sldId id="285" r:id="rId6"/>
    <p:sldId id="284" r:id="rId7"/>
    <p:sldId id="283" r:id="rId8"/>
    <p:sldId id="282" r:id="rId9"/>
    <p:sldId id="281" r:id="rId10"/>
    <p:sldId id="280" r:id="rId11"/>
    <p:sldId id="279" r:id="rId12"/>
    <p:sldId id="278" r:id="rId13"/>
    <p:sldId id="277" r:id="rId14"/>
    <p:sldId id="276" r:id="rId15"/>
    <p:sldId id="275" r:id="rId16"/>
    <p:sldId id="274" r:id="rId17"/>
    <p:sldId id="272" r:id="rId18"/>
    <p:sldId id="271" r:id="rId19"/>
    <p:sldId id="270" r:id="rId20"/>
    <p:sldId id="269" r:id="rId21"/>
    <p:sldId id="268" r:id="rId22"/>
    <p:sldId id="267" r:id="rId23"/>
    <p:sldId id="266" r:id="rId24"/>
    <p:sldId id="265" r:id="rId25"/>
    <p:sldId id="264" r:id="rId26"/>
    <p:sldId id="263" r:id="rId27"/>
    <p:sldId id="262" r:id="rId28"/>
    <p:sldId id="261" r:id="rId29"/>
    <p:sldId id="260" r:id="rId30"/>
    <p:sldId id="259" r:id="rId31"/>
    <p:sldId id="258" r:id="rId32"/>
    <p:sldId id="25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962" autoAdjust="0"/>
    <p:restoredTop sz="94660"/>
  </p:normalViewPr>
  <p:slideViewPr>
    <p:cSldViewPr snapToGrid="0">
      <p:cViewPr varScale="1">
        <p:scale>
          <a:sx n="74" d="100"/>
          <a:sy n="74" d="100"/>
        </p:scale>
        <p:origin x="27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187FDA-5B32-6947-33E4-44D51326086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AEB88EE-4922-B509-9C5D-D0C5994D37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0E8ADB1-24E7-A5EF-3016-FE8890A73B10}"/>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5" name="Espace réservé du pied de page 4">
            <a:extLst>
              <a:ext uri="{FF2B5EF4-FFF2-40B4-BE49-F238E27FC236}">
                <a16:creationId xmlns:a16="http://schemas.microsoft.com/office/drawing/2014/main" id="{F1C16DED-5EE2-05C8-0DE3-A479400BD9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174DD1-4104-4B30-7CA9-80AD090E53C8}"/>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306038523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78D674-C85C-7F04-E358-8984A1F4B4A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43999D-C4C0-11D3-A0B0-D7243076E15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25610D9-C165-9B9B-59DE-979106A148E4}"/>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5" name="Espace réservé du pied de page 4">
            <a:extLst>
              <a:ext uri="{FF2B5EF4-FFF2-40B4-BE49-F238E27FC236}">
                <a16:creationId xmlns:a16="http://schemas.microsoft.com/office/drawing/2014/main" id="{6FD690D0-2E44-56F6-07F5-03E3E963E81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D286098-56BA-9371-4E23-68335FCBFD7C}"/>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428634232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59BDC1-D9E9-79F1-051A-070E4C0978C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A02D9C3-624B-EC54-88C9-E21CA44688E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53AAB9A-8A62-6CF0-40D0-C8386C660D08}"/>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5" name="Espace réservé du pied de page 4">
            <a:extLst>
              <a:ext uri="{FF2B5EF4-FFF2-40B4-BE49-F238E27FC236}">
                <a16:creationId xmlns:a16="http://schemas.microsoft.com/office/drawing/2014/main" id="{C251FC48-A967-4749-5DF9-F6A175A2802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5738A1F-F94D-7712-572B-768ABD069B71}"/>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299462064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19F0D0-8076-1429-6C90-EF9FFC03F3E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1C3E86E-A693-4850-13E7-9A773706DF1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F797FBC-8AF6-AEF4-3A3B-40A12757A1A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EB68C6F-A1E0-B5E6-F80F-26019FEF024A}"/>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6" name="Espace réservé du pied de page 5">
            <a:extLst>
              <a:ext uri="{FF2B5EF4-FFF2-40B4-BE49-F238E27FC236}">
                <a16:creationId xmlns:a16="http://schemas.microsoft.com/office/drawing/2014/main" id="{819A3E8C-C351-C0BF-9D8C-6FF0550815A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A844932-5DCB-30A9-41E3-AFFA1DE199B3}"/>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287267298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1AFC1C-36D0-8470-23F1-62017F31764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15107F3-AEAC-71A6-96D0-FE6109A238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C78395D-6E71-7C6D-1983-DEDEB6346DE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68165A0-6216-A686-6747-3DB4E059D9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A8E7CFC-9C44-38C9-1472-1C73D7C26C2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BC591FF-332F-F7A1-0999-0EA8326BC40D}"/>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8" name="Espace réservé du pied de page 7">
            <a:extLst>
              <a:ext uri="{FF2B5EF4-FFF2-40B4-BE49-F238E27FC236}">
                <a16:creationId xmlns:a16="http://schemas.microsoft.com/office/drawing/2014/main" id="{E0F29770-8D74-4ADF-4FC0-B40A0D19F12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636AC9C-5B3D-FAF2-BBFA-EC99981B2032}"/>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369317538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926AD-0876-1512-6A70-5687769BD9B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7DD8784-CA50-A808-A4AF-E8BBC2F60308}"/>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4" name="Espace réservé du pied de page 3">
            <a:extLst>
              <a:ext uri="{FF2B5EF4-FFF2-40B4-BE49-F238E27FC236}">
                <a16:creationId xmlns:a16="http://schemas.microsoft.com/office/drawing/2014/main" id="{30F13627-7DF4-B6FD-7249-AB7A2AC83A8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01F670A-29E5-D118-A60E-4541DE9EF2C8}"/>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17688339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C9C36EA-8465-572C-9AF8-A63C9761C266}"/>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3" name="Espace réservé du pied de page 2">
            <a:extLst>
              <a:ext uri="{FF2B5EF4-FFF2-40B4-BE49-F238E27FC236}">
                <a16:creationId xmlns:a16="http://schemas.microsoft.com/office/drawing/2014/main" id="{091FDD1F-D573-18F1-6FE5-B76A8FBFAAD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5656BAF-E516-94E2-CBDA-2F6F066A0B34}"/>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387022953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FEA63B-8935-4F37-93CE-42FC181BB20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307F882-CC31-CF4B-2787-673226A611C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3E274DE-EBB8-F35B-840F-4744F6BC05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2B244C7-4A51-2F88-DF2C-5429AF171909}"/>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6" name="Espace réservé du pied de page 5">
            <a:extLst>
              <a:ext uri="{FF2B5EF4-FFF2-40B4-BE49-F238E27FC236}">
                <a16:creationId xmlns:a16="http://schemas.microsoft.com/office/drawing/2014/main" id="{E17311D8-70A8-4E09-8CAC-D3AE6A1ADB2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354F10C-C4A2-7D7D-13FA-843B8E5795C0}"/>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39165681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607E59D-F6AD-3057-E6DF-3076E6F7132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267EE43-7FC7-CEAE-E924-8ECE3CF93E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83A2B5C-B4D5-7375-3ECE-FA39C033DF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8C92233-8242-D916-9CA9-1CC55AFC20D0}"/>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6" name="Espace réservé du pied de page 5">
            <a:extLst>
              <a:ext uri="{FF2B5EF4-FFF2-40B4-BE49-F238E27FC236}">
                <a16:creationId xmlns:a16="http://schemas.microsoft.com/office/drawing/2014/main" id="{6643686C-6E1D-B01B-456A-8842527A41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721ADD2-ACEE-353C-D5CB-4BFF72E1679E}"/>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146761476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D52A95-6DE4-E7C6-AEB4-4DF991DB739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C9811F3-8E28-1938-F1CF-E791FAA359D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3553BA2-B52D-CEC4-62BA-4429528C04A5}"/>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5" name="Espace réservé du pied de page 4">
            <a:extLst>
              <a:ext uri="{FF2B5EF4-FFF2-40B4-BE49-F238E27FC236}">
                <a16:creationId xmlns:a16="http://schemas.microsoft.com/office/drawing/2014/main" id="{40C1D7CC-EF1B-6EB5-FB8C-35409134D1F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C59961D-68ED-0B0B-EBE2-852AA3E1DF9F}"/>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270205607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CEF7E91-837A-9B62-CB34-BFBAE041C7A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5AB538-8444-3E55-B489-BB73D91BAE1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4D42EF2-04C8-0619-56A4-50B0B1F1EF25}"/>
              </a:ext>
            </a:extLst>
          </p:cNvPr>
          <p:cNvSpPr>
            <a:spLocks noGrp="1"/>
          </p:cNvSpPr>
          <p:nvPr>
            <p:ph type="dt" sz="half" idx="10"/>
          </p:nvPr>
        </p:nvSpPr>
        <p:spPr/>
        <p:txBody>
          <a:bodyPr/>
          <a:lstStyle/>
          <a:p>
            <a:fld id="{362CDDC4-F6D8-40D3-89BA-78074C11FE8F}" type="datetimeFigureOut">
              <a:rPr lang="fr-FR" smtClean="0"/>
              <a:t>10/05/2024</a:t>
            </a:fld>
            <a:endParaRPr lang="fr-FR"/>
          </a:p>
        </p:txBody>
      </p:sp>
      <p:sp>
        <p:nvSpPr>
          <p:cNvPr id="5" name="Espace réservé du pied de page 4">
            <a:extLst>
              <a:ext uri="{FF2B5EF4-FFF2-40B4-BE49-F238E27FC236}">
                <a16:creationId xmlns:a16="http://schemas.microsoft.com/office/drawing/2014/main" id="{258ADFC7-E9D5-599F-4129-087DC3E748B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013B02-83BE-0F1F-5D68-840F9AD22304}"/>
              </a:ext>
            </a:extLst>
          </p:cNvPr>
          <p:cNvSpPr>
            <a:spLocks noGrp="1"/>
          </p:cNvSpPr>
          <p:nvPr>
            <p:ph type="sldNum" sz="quarter" idx="12"/>
          </p:nvPr>
        </p:nvSpPr>
        <p:spPr/>
        <p:txBody>
          <a:bodyPr/>
          <a:lstStyle/>
          <a:p>
            <a:fld id="{7F50B68F-B697-40F6-8508-46309E622CCC}" type="slidenum">
              <a:rPr lang="fr-FR" smtClean="0"/>
              <a:t>‹N°›</a:t>
            </a:fld>
            <a:endParaRPr lang="fr-FR"/>
          </a:p>
        </p:txBody>
      </p:sp>
    </p:spTree>
    <p:extLst>
      <p:ext uri="{BB962C8B-B14F-4D97-AF65-F5344CB8AC3E}">
        <p14:creationId xmlns:p14="http://schemas.microsoft.com/office/powerpoint/2010/main" val="227005622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0B0D140-4155-6B33-F3A2-9DFE9325A7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A77A7B8-FCEF-2451-51E2-5973CD8881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B8EC7AC-0B1E-4B9F-E38E-8BD7862637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62CDDC4-F6D8-40D3-89BA-78074C11FE8F}" type="datetimeFigureOut">
              <a:rPr lang="fr-FR" smtClean="0"/>
              <a:t>10/05/2024</a:t>
            </a:fld>
            <a:endParaRPr lang="fr-FR"/>
          </a:p>
        </p:txBody>
      </p:sp>
      <p:sp>
        <p:nvSpPr>
          <p:cNvPr id="5" name="Espace réservé du pied de page 4">
            <a:extLst>
              <a:ext uri="{FF2B5EF4-FFF2-40B4-BE49-F238E27FC236}">
                <a16:creationId xmlns:a16="http://schemas.microsoft.com/office/drawing/2014/main" id="{1F242256-E92C-3936-284A-4C1DA269F1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05918C8-7A9A-5331-B53E-2563FBCB24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F50B68F-B697-40F6-8508-46309E622CCC}" type="slidenum">
              <a:rPr lang="fr-FR" smtClean="0"/>
              <a:t>‹N°›</a:t>
            </a:fld>
            <a:endParaRPr lang="fr-FR"/>
          </a:p>
        </p:txBody>
      </p:sp>
    </p:spTree>
    <p:extLst>
      <p:ext uri="{BB962C8B-B14F-4D97-AF65-F5344CB8AC3E}">
        <p14:creationId xmlns:p14="http://schemas.microsoft.com/office/powerpoint/2010/main" val="31301253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ciel, paysage&#10;&#10;Description générée automatiquement">
            <a:extLst>
              <a:ext uri="{FF2B5EF4-FFF2-40B4-BE49-F238E27FC236}">
                <a16:creationId xmlns:a16="http://schemas.microsoft.com/office/drawing/2014/main" id="{84061E53-2E03-155A-1C70-27800EBD47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18114" y="585325"/>
            <a:ext cx="9498229" cy="6300000"/>
          </a:xfrm>
          <a:prstGeom prst="rect">
            <a:avLst/>
          </a:prstGeom>
          <a:effectLst>
            <a:softEdge rad="635000"/>
          </a:effectLst>
        </p:spPr>
      </p:pic>
      <p:sp>
        <p:nvSpPr>
          <p:cNvPr id="4" name="ZoneTexte 3">
            <a:extLst>
              <a:ext uri="{FF2B5EF4-FFF2-40B4-BE49-F238E27FC236}">
                <a16:creationId xmlns:a16="http://schemas.microsoft.com/office/drawing/2014/main" id="{27131379-6551-535C-310F-DA8A200EDFA8}"/>
              </a:ext>
            </a:extLst>
          </p:cNvPr>
          <p:cNvSpPr txBox="1"/>
          <p:nvPr/>
        </p:nvSpPr>
        <p:spPr>
          <a:xfrm>
            <a:off x="1175657" y="123660"/>
            <a:ext cx="10904220" cy="461665"/>
          </a:xfrm>
          <a:prstGeom prst="rect">
            <a:avLst/>
          </a:prstGeom>
          <a:noFill/>
        </p:spPr>
        <p:txBody>
          <a:bodyPr wrap="square" rtlCol="0">
            <a:spAutoFit/>
          </a:bodyPr>
          <a:lstStyle/>
          <a:p>
            <a:r>
              <a:rPr lang="fr-FR" sz="2400" b="1" dirty="0"/>
              <a:t>Lorient Vous Présente Le mont Cervin Commune De Zermatt -</a:t>
            </a:r>
          </a:p>
        </p:txBody>
      </p:sp>
      <p:sp>
        <p:nvSpPr>
          <p:cNvPr id="2" name="ZoneTexte 1">
            <a:extLst>
              <a:ext uri="{FF2B5EF4-FFF2-40B4-BE49-F238E27FC236}">
                <a16:creationId xmlns:a16="http://schemas.microsoft.com/office/drawing/2014/main" id="{50B7D1E7-9523-B28A-47C4-CCD36B66F1A6}"/>
              </a:ext>
            </a:extLst>
          </p:cNvPr>
          <p:cNvSpPr txBox="1"/>
          <p:nvPr/>
        </p:nvSpPr>
        <p:spPr>
          <a:xfrm>
            <a:off x="9703747" y="123660"/>
            <a:ext cx="2282734" cy="461665"/>
          </a:xfrm>
          <a:prstGeom prst="rect">
            <a:avLst/>
          </a:prstGeom>
          <a:noFill/>
        </p:spPr>
        <p:txBody>
          <a:bodyPr wrap="square" rtlCol="0">
            <a:spAutoFit/>
          </a:bodyPr>
          <a:lstStyle/>
          <a:p>
            <a:r>
              <a:rPr lang="fr-FR" dirty="0"/>
              <a:t>  </a:t>
            </a:r>
            <a:r>
              <a:rPr lang="fr-FR" sz="2400" b="1" dirty="0"/>
              <a:t>et Zermatt</a:t>
            </a:r>
          </a:p>
        </p:txBody>
      </p:sp>
      <p:sp>
        <p:nvSpPr>
          <p:cNvPr id="6" name="ZoneTexte 5">
            <a:extLst>
              <a:ext uri="{FF2B5EF4-FFF2-40B4-BE49-F238E27FC236}">
                <a16:creationId xmlns:a16="http://schemas.microsoft.com/office/drawing/2014/main" id="{DF52149F-8DE0-1DEA-60B2-54376A668B2A}"/>
              </a:ext>
            </a:extLst>
          </p:cNvPr>
          <p:cNvSpPr txBox="1"/>
          <p:nvPr/>
        </p:nvSpPr>
        <p:spPr>
          <a:xfrm>
            <a:off x="5667324" y="585325"/>
            <a:ext cx="4036423" cy="461665"/>
          </a:xfrm>
          <a:prstGeom prst="rect">
            <a:avLst/>
          </a:prstGeom>
          <a:noFill/>
        </p:spPr>
        <p:txBody>
          <a:bodyPr wrap="square" rtlCol="0">
            <a:spAutoFit/>
          </a:bodyPr>
          <a:lstStyle/>
          <a:p>
            <a:r>
              <a:rPr lang="fr-FR" sz="2400" b="1" dirty="0"/>
              <a:t>Suisse</a:t>
            </a:r>
          </a:p>
        </p:txBody>
      </p:sp>
    </p:spTree>
    <p:extLst>
      <p:ext uri="{BB962C8B-B14F-4D97-AF65-F5344CB8AC3E}">
        <p14:creationId xmlns:p14="http://schemas.microsoft.com/office/powerpoint/2010/main" val="405325149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sndAc>
          <p:stSnd loop="1">
            <p:snd r:embed="rId2" name="musique folklorique suisse.wav"/>
          </p:stSnd>
        </p:sndAc>
      </p:transition>
    </mc:Choice>
    <mc:Fallback>
      <p:transition spd="slow" advClick="0" advTm="8000">
        <p:fade/>
        <p:sndAc>
          <p:stSnd loop="1">
            <p:snd r:embed="rId2" name="musique folklorique suiss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F71C425-17D8-7453-E10E-9204CD7A9D0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Le Cervin (en allemand : Matterhorn, en italien : </a:t>
            </a:r>
            <a:r>
              <a:rPr lang="fr-FR" sz="3200" b="1" dirty="0" err="1"/>
              <a:t>Cervino</a:t>
            </a:r>
            <a:r>
              <a:rPr lang="fr-FR" sz="3200" b="1" dirty="0"/>
              <a:t>) est, par son altitude de 4 478 mètres, le 12e sommet des Alpes. Il est situé sur la frontière italo-suisse, entre le canton du Valais et la Vallée d'Aoste. Il donne sur la ville suisse de Zermatt au nord-est et la ville italienne de Breuil-Cervinia au sud. Il relie la vallée de Zermatt et le </a:t>
            </a:r>
            <a:r>
              <a:rPr lang="fr-FR" sz="3200" b="1" dirty="0" err="1"/>
              <a:t>Valtournenche</a:t>
            </a:r>
            <a:r>
              <a:rPr lang="fr-FR" sz="3200" b="1" dirty="0"/>
              <a:t>, en Vallée d'Aoste, par le col de Saint-Théodule, à l’est.</a:t>
            </a:r>
          </a:p>
          <a:p>
            <a:pPr algn="ctr"/>
            <a:endParaRPr lang="fr-FR" sz="3200" b="1" dirty="0"/>
          </a:p>
          <a:p>
            <a:pPr algn="ctr"/>
            <a:r>
              <a:rPr lang="fr-FR" sz="3200" b="1" dirty="0"/>
              <a:t>Le Cervin est la montagne la plus connue de Suisse, notamment pour l'aspect pyramidal qu'elle offre depuis la ville de Zermatt, dans la partie alémanique du canton du Valais. Son image est régulièrement utilisée pour les logos de marques telles que </a:t>
            </a:r>
            <a:r>
              <a:rPr lang="fr-FR" sz="3200" b="1" dirty="0" err="1"/>
              <a:t>Toblerone</a:t>
            </a:r>
            <a:r>
              <a:rPr lang="fr-FR" sz="3200" b="1" dirty="0"/>
              <a:t> ou </a:t>
            </a:r>
            <a:r>
              <a:rPr lang="fr-FR" sz="3200" b="1" dirty="0" err="1"/>
              <a:t>Ricola</a:t>
            </a:r>
            <a:r>
              <a:rPr lang="fr-FR" dirty="0"/>
              <a:t>.</a:t>
            </a:r>
          </a:p>
        </p:txBody>
      </p:sp>
    </p:spTree>
    <p:extLst>
      <p:ext uri="{BB962C8B-B14F-4D97-AF65-F5344CB8AC3E}">
        <p14:creationId xmlns:p14="http://schemas.microsoft.com/office/powerpoint/2010/main" val="385146159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iel, montagne&#10;&#10;Description générée automatiquement">
            <a:extLst>
              <a:ext uri="{FF2B5EF4-FFF2-40B4-BE49-F238E27FC236}">
                <a16:creationId xmlns:a16="http://schemas.microsoft.com/office/drawing/2014/main" id="{B90AB7BE-7EB4-83FD-7C52-D173C1F18F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804" y="189000"/>
            <a:ext cx="4858483"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5EE2974-D19D-93FF-F1FD-6BD5C65688A4}"/>
              </a:ext>
            </a:extLst>
          </p:cNvPr>
          <p:cNvSpPr txBox="1"/>
          <p:nvPr/>
        </p:nvSpPr>
        <p:spPr>
          <a:xfrm>
            <a:off x="945424" y="189000"/>
            <a:ext cx="4137660" cy="1569660"/>
          </a:xfrm>
          <a:prstGeom prst="rect">
            <a:avLst/>
          </a:prstGeom>
          <a:noFill/>
        </p:spPr>
        <p:txBody>
          <a:bodyPr wrap="square" rtlCol="0">
            <a:spAutoFit/>
          </a:bodyPr>
          <a:lstStyle/>
          <a:p>
            <a:r>
              <a:rPr lang="fr-FR" sz="2400" b="1" dirty="0"/>
              <a:t>La paroi méridionale et l'« arête du lion » (sud-ouest), vues du Breuil (haut </a:t>
            </a:r>
            <a:r>
              <a:rPr lang="fr-FR" sz="2400" b="1" dirty="0" err="1"/>
              <a:t>Valtournenche</a:t>
            </a:r>
            <a:r>
              <a:rPr lang="fr-FR" sz="2400" b="1" dirty="0"/>
              <a:t>).</a:t>
            </a:r>
          </a:p>
        </p:txBody>
      </p:sp>
      <p:pic>
        <p:nvPicPr>
          <p:cNvPr id="6" name="Image 5" descr="Une image contenant croquis, dessin, chapeau, homme&#10;&#10;Description générée automatiquement">
            <a:extLst>
              <a:ext uri="{FF2B5EF4-FFF2-40B4-BE49-F238E27FC236}">
                <a16:creationId xmlns:a16="http://schemas.microsoft.com/office/drawing/2014/main" id="{C52CF83D-2F5C-14BC-4C13-6ACBDACEA7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4131" y="189000"/>
            <a:ext cx="4666065" cy="6480000"/>
          </a:xfrm>
          <a:prstGeom prst="rect">
            <a:avLst/>
          </a:prstGeom>
          <a:ln w="88900" cap="sq" cmpd="thickThin">
            <a:solidFill>
              <a:schemeClr val="accent5"/>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8B50EAAE-2EB4-A98C-1F28-B3A574C54C61}"/>
              </a:ext>
            </a:extLst>
          </p:cNvPr>
          <p:cNvSpPr txBox="1"/>
          <p:nvPr/>
        </p:nvSpPr>
        <p:spPr>
          <a:xfrm>
            <a:off x="5507017" y="3031275"/>
            <a:ext cx="1665515" cy="2677656"/>
          </a:xfrm>
          <a:prstGeom prst="rect">
            <a:avLst/>
          </a:prstGeom>
          <a:noFill/>
        </p:spPr>
        <p:txBody>
          <a:bodyPr wrap="square" rtlCol="0">
            <a:spAutoFit/>
          </a:bodyPr>
          <a:lstStyle/>
          <a:p>
            <a:r>
              <a:rPr lang="fr-FR" sz="2400" b="1" dirty="0"/>
              <a:t>Le guide Michel </a:t>
            </a:r>
            <a:r>
              <a:rPr lang="fr-FR" sz="2400" b="1" dirty="0" err="1"/>
              <a:t>Croz</a:t>
            </a:r>
            <a:r>
              <a:rPr lang="fr-FR" sz="2400" b="1" dirty="0"/>
              <a:t> (gravure de Whymper).</a:t>
            </a:r>
          </a:p>
        </p:txBody>
      </p:sp>
    </p:spTree>
    <p:extLst>
      <p:ext uri="{BB962C8B-B14F-4D97-AF65-F5344CB8AC3E}">
        <p14:creationId xmlns:p14="http://schemas.microsoft.com/office/powerpoint/2010/main" val="424878204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aysage, neige, lever de soleil&#10;&#10;Description générée automatiquement">
            <a:extLst>
              <a:ext uri="{FF2B5EF4-FFF2-40B4-BE49-F238E27FC236}">
                <a16:creationId xmlns:a16="http://schemas.microsoft.com/office/drawing/2014/main" id="{8480E942-6ABF-806D-2215-5E08641396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4AE7276D-88EB-134B-7812-305D7DC04F61}"/>
              </a:ext>
            </a:extLst>
          </p:cNvPr>
          <p:cNvSpPr txBox="1"/>
          <p:nvPr/>
        </p:nvSpPr>
        <p:spPr>
          <a:xfrm>
            <a:off x="3278777" y="6117335"/>
            <a:ext cx="10711543" cy="461665"/>
          </a:xfrm>
          <a:prstGeom prst="rect">
            <a:avLst/>
          </a:prstGeom>
          <a:noFill/>
        </p:spPr>
        <p:txBody>
          <a:bodyPr wrap="square" rtlCol="0">
            <a:spAutoFit/>
          </a:bodyPr>
          <a:lstStyle/>
          <a:p>
            <a:r>
              <a:rPr lang="fr-FR" sz="2400" b="1"/>
              <a:t>Le Cervin (paroi nord) au coucher du soleil.</a:t>
            </a:r>
            <a:endParaRPr lang="fr-FR" sz="2400" b="1" dirty="0"/>
          </a:p>
        </p:txBody>
      </p:sp>
    </p:spTree>
    <p:extLst>
      <p:ext uri="{BB962C8B-B14F-4D97-AF65-F5344CB8AC3E}">
        <p14:creationId xmlns:p14="http://schemas.microsoft.com/office/powerpoint/2010/main" val="300873356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transport, neige&#10;&#10;Description générée automatiquement">
            <a:extLst>
              <a:ext uri="{FF2B5EF4-FFF2-40B4-BE49-F238E27FC236}">
                <a16:creationId xmlns:a16="http://schemas.microsoft.com/office/drawing/2014/main" id="{9CE9CE06-AF7E-764F-FD1E-15CD29967C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1194" y="378823"/>
            <a:ext cx="8249612" cy="6300000"/>
          </a:xfrm>
          <a:prstGeom prst="rect">
            <a:avLst/>
          </a:prstGeom>
          <a:effectLst>
            <a:softEdge rad="635000"/>
          </a:effectLst>
        </p:spPr>
      </p:pic>
      <p:sp>
        <p:nvSpPr>
          <p:cNvPr id="4" name="ZoneTexte 3">
            <a:extLst>
              <a:ext uri="{FF2B5EF4-FFF2-40B4-BE49-F238E27FC236}">
                <a16:creationId xmlns:a16="http://schemas.microsoft.com/office/drawing/2014/main" id="{DB81FCC4-CEF5-DC62-F056-4BA940F4BAAF}"/>
              </a:ext>
            </a:extLst>
          </p:cNvPr>
          <p:cNvSpPr txBox="1"/>
          <p:nvPr/>
        </p:nvSpPr>
        <p:spPr>
          <a:xfrm>
            <a:off x="4338167" y="5847826"/>
            <a:ext cx="8987245" cy="830997"/>
          </a:xfrm>
          <a:prstGeom prst="rect">
            <a:avLst/>
          </a:prstGeom>
          <a:noFill/>
        </p:spPr>
        <p:txBody>
          <a:bodyPr wrap="square" rtlCol="0">
            <a:spAutoFit/>
          </a:bodyPr>
          <a:lstStyle/>
          <a:p>
            <a:endParaRPr lang="fr-FR" sz="2400" b="1" dirty="0"/>
          </a:p>
          <a:p>
            <a:r>
              <a:rPr lang="fr-FR" sz="2400" b="1" dirty="0"/>
              <a:t>Nuages en bannière au Cervin.</a:t>
            </a:r>
          </a:p>
        </p:txBody>
      </p:sp>
    </p:spTree>
    <p:extLst>
      <p:ext uri="{BB962C8B-B14F-4D97-AF65-F5344CB8AC3E}">
        <p14:creationId xmlns:p14="http://schemas.microsoft.com/office/powerpoint/2010/main" val="187641096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arbre, région sauvage&#10;&#10;Description générée automatiquement">
            <a:extLst>
              <a:ext uri="{FF2B5EF4-FFF2-40B4-BE49-F238E27FC236}">
                <a16:creationId xmlns:a16="http://schemas.microsoft.com/office/drawing/2014/main" id="{42A5D749-1147-C871-6B62-B2646F80E8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3481"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B87BF64-51D9-ACFA-DE5D-DC4653E2DC47}"/>
              </a:ext>
            </a:extLst>
          </p:cNvPr>
          <p:cNvSpPr txBox="1"/>
          <p:nvPr/>
        </p:nvSpPr>
        <p:spPr>
          <a:xfrm>
            <a:off x="4010297" y="5748003"/>
            <a:ext cx="7471954" cy="830997"/>
          </a:xfrm>
          <a:prstGeom prst="rect">
            <a:avLst/>
          </a:prstGeom>
          <a:noFill/>
        </p:spPr>
        <p:txBody>
          <a:bodyPr wrap="square" rtlCol="0">
            <a:spAutoFit/>
          </a:bodyPr>
          <a:lstStyle/>
          <a:p>
            <a:endParaRPr lang="fr-FR" sz="2400" b="1" dirty="0"/>
          </a:p>
          <a:p>
            <a:r>
              <a:rPr lang="fr-FR" sz="2400" b="1" dirty="0"/>
              <a:t>Le Cervin vu du lac Bleu du Breuil.</a:t>
            </a:r>
          </a:p>
        </p:txBody>
      </p:sp>
    </p:spTree>
    <p:extLst>
      <p:ext uri="{BB962C8B-B14F-4D97-AF65-F5344CB8AC3E}">
        <p14:creationId xmlns:p14="http://schemas.microsoft.com/office/powerpoint/2010/main" val="113844704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nuage&#10;&#10;Description générée automatiquement">
            <a:extLst>
              <a:ext uri="{FF2B5EF4-FFF2-40B4-BE49-F238E27FC236}">
                <a16:creationId xmlns:a16="http://schemas.microsoft.com/office/drawing/2014/main" id="{DFA42C65-A680-54A2-8D9D-AD1AC1E0FF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7316"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A5BA46A-420B-D9A7-935B-C2E9C8AAF0BD}"/>
              </a:ext>
            </a:extLst>
          </p:cNvPr>
          <p:cNvSpPr txBox="1"/>
          <p:nvPr/>
        </p:nvSpPr>
        <p:spPr>
          <a:xfrm>
            <a:off x="9157064" y="2756328"/>
            <a:ext cx="2886892" cy="2308324"/>
          </a:xfrm>
          <a:prstGeom prst="rect">
            <a:avLst/>
          </a:prstGeom>
          <a:noFill/>
        </p:spPr>
        <p:txBody>
          <a:bodyPr wrap="square" rtlCol="0">
            <a:spAutoFit/>
          </a:bodyPr>
          <a:lstStyle/>
          <a:p>
            <a:r>
              <a:rPr lang="fr-FR" sz="2400" b="1" dirty="0"/>
              <a:t>Le refuge Jean-Antoine Carrel. Derrière le refuge se trouvent la « corde du réveil » et la Grande Tour.</a:t>
            </a:r>
          </a:p>
        </p:txBody>
      </p:sp>
    </p:spTree>
    <p:extLst>
      <p:ext uri="{BB962C8B-B14F-4D97-AF65-F5344CB8AC3E}">
        <p14:creationId xmlns:p14="http://schemas.microsoft.com/office/powerpoint/2010/main" val="229800138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montagne&#10;&#10;Description générée automatiquement">
            <a:extLst>
              <a:ext uri="{FF2B5EF4-FFF2-40B4-BE49-F238E27FC236}">
                <a16:creationId xmlns:a16="http://schemas.microsoft.com/office/drawing/2014/main" id="{06615B5F-1B89-E760-3A93-D300D3D9E2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7417" y="279000"/>
            <a:ext cx="8400000" cy="6300000"/>
          </a:xfrm>
          <a:prstGeom prst="rect">
            <a:avLst/>
          </a:prstGeom>
          <a:effectLst>
            <a:softEdge rad="317500"/>
          </a:effectLst>
        </p:spPr>
      </p:pic>
      <p:sp>
        <p:nvSpPr>
          <p:cNvPr id="5" name="ZoneTexte 4">
            <a:extLst>
              <a:ext uri="{FF2B5EF4-FFF2-40B4-BE49-F238E27FC236}">
                <a16:creationId xmlns:a16="http://schemas.microsoft.com/office/drawing/2014/main" id="{F0119B3B-ABA3-ECF5-8902-B90E6D034F42}"/>
              </a:ext>
            </a:extLst>
          </p:cNvPr>
          <p:cNvSpPr txBox="1"/>
          <p:nvPr/>
        </p:nvSpPr>
        <p:spPr>
          <a:xfrm>
            <a:off x="705394" y="3429000"/>
            <a:ext cx="3097783" cy="1846659"/>
          </a:xfrm>
          <a:prstGeom prst="rect">
            <a:avLst/>
          </a:prstGeom>
          <a:noFill/>
        </p:spPr>
        <p:txBody>
          <a:bodyPr wrap="square" rtlCol="0">
            <a:spAutoFit/>
          </a:bodyPr>
          <a:lstStyle/>
          <a:p>
            <a:endParaRPr lang="fr-FR" dirty="0"/>
          </a:p>
          <a:p>
            <a:r>
              <a:rPr lang="fr-FR" sz="2400" b="1" dirty="0"/>
              <a:t>Plus de détails</a:t>
            </a:r>
          </a:p>
          <a:p>
            <a:r>
              <a:rPr lang="fr-FR" sz="2400" b="1" dirty="0"/>
              <a:t>Le refuge Duc des Abruzzes à l'</a:t>
            </a:r>
            <a:r>
              <a:rPr lang="fr-FR" sz="2400" b="1" dirty="0" err="1"/>
              <a:t>Oriondé</a:t>
            </a:r>
            <a:r>
              <a:rPr lang="fr-FR" sz="2400" b="1" dirty="0"/>
              <a:t>.</a:t>
            </a:r>
          </a:p>
        </p:txBody>
      </p:sp>
    </p:spTree>
    <p:extLst>
      <p:ext uri="{BB962C8B-B14F-4D97-AF65-F5344CB8AC3E}">
        <p14:creationId xmlns:p14="http://schemas.microsoft.com/office/powerpoint/2010/main" val="348832850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hute d’eau, plein air, ciel&#10;&#10;Description générée automatiquement">
            <a:extLst>
              <a:ext uri="{FF2B5EF4-FFF2-40B4-BE49-F238E27FC236}">
                <a16:creationId xmlns:a16="http://schemas.microsoft.com/office/drawing/2014/main" id="{21CD89D2-CD94-3DD3-80F6-F0E4136D05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4470" y="189000"/>
            <a:ext cx="4858480"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A68D1DD-4098-7C1C-BD58-D1F3A854073F}"/>
              </a:ext>
            </a:extLst>
          </p:cNvPr>
          <p:cNvSpPr txBox="1"/>
          <p:nvPr/>
        </p:nvSpPr>
        <p:spPr>
          <a:xfrm>
            <a:off x="596344" y="189000"/>
            <a:ext cx="3714206" cy="1384995"/>
          </a:xfrm>
          <a:prstGeom prst="rect">
            <a:avLst/>
          </a:prstGeom>
          <a:noFill/>
        </p:spPr>
        <p:txBody>
          <a:bodyPr wrap="square" rtlCol="0">
            <a:spAutoFit/>
          </a:bodyPr>
          <a:lstStyle/>
          <a:p>
            <a:r>
              <a:rPr lang="fr-FR" sz="2800" b="1" dirty="0">
                <a:solidFill>
                  <a:schemeClr val="bg1"/>
                </a:solidFill>
              </a:rPr>
              <a:t>Cascade le long du sentier vers le refuge Duc des Abruzzes.</a:t>
            </a:r>
          </a:p>
        </p:txBody>
      </p:sp>
      <p:pic>
        <p:nvPicPr>
          <p:cNvPr id="6" name="Image 5" descr="Une image contenant plein air, nature, Roche-mère, montagne&#10;&#10;Description générée automatiquement">
            <a:extLst>
              <a:ext uri="{FF2B5EF4-FFF2-40B4-BE49-F238E27FC236}">
                <a16:creationId xmlns:a16="http://schemas.microsoft.com/office/drawing/2014/main" id="{63C795B4-8D95-C605-F093-BC0127E5687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73648" y="189000"/>
            <a:ext cx="4858480" cy="6480000"/>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2C9165F6-AE5A-614A-3E3F-6004265469E1}"/>
              </a:ext>
            </a:extLst>
          </p:cNvPr>
          <p:cNvSpPr txBox="1"/>
          <p:nvPr/>
        </p:nvSpPr>
        <p:spPr>
          <a:xfrm>
            <a:off x="7476887" y="4422231"/>
            <a:ext cx="4503865" cy="2246769"/>
          </a:xfrm>
          <a:prstGeom prst="rect">
            <a:avLst/>
          </a:prstGeom>
          <a:noFill/>
        </p:spPr>
        <p:txBody>
          <a:bodyPr wrap="square" rtlCol="0">
            <a:spAutoFit/>
          </a:bodyPr>
          <a:lstStyle/>
          <a:p>
            <a:r>
              <a:rPr lang="fr-FR" sz="2800" b="1" dirty="0">
                <a:solidFill>
                  <a:schemeClr val="bg1"/>
                </a:solidFill>
              </a:rPr>
              <a:t>Le dièdre Cheminée, autrefois passage obligatoire pour atteindre le refuge Carrel, avant l'éboulement de 2003.</a:t>
            </a:r>
          </a:p>
        </p:txBody>
      </p:sp>
    </p:spTree>
    <p:extLst>
      <p:ext uri="{BB962C8B-B14F-4D97-AF65-F5344CB8AC3E}">
        <p14:creationId xmlns:p14="http://schemas.microsoft.com/office/powerpoint/2010/main" val="242367758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iel, montagne&#10;&#10;Description générée automatiquement">
            <a:extLst>
              <a:ext uri="{FF2B5EF4-FFF2-40B4-BE49-F238E27FC236}">
                <a16:creationId xmlns:a16="http://schemas.microsoft.com/office/drawing/2014/main" id="{E3A2A8E6-710C-0E2F-F1B1-90820B698A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9109" y="189000"/>
            <a:ext cx="8640000" cy="6480000"/>
          </a:xfrm>
          <a:prstGeom prst="rect">
            <a:avLst/>
          </a:prstGeom>
          <a:effectLst>
            <a:softEdge rad="317500"/>
          </a:effectLst>
        </p:spPr>
      </p:pic>
      <p:sp>
        <p:nvSpPr>
          <p:cNvPr id="6" name="ZoneTexte 5">
            <a:extLst>
              <a:ext uri="{FF2B5EF4-FFF2-40B4-BE49-F238E27FC236}">
                <a16:creationId xmlns:a16="http://schemas.microsoft.com/office/drawing/2014/main" id="{315150A7-2279-E712-3C8E-F2E47F531F13}"/>
              </a:ext>
            </a:extLst>
          </p:cNvPr>
          <p:cNvSpPr txBox="1"/>
          <p:nvPr/>
        </p:nvSpPr>
        <p:spPr>
          <a:xfrm>
            <a:off x="342891" y="4140198"/>
            <a:ext cx="3056709" cy="1200329"/>
          </a:xfrm>
          <a:prstGeom prst="rect">
            <a:avLst/>
          </a:prstGeom>
          <a:noFill/>
        </p:spPr>
        <p:txBody>
          <a:bodyPr wrap="square" rtlCol="0">
            <a:spAutoFit/>
          </a:bodyPr>
          <a:lstStyle/>
          <a:p>
            <a:r>
              <a:rPr lang="fr-FR" sz="2400" b="1"/>
              <a:t>Le col du Lion entre la tête du Lion et le Cervin.</a:t>
            </a:r>
            <a:endParaRPr lang="fr-FR" sz="2400" b="1" dirty="0"/>
          </a:p>
        </p:txBody>
      </p:sp>
    </p:spTree>
    <p:extLst>
      <p:ext uri="{BB962C8B-B14F-4D97-AF65-F5344CB8AC3E}">
        <p14:creationId xmlns:p14="http://schemas.microsoft.com/office/powerpoint/2010/main" val="74010007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grave, rocher, plante&#10;&#10;Description générée automatiquement">
            <a:extLst>
              <a:ext uri="{FF2B5EF4-FFF2-40B4-BE49-F238E27FC236}">
                <a16:creationId xmlns:a16="http://schemas.microsoft.com/office/drawing/2014/main" id="{50038EB0-27E0-146B-B43E-4E44CF7046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217"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DF2BCAAD-E078-6ABB-6793-AEB5C82EB816}"/>
              </a:ext>
            </a:extLst>
          </p:cNvPr>
          <p:cNvSpPr txBox="1"/>
          <p:nvPr/>
        </p:nvSpPr>
        <p:spPr>
          <a:xfrm>
            <a:off x="8760823" y="2521131"/>
            <a:ext cx="3108960" cy="3046988"/>
          </a:xfrm>
          <a:prstGeom prst="rect">
            <a:avLst/>
          </a:prstGeom>
          <a:noFill/>
        </p:spPr>
        <p:txBody>
          <a:bodyPr wrap="square" rtlCol="0">
            <a:spAutoFit/>
          </a:bodyPr>
          <a:lstStyle/>
          <a:p>
            <a:r>
              <a:rPr lang="fr-FR" sz="2400" b="1" dirty="0"/>
              <a:t>La croix Carrel, située à l'endroit où a disparu Jean-Antoine Carrel en 1890 en rentrant d'une ascension après avoir sauvé ses clients.</a:t>
            </a:r>
          </a:p>
        </p:txBody>
      </p:sp>
    </p:spTree>
    <p:extLst>
      <p:ext uri="{BB962C8B-B14F-4D97-AF65-F5344CB8AC3E}">
        <p14:creationId xmlns:p14="http://schemas.microsoft.com/office/powerpoint/2010/main" val="263159676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nuage&#10;&#10;Description générée automatiquement">
            <a:extLst>
              <a:ext uri="{FF2B5EF4-FFF2-40B4-BE49-F238E27FC236}">
                <a16:creationId xmlns:a16="http://schemas.microsoft.com/office/drawing/2014/main" id="{5467C55E-8A76-6DE3-9A03-4BDD51B35C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13612"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4F685DC-CAC1-27E7-6ED9-474807F21E06}"/>
              </a:ext>
            </a:extLst>
          </p:cNvPr>
          <p:cNvSpPr txBox="1"/>
          <p:nvPr/>
        </p:nvSpPr>
        <p:spPr>
          <a:xfrm>
            <a:off x="248195" y="2934073"/>
            <a:ext cx="3313612" cy="2308324"/>
          </a:xfrm>
          <a:prstGeom prst="rect">
            <a:avLst/>
          </a:prstGeom>
          <a:noFill/>
        </p:spPr>
        <p:txBody>
          <a:bodyPr wrap="square" rtlCol="0">
            <a:spAutoFit/>
          </a:bodyPr>
          <a:lstStyle/>
          <a:p>
            <a:endParaRPr lang="fr-FR" sz="2400" b="1" dirty="0"/>
          </a:p>
          <a:p>
            <a:r>
              <a:rPr lang="fr-FR" sz="2400" b="1" dirty="0"/>
              <a:t>Plus de détails</a:t>
            </a:r>
          </a:p>
          <a:p>
            <a:r>
              <a:rPr lang="fr-FR" sz="2400" b="1" dirty="0"/>
              <a:t>L'arête du Lion ; on aperçoit le refuge Carrel, la Grande Tour et l'arête du Coq.</a:t>
            </a:r>
          </a:p>
        </p:txBody>
      </p:sp>
    </p:spTree>
    <p:extLst>
      <p:ext uri="{BB962C8B-B14F-4D97-AF65-F5344CB8AC3E}">
        <p14:creationId xmlns:p14="http://schemas.microsoft.com/office/powerpoint/2010/main" val="244614926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ciel, corde&#10;&#10;Description générée automatiquement">
            <a:extLst>
              <a:ext uri="{FF2B5EF4-FFF2-40B4-BE49-F238E27FC236}">
                <a16:creationId xmlns:a16="http://schemas.microsoft.com/office/drawing/2014/main" id="{A9DE2A4A-34F0-3B59-6C56-B887C062A2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6174" y="188999"/>
            <a:ext cx="4858479"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FF8C91A-EC83-18C8-36BB-6AB52C00BCEE}"/>
              </a:ext>
            </a:extLst>
          </p:cNvPr>
          <p:cNvSpPr txBox="1"/>
          <p:nvPr/>
        </p:nvSpPr>
        <p:spPr>
          <a:xfrm>
            <a:off x="1144183" y="5838002"/>
            <a:ext cx="2965269" cy="830997"/>
          </a:xfrm>
          <a:prstGeom prst="rect">
            <a:avLst/>
          </a:prstGeom>
          <a:noFill/>
        </p:spPr>
        <p:txBody>
          <a:bodyPr wrap="square" rtlCol="0">
            <a:spAutoFit/>
          </a:bodyPr>
          <a:lstStyle/>
          <a:p>
            <a:endParaRPr lang="fr-FR" sz="2400" b="1" dirty="0"/>
          </a:p>
          <a:p>
            <a:r>
              <a:rPr lang="fr-FR" sz="2400" b="1" dirty="0">
                <a:solidFill>
                  <a:schemeClr val="bg1"/>
                </a:solidFill>
              </a:rPr>
              <a:t>L'échelle Jordan.</a:t>
            </a:r>
          </a:p>
        </p:txBody>
      </p:sp>
      <p:pic>
        <p:nvPicPr>
          <p:cNvPr id="6" name="Image 5" descr="Une image contenant plein air, neige, nature, Relief glaciaire&#10;&#10;Description générée automatiquement">
            <a:extLst>
              <a:ext uri="{FF2B5EF4-FFF2-40B4-BE49-F238E27FC236}">
                <a16:creationId xmlns:a16="http://schemas.microsoft.com/office/drawing/2014/main" id="{1B87A64D-C438-65AA-8D29-59CFD96B4E9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6598" y="188999"/>
            <a:ext cx="4309228" cy="6480000"/>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BBE9FDA7-4809-3563-F40A-3241B7AC0C16}"/>
              </a:ext>
            </a:extLst>
          </p:cNvPr>
          <p:cNvSpPr txBox="1"/>
          <p:nvPr/>
        </p:nvSpPr>
        <p:spPr>
          <a:xfrm>
            <a:off x="7174645" y="-180332"/>
            <a:ext cx="4114800" cy="1200329"/>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Le sommet suisse vu du sommet italien.</a:t>
            </a:r>
          </a:p>
        </p:txBody>
      </p:sp>
    </p:spTree>
    <p:extLst>
      <p:ext uri="{BB962C8B-B14F-4D97-AF65-F5344CB8AC3E}">
        <p14:creationId xmlns:p14="http://schemas.microsoft.com/office/powerpoint/2010/main" val="286338314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nature, Chaîne de montagnes&#10;&#10;Description générée automatiquement">
            <a:extLst>
              <a:ext uri="{FF2B5EF4-FFF2-40B4-BE49-F238E27FC236}">
                <a16:creationId xmlns:a16="http://schemas.microsoft.com/office/drawing/2014/main" id="{633FB37E-AA05-21AD-AB68-C4F1D41364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923" y="189000"/>
            <a:ext cx="4304891" cy="6480000"/>
          </a:xfrm>
          <a:prstGeom prst="rect">
            <a:avLst/>
          </a:prstGeom>
          <a:ln w="88900" cap="sq" cmpd="thickThin">
            <a:solidFill>
              <a:schemeClr val="bg1"/>
            </a:solidFill>
            <a:prstDash val="solid"/>
            <a:miter lim="800000"/>
          </a:ln>
          <a:effectLst>
            <a:innerShdw blurRad="76200">
              <a:srgbClr val="000000"/>
            </a:innerShdw>
          </a:effectLst>
        </p:spPr>
      </p:pic>
      <p:pic>
        <p:nvPicPr>
          <p:cNvPr id="6" name="Image 5" descr="Une image contenant paysage, plein air, nature, eau&#10;&#10;Description générée automatiquement">
            <a:extLst>
              <a:ext uri="{FF2B5EF4-FFF2-40B4-BE49-F238E27FC236}">
                <a16:creationId xmlns:a16="http://schemas.microsoft.com/office/drawing/2014/main" id="{E6F75512-1FEF-740B-DD40-DD2E5863301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45874" y="189000"/>
            <a:ext cx="4861597" cy="6480000"/>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60B33769-4480-08D3-8CAF-B26C0F9602ED}"/>
              </a:ext>
            </a:extLst>
          </p:cNvPr>
          <p:cNvSpPr txBox="1"/>
          <p:nvPr/>
        </p:nvSpPr>
        <p:spPr>
          <a:xfrm>
            <a:off x="4803098" y="3801291"/>
            <a:ext cx="1972492" cy="461665"/>
          </a:xfrm>
          <a:prstGeom prst="rect">
            <a:avLst/>
          </a:prstGeom>
          <a:noFill/>
        </p:spPr>
        <p:txBody>
          <a:bodyPr wrap="square" rtlCol="0">
            <a:spAutoFit/>
          </a:bodyPr>
          <a:lstStyle/>
          <a:p>
            <a:r>
              <a:rPr lang="fr-FR" sz="2400" b="1" dirty="0"/>
              <a:t>Mont-Cervin</a:t>
            </a:r>
          </a:p>
        </p:txBody>
      </p:sp>
    </p:spTree>
    <p:extLst>
      <p:ext uri="{BB962C8B-B14F-4D97-AF65-F5344CB8AC3E}">
        <p14:creationId xmlns:p14="http://schemas.microsoft.com/office/powerpoint/2010/main" val="288226800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ciel, nuage&#10;&#10;Description générée automatiquement">
            <a:extLst>
              <a:ext uri="{FF2B5EF4-FFF2-40B4-BE49-F238E27FC236}">
                <a16:creationId xmlns:a16="http://schemas.microsoft.com/office/drawing/2014/main" id="{9F76B21B-D495-7C1D-E303-77FA4EADDB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213" y="308920"/>
            <a:ext cx="4428000" cy="3120080"/>
          </a:xfrm>
          <a:prstGeom prst="rect">
            <a:avLst/>
          </a:prstGeom>
          <a:ln w="88900" cap="sq" cmpd="thickThin">
            <a:solidFill>
              <a:schemeClr val="bg1"/>
            </a:solidFill>
            <a:prstDash val="solid"/>
            <a:miter lim="800000"/>
          </a:ln>
          <a:effectLst>
            <a:innerShdw blurRad="76200">
              <a:srgbClr val="000000"/>
            </a:innerShdw>
          </a:effectLst>
        </p:spPr>
      </p:pic>
      <p:pic>
        <p:nvPicPr>
          <p:cNvPr id="7" name="Image 6" descr="Une image contenant plein air, nature, neige, Relief glaciaire&#10;&#10;Description générée automatiquement">
            <a:extLst>
              <a:ext uri="{FF2B5EF4-FFF2-40B4-BE49-F238E27FC236}">
                <a16:creationId xmlns:a16="http://schemas.microsoft.com/office/drawing/2014/main" id="{352D9202-5ADB-B3DA-3100-BEB66251D47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40787" y="3566160"/>
            <a:ext cx="4536000" cy="3011904"/>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84874028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arbre, montagne&#10;&#10;Description générée automatiquement">
            <a:extLst>
              <a:ext uri="{FF2B5EF4-FFF2-40B4-BE49-F238E27FC236}">
                <a16:creationId xmlns:a16="http://schemas.microsoft.com/office/drawing/2014/main" id="{E4667474-1006-8CFC-1346-E3C260A164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586" y="3618492"/>
            <a:ext cx="4536000" cy="3036523"/>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arbre, maison, montagne&#10;&#10;Description générée automatiquement">
            <a:extLst>
              <a:ext uri="{FF2B5EF4-FFF2-40B4-BE49-F238E27FC236}">
                <a16:creationId xmlns:a16="http://schemas.microsoft.com/office/drawing/2014/main" id="{E4BFD203-0693-1158-D922-B0FB767C60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10055" y="239149"/>
            <a:ext cx="4428000" cy="2940008"/>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23610326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aysage&#10;&#10;Description générée automatiquement">
            <a:extLst>
              <a:ext uri="{FF2B5EF4-FFF2-40B4-BE49-F238E27FC236}">
                <a16:creationId xmlns:a16="http://schemas.microsoft.com/office/drawing/2014/main" id="{339F21A0-5394-F959-70E2-48D65A2765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6125" y="279000"/>
            <a:ext cx="6675497" cy="6300000"/>
          </a:xfrm>
          <a:prstGeom prst="rect">
            <a:avLst/>
          </a:prstGeom>
          <a:effectLst>
            <a:softEdge rad="317500"/>
          </a:effectLst>
        </p:spPr>
      </p:pic>
      <p:sp>
        <p:nvSpPr>
          <p:cNvPr id="5" name="ZoneTexte 4">
            <a:extLst>
              <a:ext uri="{FF2B5EF4-FFF2-40B4-BE49-F238E27FC236}">
                <a16:creationId xmlns:a16="http://schemas.microsoft.com/office/drawing/2014/main" id="{3FB4CA8F-4D2D-645C-49DE-705DF65F3742}"/>
              </a:ext>
            </a:extLst>
          </p:cNvPr>
          <p:cNvSpPr txBox="1"/>
          <p:nvPr/>
        </p:nvSpPr>
        <p:spPr>
          <a:xfrm>
            <a:off x="7121622" y="3853543"/>
            <a:ext cx="3944983" cy="461665"/>
          </a:xfrm>
          <a:prstGeom prst="rect">
            <a:avLst/>
          </a:prstGeom>
          <a:noFill/>
        </p:spPr>
        <p:txBody>
          <a:bodyPr wrap="square" rtlCol="0">
            <a:spAutoFit/>
          </a:bodyPr>
          <a:lstStyle/>
          <a:p>
            <a:r>
              <a:rPr lang="fr-FR" sz="2400" b="1"/>
              <a:t> soirée zermatt 2022</a:t>
            </a:r>
            <a:endParaRPr lang="fr-FR" sz="2400" b="1" dirty="0"/>
          </a:p>
        </p:txBody>
      </p:sp>
    </p:spTree>
    <p:extLst>
      <p:ext uri="{BB962C8B-B14F-4D97-AF65-F5344CB8AC3E}">
        <p14:creationId xmlns:p14="http://schemas.microsoft.com/office/powerpoint/2010/main" val="126063617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9CEC2A3-AAC0-4BAB-5DFE-937A99D7B23A}"/>
              </a:ext>
            </a:extLst>
          </p:cNvPr>
          <p:cNvSpPr/>
          <p:nvPr/>
        </p:nvSpPr>
        <p:spPr>
          <a:xfrm>
            <a:off x="-91440" y="0"/>
            <a:ext cx="1228344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t>Zermatt est réputée comme station d'alpinisme et de ski des Alpes suisses . Jusqu'au milieu du XIXe siècle, c'était majoritairement une communauté agricole ; la première et tragique ascension du Cervin en 1865 fut suivie d'une ruée sur les montagnes entourant le village, entraînant la construction de nombreuses installations touristiques. La population à l’année (en décembre 2020) est de 5 820, [3] bien qu'il puisse y avoir plusieurs fois plus de touristes à Zermatt à un moment donné. Une grande partie de l'économie locale repose sur le tourisme, avec environ la moitié des emplois en ville dans les hôtels ou les restaurants [4] et un peu moins de la moitié de tous les appartements sont des appartements de vacances. [5] Un peu plus d'un tiers de la population permanente est né dans la ville, tandis qu'un autre tiers a déménagé à Zermatt depuis l'étranger. [6]</a:t>
            </a:r>
          </a:p>
        </p:txBody>
      </p:sp>
    </p:spTree>
    <p:extLst>
      <p:ext uri="{BB962C8B-B14F-4D97-AF65-F5344CB8AC3E}">
        <p14:creationId xmlns:p14="http://schemas.microsoft.com/office/powerpoint/2010/main" val="90652011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aison, arbre, montagne&#10;&#10;Description générée automatiquement">
            <a:extLst>
              <a:ext uri="{FF2B5EF4-FFF2-40B4-BE49-F238E27FC236}">
                <a16:creationId xmlns:a16="http://schemas.microsoft.com/office/drawing/2014/main" id="{D1AA6635-1DA9-3955-6FF8-74AC1B7373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85893"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4B6A8D9-9F3F-C73F-55A1-6BEF30C51CB6}"/>
              </a:ext>
            </a:extLst>
          </p:cNvPr>
          <p:cNvSpPr txBox="1"/>
          <p:nvPr/>
        </p:nvSpPr>
        <p:spPr>
          <a:xfrm>
            <a:off x="992777" y="3429000"/>
            <a:ext cx="3385893" cy="1200329"/>
          </a:xfrm>
          <a:prstGeom prst="rect">
            <a:avLst/>
          </a:prstGeom>
          <a:noFill/>
        </p:spPr>
        <p:txBody>
          <a:bodyPr wrap="square" rtlCol="0">
            <a:spAutoFit/>
          </a:bodyPr>
          <a:lstStyle/>
          <a:p>
            <a:r>
              <a:rPr lang="fr-FR" sz="2400" b="1" dirty="0"/>
              <a:t>Vue du centre de Zermatt (du côté ouest)</a:t>
            </a:r>
          </a:p>
        </p:txBody>
      </p:sp>
    </p:spTree>
    <p:extLst>
      <p:ext uri="{BB962C8B-B14F-4D97-AF65-F5344CB8AC3E}">
        <p14:creationId xmlns:p14="http://schemas.microsoft.com/office/powerpoint/2010/main" val="239443869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région montagneuse, paysage&#10;&#10;Description générée automatiquement">
            <a:extLst>
              <a:ext uri="{FF2B5EF4-FFF2-40B4-BE49-F238E27FC236}">
                <a16:creationId xmlns:a16="http://schemas.microsoft.com/office/drawing/2014/main" id="{74595347-3D33-D7EE-72E0-97B77F2829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9783"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54A629E-7E7A-13E3-AD9F-1222A51E1509}"/>
              </a:ext>
            </a:extLst>
          </p:cNvPr>
          <p:cNvSpPr txBox="1"/>
          <p:nvPr/>
        </p:nvSpPr>
        <p:spPr>
          <a:xfrm>
            <a:off x="8839783" y="3579223"/>
            <a:ext cx="2912434" cy="1938992"/>
          </a:xfrm>
          <a:prstGeom prst="rect">
            <a:avLst/>
          </a:prstGeom>
          <a:noFill/>
        </p:spPr>
        <p:txBody>
          <a:bodyPr wrap="square" rtlCol="0">
            <a:spAutoFit/>
          </a:bodyPr>
          <a:lstStyle/>
          <a:p>
            <a:endParaRPr lang="fr-FR" sz="2400" b="1"/>
          </a:p>
          <a:p>
            <a:r>
              <a:rPr lang="fr-FR" sz="2400" b="1"/>
              <a:t>Plus de détails</a:t>
            </a:r>
          </a:p>
          <a:p>
            <a:r>
              <a:rPr lang="fr-FR" sz="2400" b="1"/>
              <a:t>Vue depuis Riffelalp vers Zermatt</a:t>
            </a:r>
            <a:endParaRPr lang="fr-FR" sz="2400" b="1" dirty="0"/>
          </a:p>
        </p:txBody>
      </p:sp>
    </p:spTree>
    <p:extLst>
      <p:ext uri="{BB962C8B-B14F-4D97-AF65-F5344CB8AC3E}">
        <p14:creationId xmlns:p14="http://schemas.microsoft.com/office/powerpoint/2010/main" val="344622474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éléski, transport, neige&#10;&#10;Description générée automatiquement">
            <a:extLst>
              <a:ext uri="{FF2B5EF4-FFF2-40B4-BE49-F238E27FC236}">
                <a16:creationId xmlns:a16="http://schemas.microsoft.com/office/drawing/2014/main" id="{0C8C72BA-9AA7-0032-5496-25670A573A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9554"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E1F13FF2-3F3E-1396-D0BA-E62BA053A98C}"/>
              </a:ext>
            </a:extLst>
          </p:cNvPr>
          <p:cNvSpPr txBox="1"/>
          <p:nvPr/>
        </p:nvSpPr>
        <p:spPr>
          <a:xfrm>
            <a:off x="1058091" y="3803671"/>
            <a:ext cx="3365863" cy="1200329"/>
          </a:xfrm>
          <a:prstGeom prst="rect">
            <a:avLst/>
          </a:prstGeom>
          <a:noFill/>
        </p:spPr>
        <p:txBody>
          <a:bodyPr wrap="square" rtlCol="0">
            <a:spAutoFit/>
          </a:bodyPr>
          <a:lstStyle/>
          <a:p>
            <a:r>
              <a:rPr lang="fr-FR" sz="2400" b="1"/>
              <a:t>Téléphérique en direction du Petit Cervin</a:t>
            </a:r>
            <a:endParaRPr lang="fr-FR" sz="2400" b="1" dirty="0"/>
          </a:p>
        </p:txBody>
      </p:sp>
    </p:spTree>
    <p:extLst>
      <p:ext uri="{BB962C8B-B14F-4D97-AF65-F5344CB8AC3E}">
        <p14:creationId xmlns:p14="http://schemas.microsoft.com/office/powerpoint/2010/main" val="79227336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éhicule, bâtiment, Véhicule terrestre&#10;&#10;Description générée automatiquement">
            <a:extLst>
              <a:ext uri="{FF2B5EF4-FFF2-40B4-BE49-F238E27FC236}">
                <a16:creationId xmlns:a16="http://schemas.microsoft.com/office/drawing/2014/main" id="{D85B4E4F-8BF3-F503-8A69-D2A25A4239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7738" y="378830"/>
            <a:ext cx="7698332" cy="6300000"/>
          </a:xfrm>
          <a:prstGeom prst="rect">
            <a:avLst/>
          </a:prstGeom>
          <a:effectLst>
            <a:softEdge rad="317500"/>
          </a:effectLst>
        </p:spPr>
      </p:pic>
      <p:sp>
        <p:nvSpPr>
          <p:cNvPr id="4" name="ZoneTexte 3">
            <a:extLst>
              <a:ext uri="{FF2B5EF4-FFF2-40B4-BE49-F238E27FC236}">
                <a16:creationId xmlns:a16="http://schemas.microsoft.com/office/drawing/2014/main" id="{71A983D8-E840-43D4-49C3-B3AEE0286EF2}"/>
              </a:ext>
            </a:extLst>
          </p:cNvPr>
          <p:cNvSpPr txBox="1"/>
          <p:nvPr/>
        </p:nvSpPr>
        <p:spPr>
          <a:xfrm>
            <a:off x="7772400" y="4010297"/>
            <a:ext cx="4066903" cy="1107996"/>
          </a:xfrm>
          <a:prstGeom prst="rect">
            <a:avLst/>
          </a:prstGeom>
          <a:noFill/>
        </p:spPr>
        <p:txBody>
          <a:bodyPr wrap="square" rtlCol="0">
            <a:spAutoFit/>
          </a:bodyPr>
          <a:lstStyle/>
          <a:p>
            <a:endParaRPr lang="fr-FR" dirty="0"/>
          </a:p>
          <a:p>
            <a:r>
              <a:rPr lang="fr-FR" sz="2400" b="1" dirty="0"/>
              <a:t>Voitures électriques dans les rues de Zermatt</a:t>
            </a:r>
          </a:p>
        </p:txBody>
      </p:sp>
    </p:spTree>
    <p:extLst>
      <p:ext uri="{BB962C8B-B14F-4D97-AF65-F5344CB8AC3E}">
        <p14:creationId xmlns:p14="http://schemas.microsoft.com/office/powerpoint/2010/main" val="121443566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eige, ciel, nature&#10;&#10;Description générée automatiquement">
            <a:extLst>
              <a:ext uri="{FF2B5EF4-FFF2-40B4-BE49-F238E27FC236}">
                <a16:creationId xmlns:a16="http://schemas.microsoft.com/office/drawing/2014/main" id="{DADFE1C1-124A-B5F5-BCD8-05667C09E6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9815" y="279000"/>
            <a:ext cx="9475899" cy="6300000"/>
          </a:xfrm>
          <a:prstGeom prst="rect">
            <a:avLst/>
          </a:prstGeom>
          <a:effectLst>
            <a:softEdge rad="317500"/>
          </a:effectLst>
        </p:spPr>
      </p:pic>
      <p:sp>
        <p:nvSpPr>
          <p:cNvPr id="4" name="ZoneTexte 3">
            <a:extLst>
              <a:ext uri="{FF2B5EF4-FFF2-40B4-BE49-F238E27FC236}">
                <a16:creationId xmlns:a16="http://schemas.microsoft.com/office/drawing/2014/main" id="{CED64339-6A9B-8967-2709-84218986E385}"/>
              </a:ext>
            </a:extLst>
          </p:cNvPr>
          <p:cNvSpPr txBox="1"/>
          <p:nvPr/>
        </p:nvSpPr>
        <p:spPr>
          <a:xfrm>
            <a:off x="236286" y="3056708"/>
            <a:ext cx="2638697" cy="1569660"/>
          </a:xfrm>
          <a:prstGeom prst="rect">
            <a:avLst/>
          </a:prstGeom>
          <a:noFill/>
        </p:spPr>
        <p:txBody>
          <a:bodyPr wrap="square" rtlCol="0">
            <a:spAutoFit/>
          </a:bodyPr>
          <a:lstStyle/>
          <a:p>
            <a:r>
              <a:rPr lang="fr-FR" sz="2400" b="1"/>
              <a:t>Domaine skiable du plateau du Breithorn, 3'900 m</a:t>
            </a:r>
            <a:endParaRPr lang="fr-FR" sz="2400" b="1" dirty="0"/>
          </a:p>
        </p:txBody>
      </p:sp>
    </p:spTree>
    <p:extLst>
      <p:ext uri="{BB962C8B-B14F-4D97-AF65-F5344CB8AC3E}">
        <p14:creationId xmlns:p14="http://schemas.microsoft.com/office/powerpoint/2010/main" val="177179062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transport, véhicule&#10;&#10;Description générée automatiquement">
            <a:extLst>
              <a:ext uri="{FF2B5EF4-FFF2-40B4-BE49-F238E27FC236}">
                <a16:creationId xmlns:a16="http://schemas.microsoft.com/office/drawing/2014/main" id="{5D4200C1-BD34-5DA9-2F0C-A83D094340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1395"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0CE6B9E-E3CF-095A-AD97-E6BEC706EA78}"/>
              </a:ext>
            </a:extLst>
          </p:cNvPr>
          <p:cNvSpPr txBox="1"/>
          <p:nvPr/>
        </p:nvSpPr>
        <p:spPr>
          <a:xfrm>
            <a:off x="8851395" y="3899264"/>
            <a:ext cx="3192559" cy="1200329"/>
          </a:xfrm>
          <a:prstGeom prst="rect">
            <a:avLst/>
          </a:prstGeom>
          <a:noFill/>
        </p:spPr>
        <p:txBody>
          <a:bodyPr wrap="square" rtlCol="0">
            <a:spAutoFit/>
          </a:bodyPr>
          <a:lstStyle/>
          <a:p>
            <a:endParaRPr lang="fr-FR" sz="2400" b="1" dirty="0"/>
          </a:p>
          <a:p>
            <a:r>
              <a:rPr lang="fr-FR" sz="2400" b="1" dirty="0"/>
              <a:t>Gare du </a:t>
            </a:r>
            <a:r>
              <a:rPr lang="fr-FR" sz="2400" b="1" dirty="0" err="1"/>
              <a:t>Gornergrat</a:t>
            </a:r>
            <a:r>
              <a:rPr lang="fr-FR" sz="2400" b="1" dirty="0"/>
              <a:t> , 3100 m</a:t>
            </a:r>
          </a:p>
        </p:txBody>
      </p:sp>
    </p:spTree>
    <p:extLst>
      <p:ext uri="{BB962C8B-B14F-4D97-AF65-F5344CB8AC3E}">
        <p14:creationId xmlns:p14="http://schemas.microsoft.com/office/powerpoint/2010/main" val="262834061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arbre, téléski&#10;&#10;Description générée automatiquement">
            <a:extLst>
              <a:ext uri="{FF2B5EF4-FFF2-40B4-BE49-F238E27FC236}">
                <a16:creationId xmlns:a16="http://schemas.microsoft.com/office/drawing/2014/main" id="{95D3F467-D423-0132-9C0F-6B8AFDA8F3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3428"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0A21C91-A230-97C3-C45F-726BA107EE4D}"/>
              </a:ext>
            </a:extLst>
          </p:cNvPr>
          <p:cNvSpPr txBox="1"/>
          <p:nvPr/>
        </p:nvSpPr>
        <p:spPr>
          <a:xfrm>
            <a:off x="0" y="3722914"/>
            <a:ext cx="3775166" cy="830997"/>
          </a:xfrm>
          <a:prstGeom prst="rect">
            <a:avLst/>
          </a:prstGeom>
          <a:noFill/>
        </p:spPr>
        <p:txBody>
          <a:bodyPr wrap="square" rtlCol="0">
            <a:spAutoFit/>
          </a:bodyPr>
          <a:lstStyle/>
          <a:p>
            <a:r>
              <a:rPr lang="fr-FR" sz="2400" b="1"/>
              <a:t>Vue de Zermatt depuis le téléphérique jusqu'à Furi</a:t>
            </a:r>
            <a:endParaRPr lang="fr-FR" sz="2400" b="1" dirty="0"/>
          </a:p>
        </p:txBody>
      </p:sp>
    </p:spTree>
    <p:extLst>
      <p:ext uri="{BB962C8B-B14F-4D97-AF65-F5344CB8AC3E}">
        <p14:creationId xmlns:p14="http://schemas.microsoft.com/office/powerpoint/2010/main" val="246148057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noir et blanc, paysage, nature&#10;&#10;Description générée automatiquement">
            <a:extLst>
              <a:ext uri="{FF2B5EF4-FFF2-40B4-BE49-F238E27FC236}">
                <a16:creationId xmlns:a16="http://schemas.microsoft.com/office/drawing/2014/main" id="{1FB241E2-AA77-EC6B-C414-37E47F36F5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935" y="279000"/>
            <a:ext cx="9040358" cy="6300000"/>
          </a:xfrm>
          <a:prstGeom prst="rect">
            <a:avLst/>
          </a:prstGeom>
          <a:effectLst>
            <a:softEdge rad="317500"/>
          </a:effectLst>
        </p:spPr>
      </p:pic>
      <p:sp>
        <p:nvSpPr>
          <p:cNvPr id="4" name="ZoneTexte 3">
            <a:extLst>
              <a:ext uri="{FF2B5EF4-FFF2-40B4-BE49-F238E27FC236}">
                <a16:creationId xmlns:a16="http://schemas.microsoft.com/office/drawing/2014/main" id="{96C669C2-4075-2C3D-99A2-67B453302E68}"/>
              </a:ext>
            </a:extLst>
          </p:cNvPr>
          <p:cNvSpPr txBox="1"/>
          <p:nvPr/>
        </p:nvSpPr>
        <p:spPr>
          <a:xfrm>
            <a:off x="9275293" y="3579223"/>
            <a:ext cx="2681772" cy="1107996"/>
          </a:xfrm>
          <a:prstGeom prst="rect">
            <a:avLst/>
          </a:prstGeom>
          <a:noFill/>
        </p:spPr>
        <p:txBody>
          <a:bodyPr wrap="square" rtlCol="0">
            <a:spAutoFit/>
          </a:bodyPr>
          <a:lstStyle/>
          <a:p>
            <a:endParaRPr lang="fr-FR" dirty="0"/>
          </a:p>
          <a:p>
            <a:r>
              <a:rPr lang="fr-FR" sz="2400" b="1" dirty="0"/>
              <a:t>Vue aérienne (1964)</a:t>
            </a:r>
          </a:p>
        </p:txBody>
      </p:sp>
    </p:spTree>
    <p:extLst>
      <p:ext uri="{BB962C8B-B14F-4D97-AF65-F5344CB8AC3E}">
        <p14:creationId xmlns:p14="http://schemas.microsoft.com/office/powerpoint/2010/main" val="369758893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arbre, nature&#10;&#10;Description générée automatiquement">
            <a:extLst>
              <a:ext uri="{FF2B5EF4-FFF2-40B4-BE49-F238E27FC236}">
                <a16:creationId xmlns:a16="http://schemas.microsoft.com/office/drawing/2014/main" id="{0A1561EF-6AFE-BC96-42E8-901B980C75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4868"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5B07303-2927-0CFB-5AF5-F65097CC78C3}"/>
              </a:ext>
            </a:extLst>
          </p:cNvPr>
          <p:cNvSpPr txBox="1"/>
          <p:nvPr/>
        </p:nvSpPr>
        <p:spPr>
          <a:xfrm>
            <a:off x="300446" y="3964578"/>
            <a:ext cx="3396343" cy="1200329"/>
          </a:xfrm>
          <a:prstGeom prst="rect">
            <a:avLst/>
          </a:prstGeom>
          <a:noFill/>
        </p:spPr>
        <p:txBody>
          <a:bodyPr wrap="square" rtlCol="0">
            <a:spAutoFit/>
          </a:bodyPr>
          <a:lstStyle/>
          <a:p>
            <a:r>
              <a:rPr lang="fr-FR" sz="2400" b="1"/>
              <a:t>Village de Winkelmatten près de Zermatt</a:t>
            </a:r>
            <a:endParaRPr lang="fr-FR" sz="2400" b="1" dirty="0"/>
          </a:p>
        </p:txBody>
      </p:sp>
    </p:spTree>
    <p:extLst>
      <p:ext uri="{BB962C8B-B14F-4D97-AF65-F5344CB8AC3E}">
        <p14:creationId xmlns:p14="http://schemas.microsoft.com/office/powerpoint/2010/main" val="54199046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nature, montagne&#10;&#10;Description générée automatiquement">
            <a:extLst>
              <a:ext uri="{FF2B5EF4-FFF2-40B4-BE49-F238E27FC236}">
                <a16:creationId xmlns:a16="http://schemas.microsoft.com/office/drawing/2014/main" id="{F7D714DC-26B4-864B-7C64-3CAAA54C23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5505" y="279000"/>
            <a:ext cx="8930238" cy="6300000"/>
          </a:xfrm>
          <a:prstGeom prst="rect">
            <a:avLst/>
          </a:prstGeom>
          <a:effectLst>
            <a:softEdge rad="317500"/>
          </a:effectLst>
        </p:spPr>
      </p:pic>
      <p:sp>
        <p:nvSpPr>
          <p:cNvPr id="7" name="ZoneTexte 6">
            <a:extLst>
              <a:ext uri="{FF2B5EF4-FFF2-40B4-BE49-F238E27FC236}">
                <a16:creationId xmlns:a16="http://schemas.microsoft.com/office/drawing/2014/main" id="{3AE83393-9538-5ABE-8CB9-7BAD3ED576CB}"/>
              </a:ext>
            </a:extLst>
          </p:cNvPr>
          <p:cNvSpPr txBox="1"/>
          <p:nvPr/>
        </p:nvSpPr>
        <p:spPr>
          <a:xfrm>
            <a:off x="3046912" y="2930825"/>
            <a:ext cx="6093822" cy="369332"/>
          </a:xfrm>
          <a:prstGeom prst="rect">
            <a:avLst/>
          </a:prstGeom>
          <a:noFill/>
        </p:spPr>
        <p:txBody>
          <a:bodyPr wrap="square">
            <a:spAutoFit/>
          </a:bodyPr>
          <a:lstStyle/>
          <a:p>
            <a:r>
              <a:rPr lang="fr-FR" dirty="0"/>
              <a:t>Village de </a:t>
            </a:r>
            <a:r>
              <a:rPr lang="fr-FR" dirty="0" err="1"/>
              <a:t>Winkelmatten</a:t>
            </a:r>
            <a:r>
              <a:rPr lang="fr-FR" dirty="0"/>
              <a:t> près de Zermatt</a:t>
            </a:r>
          </a:p>
        </p:txBody>
      </p:sp>
      <p:sp>
        <p:nvSpPr>
          <p:cNvPr id="8" name="ZoneTexte 7">
            <a:extLst>
              <a:ext uri="{FF2B5EF4-FFF2-40B4-BE49-F238E27FC236}">
                <a16:creationId xmlns:a16="http://schemas.microsoft.com/office/drawing/2014/main" id="{BA2FDF4B-64E0-3D19-EF82-ECA923A8F9F2}"/>
              </a:ext>
            </a:extLst>
          </p:cNvPr>
          <p:cNvSpPr txBox="1"/>
          <p:nvPr/>
        </p:nvSpPr>
        <p:spPr>
          <a:xfrm>
            <a:off x="9140734" y="3605349"/>
            <a:ext cx="2377440" cy="830997"/>
          </a:xfrm>
          <a:prstGeom prst="rect">
            <a:avLst/>
          </a:prstGeom>
          <a:noFill/>
        </p:spPr>
        <p:txBody>
          <a:bodyPr wrap="square" rtlCol="0">
            <a:spAutoFit/>
          </a:bodyPr>
          <a:lstStyle/>
          <a:p>
            <a:endParaRPr lang="fr-FR" sz="2400" b="1" dirty="0"/>
          </a:p>
          <a:p>
            <a:r>
              <a:rPr lang="fr-FR" sz="2400" b="1" dirty="0"/>
              <a:t>Zermatt la nuit.</a:t>
            </a:r>
          </a:p>
        </p:txBody>
      </p:sp>
    </p:spTree>
    <p:extLst>
      <p:ext uri="{BB962C8B-B14F-4D97-AF65-F5344CB8AC3E}">
        <p14:creationId xmlns:p14="http://schemas.microsoft.com/office/powerpoint/2010/main" val="203835056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aison, arbre, bâtiment&#10;&#10;Description générée automatiquement">
            <a:extLst>
              <a:ext uri="{FF2B5EF4-FFF2-40B4-BE49-F238E27FC236}">
                <a16:creationId xmlns:a16="http://schemas.microsoft.com/office/drawing/2014/main" id="{017F87C3-9621-8AB1-DD56-124404A543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16992" y="279000"/>
            <a:ext cx="9487044" cy="6300000"/>
          </a:xfrm>
          <a:prstGeom prst="rect">
            <a:avLst/>
          </a:prstGeom>
          <a:effectLst>
            <a:softEdge rad="317500"/>
          </a:effectLst>
        </p:spPr>
      </p:pic>
      <p:sp>
        <p:nvSpPr>
          <p:cNvPr id="4" name="ZoneTexte 3">
            <a:extLst>
              <a:ext uri="{FF2B5EF4-FFF2-40B4-BE49-F238E27FC236}">
                <a16:creationId xmlns:a16="http://schemas.microsoft.com/office/drawing/2014/main" id="{E45FE877-BC0F-5298-991E-458F87262D5D}"/>
              </a:ext>
            </a:extLst>
          </p:cNvPr>
          <p:cNvSpPr txBox="1"/>
          <p:nvPr/>
        </p:nvSpPr>
        <p:spPr>
          <a:xfrm>
            <a:off x="187746" y="3200399"/>
            <a:ext cx="2212489" cy="1569660"/>
          </a:xfrm>
          <a:prstGeom prst="rect">
            <a:avLst/>
          </a:prstGeom>
          <a:noFill/>
        </p:spPr>
        <p:txBody>
          <a:bodyPr wrap="square" rtlCol="0">
            <a:spAutoFit/>
          </a:bodyPr>
          <a:lstStyle/>
          <a:p>
            <a:endParaRPr lang="fr-FR" sz="2400" b="1" dirty="0"/>
          </a:p>
          <a:p>
            <a:r>
              <a:rPr lang="fr-FR" sz="2400" b="1" dirty="0"/>
              <a:t>Église paroissiale de Saint-Maurice</a:t>
            </a:r>
          </a:p>
        </p:txBody>
      </p:sp>
    </p:spTree>
    <p:extLst>
      <p:ext uri="{BB962C8B-B14F-4D97-AF65-F5344CB8AC3E}">
        <p14:creationId xmlns:p14="http://schemas.microsoft.com/office/powerpoint/2010/main" val="152059580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roue, charrette&#10;&#10;Description générée automatiquement">
            <a:extLst>
              <a:ext uri="{FF2B5EF4-FFF2-40B4-BE49-F238E27FC236}">
                <a16:creationId xmlns:a16="http://schemas.microsoft.com/office/drawing/2014/main" id="{682AFFAF-0B90-D094-33D9-8CEBEF5BE8F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1470" y="228600"/>
            <a:ext cx="4762500" cy="32004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voie ferrée, transport, train, plein air&#10;&#10;Description générée automatiquement">
            <a:extLst>
              <a:ext uri="{FF2B5EF4-FFF2-40B4-BE49-F238E27FC236}">
                <a16:creationId xmlns:a16="http://schemas.microsoft.com/office/drawing/2014/main" id="{09E5659C-EEE9-8B68-6329-311931A2DA3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44530" y="3298371"/>
            <a:ext cx="4416000" cy="3312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22750019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neige, montagne&#10;&#10;Description générée automatiquement">
            <a:extLst>
              <a:ext uri="{FF2B5EF4-FFF2-40B4-BE49-F238E27FC236}">
                <a16:creationId xmlns:a16="http://schemas.microsoft.com/office/drawing/2014/main" id="{1EF680C3-0850-0991-6F8A-A0C90DD6ED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52438" y="315309"/>
            <a:ext cx="9887124" cy="5940000"/>
          </a:xfrm>
          <a:prstGeom prst="rect">
            <a:avLst/>
          </a:prstGeom>
          <a:effectLst>
            <a:softEdge rad="317500"/>
          </a:effectLst>
        </p:spPr>
      </p:pic>
      <p:sp>
        <p:nvSpPr>
          <p:cNvPr id="4" name="ZoneTexte 3">
            <a:extLst>
              <a:ext uri="{FF2B5EF4-FFF2-40B4-BE49-F238E27FC236}">
                <a16:creationId xmlns:a16="http://schemas.microsoft.com/office/drawing/2014/main" id="{A9A550EC-4FB0-2463-8E4B-5312DDD3A9CE}"/>
              </a:ext>
            </a:extLst>
          </p:cNvPr>
          <p:cNvSpPr txBox="1"/>
          <p:nvPr/>
        </p:nvSpPr>
        <p:spPr>
          <a:xfrm>
            <a:off x="2860765" y="6118414"/>
            <a:ext cx="9887124" cy="461665"/>
          </a:xfrm>
          <a:prstGeom prst="rect">
            <a:avLst/>
          </a:prstGeom>
          <a:noFill/>
        </p:spPr>
        <p:txBody>
          <a:bodyPr wrap="square" rtlCol="0">
            <a:spAutoFit/>
          </a:bodyPr>
          <a:lstStyle/>
          <a:p>
            <a:r>
              <a:rPr lang="fr-FR" sz="2400" b="1"/>
              <a:t>Vue depuis Furi au sud-sud-ouest de Zermatt</a:t>
            </a:r>
            <a:endParaRPr lang="fr-FR" sz="2400" b="1" dirty="0"/>
          </a:p>
        </p:txBody>
      </p:sp>
    </p:spTree>
    <p:extLst>
      <p:ext uri="{BB962C8B-B14F-4D97-AF65-F5344CB8AC3E}">
        <p14:creationId xmlns:p14="http://schemas.microsoft.com/office/powerpoint/2010/main" val="2403539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B0D193E-EA07-7641-A23E-8243E1653E8C}"/>
              </a:ext>
            </a:extLst>
          </p:cNvPr>
          <p:cNvSpPr txBox="1"/>
          <p:nvPr/>
        </p:nvSpPr>
        <p:spPr>
          <a:xfrm>
            <a:off x="992777" y="679269"/>
            <a:ext cx="11090366" cy="523220"/>
          </a:xfrm>
          <a:prstGeom prst="rect">
            <a:avLst/>
          </a:prstGeom>
          <a:noFill/>
        </p:spPr>
        <p:txBody>
          <a:bodyPr wrap="square" rtlCol="0">
            <a:spAutoFit/>
          </a:bodyPr>
          <a:lstStyle/>
          <a:p>
            <a:r>
              <a:rPr lang="fr-FR" sz="2800" b="1" dirty="0"/>
              <a:t>Lorient Vous A Présenté  Le Mont-Cervin Commune De Zermatt</a:t>
            </a:r>
          </a:p>
        </p:txBody>
      </p:sp>
      <p:sp>
        <p:nvSpPr>
          <p:cNvPr id="3" name="ZoneTexte 2">
            <a:extLst>
              <a:ext uri="{FF2B5EF4-FFF2-40B4-BE49-F238E27FC236}">
                <a16:creationId xmlns:a16="http://schemas.microsoft.com/office/drawing/2014/main" id="{6FAF26F3-35B7-0773-AA3E-BA0840A5FE78}"/>
              </a:ext>
            </a:extLst>
          </p:cNvPr>
          <p:cNvSpPr txBox="1"/>
          <p:nvPr/>
        </p:nvSpPr>
        <p:spPr>
          <a:xfrm>
            <a:off x="4532811" y="1514585"/>
            <a:ext cx="5303520" cy="523220"/>
          </a:xfrm>
          <a:prstGeom prst="rect">
            <a:avLst/>
          </a:prstGeom>
          <a:noFill/>
        </p:spPr>
        <p:txBody>
          <a:bodyPr wrap="square" rtlCol="0">
            <a:spAutoFit/>
          </a:bodyPr>
          <a:lstStyle/>
          <a:p>
            <a:r>
              <a:rPr lang="fr-FR" sz="2800" b="1" dirty="0"/>
              <a:t>Et Zermatt ‘Suisse-</a:t>
            </a:r>
          </a:p>
        </p:txBody>
      </p:sp>
      <p:sp>
        <p:nvSpPr>
          <p:cNvPr id="4" name="ZoneTexte 3">
            <a:extLst>
              <a:ext uri="{FF2B5EF4-FFF2-40B4-BE49-F238E27FC236}">
                <a16:creationId xmlns:a16="http://schemas.microsoft.com/office/drawing/2014/main" id="{AD500901-44A7-91FB-14FE-D51FCEC29009}"/>
              </a:ext>
            </a:extLst>
          </p:cNvPr>
          <p:cNvSpPr txBox="1"/>
          <p:nvPr/>
        </p:nvSpPr>
        <p:spPr>
          <a:xfrm>
            <a:off x="4362995" y="2246811"/>
            <a:ext cx="9013371" cy="523220"/>
          </a:xfrm>
          <a:prstGeom prst="rect">
            <a:avLst/>
          </a:prstGeom>
          <a:noFill/>
        </p:spPr>
        <p:txBody>
          <a:bodyPr wrap="square" rtlCol="0">
            <a:spAutoFit/>
          </a:bodyPr>
          <a:lstStyle/>
          <a:p>
            <a:r>
              <a:rPr lang="fr-FR" sz="2800" b="1" dirty="0"/>
              <a:t>Merci De Votre Visite</a:t>
            </a:r>
          </a:p>
        </p:txBody>
      </p:sp>
      <p:sp>
        <p:nvSpPr>
          <p:cNvPr id="5" name="ZoneTexte 4">
            <a:extLst>
              <a:ext uri="{FF2B5EF4-FFF2-40B4-BE49-F238E27FC236}">
                <a16:creationId xmlns:a16="http://schemas.microsoft.com/office/drawing/2014/main" id="{0A10EC39-5D8D-263A-53A5-0A503DE17194}"/>
              </a:ext>
            </a:extLst>
          </p:cNvPr>
          <p:cNvSpPr txBox="1"/>
          <p:nvPr/>
        </p:nvSpPr>
        <p:spPr>
          <a:xfrm>
            <a:off x="3762102" y="3082127"/>
            <a:ext cx="9392194" cy="523220"/>
          </a:xfrm>
          <a:prstGeom prst="rect">
            <a:avLst/>
          </a:prstGeom>
          <a:noFill/>
        </p:spPr>
        <p:txBody>
          <a:bodyPr wrap="square" rtlCol="0">
            <a:spAutoFit/>
          </a:bodyPr>
          <a:lstStyle/>
          <a:p>
            <a:r>
              <a:rPr lang="fr-FR" sz="2800" b="1" dirty="0"/>
              <a:t>Les Images Et Le Son Du Net</a:t>
            </a:r>
          </a:p>
        </p:txBody>
      </p:sp>
      <p:sp>
        <p:nvSpPr>
          <p:cNvPr id="6" name="ZoneTexte 5">
            <a:extLst>
              <a:ext uri="{FF2B5EF4-FFF2-40B4-BE49-F238E27FC236}">
                <a16:creationId xmlns:a16="http://schemas.microsoft.com/office/drawing/2014/main" id="{FC8A5D40-8BA7-52D7-9E0E-714AA30F9105}"/>
              </a:ext>
            </a:extLst>
          </p:cNvPr>
          <p:cNvSpPr txBox="1"/>
          <p:nvPr/>
        </p:nvSpPr>
        <p:spPr>
          <a:xfrm>
            <a:off x="5695406" y="4126449"/>
            <a:ext cx="7249885" cy="523220"/>
          </a:xfrm>
          <a:prstGeom prst="rect">
            <a:avLst/>
          </a:prstGeom>
          <a:noFill/>
        </p:spPr>
        <p:txBody>
          <a:bodyPr wrap="square" rtlCol="0">
            <a:spAutoFit/>
          </a:bodyPr>
          <a:lstStyle/>
          <a:p>
            <a:r>
              <a:rPr lang="fr-FR" sz="2800" b="1" dirty="0"/>
              <a:t>Daniel</a:t>
            </a:r>
          </a:p>
        </p:txBody>
      </p:sp>
    </p:spTree>
    <p:extLst>
      <p:ext uri="{BB962C8B-B14F-4D97-AF65-F5344CB8AC3E}">
        <p14:creationId xmlns:p14="http://schemas.microsoft.com/office/powerpoint/2010/main" val="155520182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104</TotalTime>
  <Words>617</Words>
  <Application>Microsoft Office PowerPoint</Application>
  <PresentationFormat>Grand écran</PresentationFormat>
  <Paragraphs>56</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2024-05-10T04:49:42Z</dcterms:created>
  <dcterms:modified xsi:type="dcterms:W3CDTF">2024-05-10T08:26:02Z</dcterms:modified>
</cp:coreProperties>
</file>