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8" r:id="rId4"/>
    <p:sldId id="280" r:id="rId5"/>
    <p:sldId id="281" r:id="rId6"/>
    <p:sldId id="279"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8"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52CC51-F2CF-EC0F-7463-7ACFCCC9DBC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C2A530B-675C-6876-D96A-26415FE476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BCC2F2B-E6EC-4095-ED68-1A9C4CFDACB1}"/>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4F5BE7EA-641F-4928-C939-1FA6E8E7AD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F74EF0-71EB-0E76-B464-F314EAB0E85A}"/>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152355638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14F300-8AC6-120B-1E3F-F804F0288F4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2B3F65F-2888-69DA-7E48-E6E2C347E3E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8EDE8E-6DEE-FE7E-2F50-CE33D7030343}"/>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8AC820C7-6F57-DC93-CF97-FC65096DFA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0F9840-0EFB-2A1E-C6C0-7FC737550E14}"/>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296801002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BE24F5-EE0D-E7DB-CE49-750576C4A73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4E7D6B2-6BA1-31F6-1115-2F8CB06705A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CFAA1C5-5700-AE85-8E10-90E3A75B0283}"/>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C652FD39-4348-AB3E-3D5C-D5CEC09137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7D01CF-6A48-570B-CDFF-C54299186192}"/>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153555532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20FD61-8728-51B1-9443-0FA8605763D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4C1B3E8-0E54-06C1-89E0-7E09E74772D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D8BB26E-50BF-0C82-3EAA-0C901473E9D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E8ADACE-84DB-66DC-585D-F93734DFBEC7}"/>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6" name="Espace réservé du pied de page 5">
            <a:extLst>
              <a:ext uri="{FF2B5EF4-FFF2-40B4-BE49-F238E27FC236}">
                <a16:creationId xmlns:a16="http://schemas.microsoft.com/office/drawing/2014/main" id="{20F27181-3C25-A8E4-EE0F-0F4DC8B801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C0EFEE-3D77-46BA-33DC-2258EDA5224E}"/>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242327272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DE0601-3A18-04F7-9794-812C908DFF9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9941BC7-E015-E3FB-FC47-96A0F13232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4480770-4D11-96AA-C269-9FF7563AADA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A6CFEEA-92AC-141A-25BC-6917874415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4EDE364-9B18-AD4E-2160-956B2D39A1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39134DA-6560-2878-FB1C-17448886774D}"/>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8" name="Espace réservé du pied de page 7">
            <a:extLst>
              <a:ext uri="{FF2B5EF4-FFF2-40B4-BE49-F238E27FC236}">
                <a16:creationId xmlns:a16="http://schemas.microsoft.com/office/drawing/2014/main" id="{0D1D8CBB-3DB9-36E6-8557-C209E768E85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577497-6355-4D87-3AF5-36BED7E3D80E}"/>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145620041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1793DD-B937-8CE8-54B8-E1FE19E3A84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E5B0C92-B5C5-812E-72C4-4BAF5563A972}"/>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4" name="Espace réservé du pied de page 3">
            <a:extLst>
              <a:ext uri="{FF2B5EF4-FFF2-40B4-BE49-F238E27FC236}">
                <a16:creationId xmlns:a16="http://schemas.microsoft.com/office/drawing/2014/main" id="{CD730EDA-28BF-414A-E35E-212F48771DC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7E6B193-ED52-3BC7-DDF1-34531BE024A3}"/>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369486011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90B8619-0D63-A461-EA95-2350C6DDB5F2}"/>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3" name="Espace réservé du pied de page 2">
            <a:extLst>
              <a:ext uri="{FF2B5EF4-FFF2-40B4-BE49-F238E27FC236}">
                <a16:creationId xmlns:a16="http://schemas.microsoft.com/office/drawing/2014/main" id="{BFD3E210-0308-E096-E285-210CA4CDFE5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0D02F6B-07D7-C900-35E3-FB7CD301B145}"/>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23867200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E28559-1D4A-C620-FE87-7E1DE30C4EA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06325DD-51BB-94A6-DD0A-9ACBF33A2B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C6D324-E224-FEA2-13C4-320A40DBD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EC9E2B-8167-42B9-9145-D049258F7245}"/>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6" name="Espace réservé du pied de page 5">
            <a:extLst>
              <a:ext uri="{FF2B5EF4-FFF2-40B4-BE49-F238E27FC236}">
                <a16:creationId xmlns:a16="http://schemas.microsoft.com/office/drawing/2014/main" id="{9A0E947E-CF2E-0F99-D95F-6E3F009680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B0E7F81-A04D-76BD-9693-993FBA5D30F6}"/>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196867814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AD6903-B68E-793E-00E4-D2AC5DDC908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E5BEF70-50DD-5F39-2EA0-C34E7638FB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A4A09C9-8F01-D4A4-DF6F-D6ECA8EE69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3AB0C9-7AF9-40B4-34CC-5AFDDC051621}"/>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6" name="Espace réservé du pied de page 5">
            <a:extLst>
              <a:ext uri="{FF2B5EF4-FFF2-40B4-BE49-F238E27FC236}">
                <a16:creationId xmlns:a16="http://schemas.microsoft.com/office/drawing/2014/main" id="{8343C69D-5BB8-97A9-01A1-75A8AC66CD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9E765B2-DDA0-5030-C564-D36F99B528BD}"/>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24325486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14D24E-8462-34A0-707A-DABE0BC2374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322883D-DB9E-AA64-5A70-CDBE5B04B36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5A891C-CE84-392D-0659-6CA1A9F7F40B}"/>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CA6E6D07-8BBA-0E76-1C6B-15C7134268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E6DF2-7B32-F171-BD41-C715DA70A416}"/>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140219569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C28C11A-2A7B-17FE-9A43-47E82244046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8E8FD10-E757-FB02-1D17-55BFF753110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CF771CE-3793-2D00-44D3-4E0D8B8B163F}"/>
              </a:ext>
            </a:extLst>
          </p:cNvPr>
          <p:cNvSpPr>
            <a:spLocks noGrp="1"/>
          </p:cNvSpPr>
          <p:nvPr>
            <p:ph type="dt" sz="half" idx="10"/>
          </p:nvPr>
        </p:nvSpPr>
        <p:spPr/>
        <p:txBody>
          <a:body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9216BD52-C240-4C20-098C-0F8134B398A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C4CAC7-511B-8D59-3F9D-7B96C9BAA62B}"/>
              </a:ext>
            </a:extLst>
          </p:cNvPr>
          <p:cNvSpPr>
            <a:spLocks noGrp="1"/>
          </p:cNvSpPr>
          <p:nvPr>
            <p:ph type="sldNum" sz="quarter" idx="12"/>
          </p:nvPr>
        </p:nvSpPr>
        <p:spPr/>
        <p:txBody>
          <a:bodyPr/>
          <a:lstStyle/>
          <a:p>
            <a:fld id="{5F5E36E9-F9D6-4FCE-A3FF-19E29A81ABF9}" type="slidenum">
              <a:rPr lang="fr-FR" smtClean="0"/>
              <a:t>‹N°›</a:t>
            </a:fld>
            <a:endParaRPr lang="fr-FR"/>
          </a:p>
        </p:txBody>
      </p:sp>
    </p:spTree>
    <p:extLst>
      <p:ext uri="{BB962C8B-B14F-4D97-AF65-F5344CB8AC3E}">
        <p14:creationId xmlns:p14="http://schemas.microsoft.com/office/powerpoint/2010/main" val="7866502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3DD3C3B-168F-AA3A-37E0-10880BC7A6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C88753D-14C4-4581-7770-8403B24773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8CD9F2-0921-7A77-DC08-8386C97D35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32744F-C625-419A-A9D2-CD09644F3353}" type="datetimeFigureOut">
              <a:rPr lang="fr-FR" smtClean="0"/>
              <a:t>04/05/2024</a:t>
            </a:fld>
            <a:endParaRPr lang="fr-FR"/>
          </a:p>
        </p:txBody>
      </p:sp>
      <p:sp>
        <p:nvSpPr>
          <p:cNvPr id="5" name="Espace réservé du pied de page 4">
            <a:extLst>
              <a:ext uri="{FF2B5EF4-FFF2-40B4-BE49-F238E27FC236}">
                <a16:creationId xmlns:a16="http://schemas.microsoft.com/office/drawing/2014/main" id="{85B6EB53-886A-4220-9E06-A4D91C3D4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0227E17-657C-064B-519E-3611A22639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F5E36E9-F9D6-4FCE-A3FF-19E29A81ABF9}" type="slidenum">
              <a:rPr lang="fr-FR" smtClean="0"/>
              <a:t>‹N°›</a:t>
            </a:fld>
            <a:endParaRPr lang="fr-FR"/>
          </a:p>
        </p:txBody>
      </p:sp>
    </p:spTree>
    <p:extLst>
      <p:ext uri="{BB962C8B-B14F-4D97-AF65-F5344CB8AC3E}">
        <p14:creationId xmlns:p14="http://schemas.microsoft.com/office/powerpoint/2010/main" val="1289883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nature&#10;&#10;Description générée automatiquement">
            <a:extLst>
              <a:ext uri="{FF2B5EF4-FFF2-40B4-BE49-F238E27FC236}">
                <a16:creationId xmlns:a16="http://schemas.microsoft.com/office/drawing/2014/main" id="{0CED5CC2-4AA1-747E-D74D-2B4CEBEB7F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749" y="315000"/>
            <a:ext cx="8937014" cy="6228000"/>
          </a:xfrm>
          <a:prstGeom prst="rect">
            <a:avLst/>
          </a:prstGeom>
          <a:effectLst>
            <a:softEdge rad="635000"/>
          </a:effectLst>
        </p:spPr>
      </p:pic>
      <p:sp>
        <p:nvSpPr>
          <p:cNvPr id="4" name="ZoneTexte 3">
            <a:extLst>
              <a:ext uri="{FF2B5EF4-FFF2-40B4-BE49-F238E27FC236}">
                <a16:creationId xmlns:a16="http://schemas.microsoft.com/office/drawing/2014/main" id="{E217F958-D5B4-47B6-7C30-2787039E1C10}"/>
              </a:ext>
            </a:extLst>
          </p:cNvPr>
          <p:cNvSpPr txBox="1"/>
          <p:nvPr/>
        </p:nvSpPr>
        <p:spPr>
          <a:xfrm>
            <a:off x="1528067" y="142155"/>
            <a:ext cx="8752115" cy="523220"/>
          </a:xfrm>
          <a:prstGeom prst="rect">
            <a:avLst/>
          </a:prstGeom>
          <a:noFill/>
        </p:spPr>
        <p:txBody>
          <a:bodyPr wrap="square" rtlCol="0">
            <a:spAutoFit/>
          </a:bodyPr>
          <a:lstStyle/>
          <a:p>
            <a:r>
              <a:rPr lang="fr-FR" sz="2800" b="1" dirty="0"/>
              <a:t>Lorient Vous Présente L’ Île Kerguelen</a:t>
            </a:r>
          </a:p>
        </p:txBody>
      </p:sp>
      <p:sp>
        <p:nvSpPr>
          <p:cNvPr id="5" name="ZoneTexte 4">
            <a:extLst>
              <a:ext uri="{FF2B5EF4-FFF2-40B4-BE49-F238E27FC236}">
                <a16:creationId xmlns:a16="http://schemas.microsoft.com/office/drawing/2014/main" id="{718B92C0-69B0-A044-ACE0-E8482228191A}"/>
              </a:ext>
            </a:extLst>
          </p:cNvPr>
          <p:cNvSpPr txBox="1"/>
          <p:nvPr/>
        </p:nvSpPr>
        <p:spPr>
          <a:xfrm>
            <a:off x="9106763" y="3429000"/>
            <a:ext cx="2786743" cy="1200329"/>
          </a:xfrm>
          <a:prstGeom prst="rect">
            <a:avLst/>
          </a:prstGeom>
          <a:noFill/>
        </p:spPr>
        <p:txBody>
          <a:bodyPr wrap="square" rtlCol="0">
            <a:spAutoFit/>
          </a:bodyPr>
          <a:lstStyle/>
          <a:p>
            <a:r>
              <a:rPr lang="fr-FR" sz="2400" b="1"/>
              <a:t>Paysage de la péninsule Rallier du Baty.</a:t>
            </a:r>
            <a:endParaRPr lang="fr-FR" sz="2400" b="1" dirty="0"/>
          </a:p>
        </p:txBody>
      </p:sp>
    </p:spTree>
    <p:extLst>
      <p:ext uri="{BB962C8B-B14F-4D97-AF65-F5344CB8AC3E}">
        <p14:creationId xmlns:p14="http://schemas.microsoft.com/office/powerpoint/2010/main" val="275411469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sndAc>
          <p:stSnd loop="1">
            <p:snd r:embed="rId2" name="♥ Mon île au soleil_Fred ( Alain Morisod ) ♥.wav"/>
          </p:stSnd>
        </p:sndAc>
      </p:transition>
    </mc:Choice>
    <mc:Fallback>
      <p:transition spd="slow" advClick="0" advTm="8000">
        <p:fade/>
        <p:sndAc>
          <p:stSnd loop="1">
            <p:snd r:embed="rId2" name="♥ Mon île au soleil_Fred ( Alain Morisod )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3FFBC3-34F1-CA36-A7E9-C9C163AB2B7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Les îles Kerguelen1,2, l'archipel Kerguelen3, l’archipel des Kerguelen1,4 ou simplement les Kerguelen, parfois surnommées « îles de la Désolation » ou familièrement abrégées « Ker » par les habitués, sont un archipel français d'îles </a:t>
            </a:r>
            <a:r>
              <a:rPr lang="fr-FR" sz="2400" b="1" dirty="0" err="1"/>
              <a:t>sub-antarctiques</a:t>
            </a:r>
            <a:r>
              <a:rPr lang="fr-FR" sz="2400" b="1" dirty="0"/>
              <a:t> tout au sud de l'océan Indien. Elles constituent l'un des cinq districts des Terres australes et antarctiques françaises (TAAF).</a:t>
            </a:r>
          </a:p>
          <a:p>
            <a:pPr algn="ctr"/>
            <a:endParaRPr lang="fr-FR" sz="2400" b="1" dirty="0"/>
          </a:p>
          <a:p>
            <a:pPr algn="ctr"/>
            <a:r>
              <a:rPr lang="fr-FR" sz="2400" b="1" dirty="0"/>
              <a:t>Elles sont éloignées de plus de 3 245 km de Madagascar, terre à habitat permanent la plus proche. L'île principale, la Grande Terre, qui représente plus de 90 % de la surface, est la troisième plus grande île française (après la Grande Terre de la Nouvelle-Calédonie et la Corse). C'est également la plus grande de toutes les îles </a:t>
            </a:r>
            <a:r>
              <a:rPr lang="fr-FR" sz="2400" b="1" dirty="0" err="1"/>
              <a:t>sub-antarctiques</a:t>
            </a:r>
            <a:r>
              <a:rPr lang="fr-FR" sz="2400" b="1" dirty="0"/>
              <a:t> (devant la Malouine orientale).</a:t>
            </a:r>
          </a:p>
          <a:p>
            <a:pPr algn="ctr"/>
            <a:endParaRPr lang="fr-FR" sz="2400" b="1" dirty="0"/>
          </a:p>
          <a:p>
            <a:pPr algn="ctr"/>
            <a:r>
              <a:rPr lang="fr-FR" sz="2400" b="1" dirty="0"/>
              <a:t>Ces îles, d'origine volcanique, au relief montagneux, culminent à 1 850 m, au mont Ross. Les côtes, très découpées, sont entaillées de fjords profonds. L'intérieur des terres est parsemé de nombreux lacs et étangs. La région occidentale est surmontée par la calotte glaciaire Cook qui s'étend sur 400 km2.</a:t>
            </a:r>
          </a:p>
        </p:txBody>
      </p:sp>
    </p:spTree>
    <p:extLst>
      <p:ext uri="{BB962C8B-B14F-4D97-AF65-F5344CB8AC3E}">
        <p14:creationId xmlns:p14="http://schemas.microsoft.com/office/powerpoint/2010/main" val="350256810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nature&#10;&#10;Description générée automatiquement">
            <a:extLst>
              <a:ext uri="{FF2B5EF4-FFF2-40B4-BE49-F238E27FC236}">
                <a16:creationId xmlns:a16="http://schemas.microsoft.com/office/drawing/2014/main" id="{57D0CB41-74BC-C7E2-D4E1-6D0F58A643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4546" y="369000"/>
            <a:ext cx="9991850" cy="6120000"/>
          </a:xfrm>
          <a:prstGeom prst="rect">
            <a:avLst/>
          </a:prstGeom>
          <a:effectLst>
            <a:softEdge rad="635000"/>
          </a:effectLst>
        </p:spPr>
      </p:pic>
      <p:sp>
        <p:nvSpPr>
          <p:cNvPr id="4" name="ZoneTexte 3">
            <a:extLst>
              <a:ext uri="{FF2B5EF4-FFF2-40B4-BE49-F238E27FC236}">
                <a16:creationId xmlns:a16="http://schemas.microsoft.com/office/drawing/2014/main" id="{9F69CAF1-4169-71F9-7E40-EC7C91C4871C}"/>
              </a:ext>
            </a:extLst>
          </p:cNvPr>
          <p:cNvSpPr txBox="1"/>
          <p:nvPr/>
        </p:nvSpPr>
        <p:spPr>
          <a:xfrm>
            <a:off x="169818" y="3239589"/>
            <a:ext cx="2233749" cy="1815882"/>
          </a:xfrm>
          <a:prstGeom prst="rect">
            <a:avLst/>
          </a:prstGeom>
          <a:noFill/>
        </p:spPr>
        <p:txBody>
          <a:bodyPr wrap="square" rtlCol="0">
            <a:spAutoFit/>
          </a:bodyPr>
          <a:lstStyle/>
          <a:p>
            <a:r>
              <a:rPr lang="fr-FR" sz="2800" b="1" dirty="0"/>
              <a:t>Port-aux-Français dans le golfe du Morbihan</a:t>
            </a:r>
          </a:p>
        </p:txBody>
      </p:sp>
    </p:spTree>
    <p:extLst>
      <p:ext uri="{BB962C8B-B14F-4D97-AF65-F5344CB8AC3E}">
        <p14:creationId xmlns:p14="http://schemas.microsoft.com/office/powerpoint/2010/main" val="396850159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nuage, paysage, plein air&#10;&#10;Description générée automatiquement">
            <a:extLst>
              <a:ext uri="{FF2B5EF4-FFF2-40B4-BE49-F238E27FC236}">
                <a16:creationId xmlns:a16="http://schemas.microsoft.com/office/drawing/2014/main" id="{98ED72F9-62A3-452D-5B84-F41D031957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39" y="369000"/>
            <a:ext cx="10770398" cy="6120000"/>
          </a:xfrm>
          <a:prstGeom prst="rect">
            <a:avLst/>
          </a:prstGeom>
          <a:effectLst>
            <a:softEdge rad="635000"/>
          </a:effectLst>
        </p:spPr>
      </p:pic>
      <p:sp>
        <p:nvSpPr>
          <p:cNvPr id="4" name="ZoneTexte 3">
            <a:extLst>
              <a:ext uri="{FF2B5EF4-FFF2-40B4-BE49-F238E27FC236}">
                <a16:creationId xmlns:a16="http://schemas.microsoft.com/office/drawing/2014/main" id="{C5B6DC4A-4A8F-A485-BFFC-EA9FC2F6D591}"/>
              </a:ext>
            </a:extLst>
          </p:cNvPr>
          <p:cNvSpPr txBox="1"/>
          <p:nvPr/>
        </p:nvSpPr>
        <p:spPr>
          <a:xfrm>
            <a:off x="10528662" y="2756263"/>
            <a:ext cx="1663337" cy="2677656"/>
          </a:xfrm>
          <a:prstGeom prst="rect">
            <a:avLst/>
          </a:prstGeom>
          <a:noFill/>
        </p:spPr>
        <p:txBody>
          <a:bodyPr wrap="square" rtlCol="0">
            <a:spAutoFit/>
          </a:bodyPr>
          <a:lstStyle/>
          <a:p>
            <a:r>
              <a:rPr lang="fr-FR" sz="2800" b="1" dirty="0"/>
              <a:t>Le mont Ross vue du golfe du Morbihan.</a:t>
            </a:r>
          </a:p>
        </p:txBody>
      </p:sp>
    </p:spTree>
    <p:extLst>
      <p:ext uri="{BB962C8B-B14F-4D97-AF65-F5344CB8AC3E}">
        <p14:creationId xmlns:p14="http://schemas.microsoft.com/office/powerpoint/2010/main" val="145065335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montagne&#10;&#10;Description générée automatiquement">
            <a:extLst>
              <a:ext uri="{FF2B5EF4-FFF2-40B4-BE49-F238E27FC236}">
                <a16:creationId xmlns:a16="http://schemas.microsoft.com/office/drawing/2014/main" id="{FD9D0461-43A7-D364-2360-27343E1293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7217"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939F9B80-F61E-F27B-093E-7FD7BA22D590}"/>
              </a:ext>
            </a:extLst>
          </p:cNvPr>
          <p:cNvSpPr txBox="1"/>
          <p:nvPr/>
        </p:nvSpPr>
        <p:spPr>
          <a:xfrm>
            <a:off x="0" y="3082834"/>
            <a:ext cx="3174274" cy="2585323"/>
          </a:xfrm>
          <a:prstGeom prst="rect">
            <a:avLst/>
          </a:prstGeom>
          <a:noFill/>
        </p:spPr>
        <p:txBody>
          <a:bodyPr wrap="square" rtlCol="0">
            <a:spAutoFit/>
          </a:bodyPr>
          <a:lstStyle/>
          <a:p>
            <a:endParaRPr lang="fr-FR" dirty="0"/>
          </a:p>
          <a:p>
            <a:r>
              <a:rPr lang="fr-FR" sz="2400" b="1" dirty="0"/>
              <a:t>Plus de détails</a:t>
            </a:r>
          </a:p>
          <a:p>
            <a:r>
              <a:rPr lang="fr-FR" sz="2400" b="1" dirty="0"/>
              <a:t>Chenaux anastomosés dans la vallée de Larmor dans la péninsule Rallier du Baty.</a:t>
            </a:r>
          </a:p>
        </p:txBody>
      </p:sp>
    </p:spTree>
    <p:extLst>
      <p:ext uri="{BB962C8B-B14F-4D97-AF65-F5344CB8AC3E}">
        <p14:creationId xmlns:p14="http://schemas.microsoft.com/office/powerpoint/2010/main" val="96850900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uage, eau, ciel, nature&#10;&#10;Description générée automatiquement">
            <a:extLst>
              <a:ext uri="{FF2B5EF4-FFF2-40B4-BE49-F238E27FC236}">
                <a16:creationId xmlns:a16="http://schemas.microsoft.com/office/drawing/2014/main" id="{780B9C9C-AC1E-8560-20A1-D681E24FAB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905" y="459000"/>
            <a:ext cx="8913506" cy="5940000"/>
          </a:xfrm>
          <a:prstGeom prst="rect">
            <a:avLst/>
          </a:prstGeom>
          <a:effectLst>
            <a:softEdge rad="635000"/>
          </a:effectLst>
        </p:spPr>
      </p:pic>
      <p:sp>
        <p:nvSpPr>
          <p:cNvPr id="8" name="ZoneTexte 7">
            <a:extLst>
              <a:ext uri="{FF2B5EF4-FFF2-40B4-BE49-F238E27FC236}">
                <a16:creationId xmlns:a16="http://schemas.microsoft.com/office/drawing/2014/main" id="{BB36DF7A-0755-495A-2F27-AF78849AB49E}"/>
              </a:ext>
            </a:extLst>
          </p:cNvPr>
          <p:cNvSpPr txBox="1"/>
          <p:nvPr/>
        </p:nvSpPr>
        <p:spPr>
          <a:xfrm>
            <a:off x="9119411" y="3037117"/>
            <a:ext cx="2532658" cy="1938992"/>
          </a:xfrm>
          <a:prstGeom prst="rect">
            <a:avLst/>
          </a:prstGeom>
          <a:noFill/>
        </p:spPr>
        <p:txBody>
          <a:bodyPr wrap="square" rtlCol="0">
            <a:spAutoFit/>
          </a:bodyPr>
          <a:lstStyle/>
          <a:p>
            <a:endParaRPr lang="fr-FR" sz="2400" b="1"/>
          </a:p>
          <a:p>
            <a:r>
              <a:rPr lang="fr-FR" sz="2400" b="1"/>
              <a:t>Plus de détails</a:t>
            </a:r>
          </a:p>
          <a:p>
            <a:r>
              <a:rPr lang="fr-FR" sz="2400" b="1"/>
              <a:t>Étangs sur la péninsule Courbet.</a:t>
            </a:r>
            <a:endParaRPr lang="fr-FR" sz="2400" b="1" dirty="0"/>
          </a:p>
        </p:txBody>
      </p:sp>
    </p:spTree>
    <p:extLst>
      <p:ext uri="{BB962C8B-B14F-4D97-AF65-F5344CB8AC3E}">
        <p14:creationId xmlns:p14="http://schemas.microsoft.com/office/powerpoint/2010/main" val="419040499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aysage, eau, nature&#10;&#10;Description générée automatiquement">
            <a:extLst>
              <a:ext uri="{FF2B5EF4-FFF2-40B4-BE49-F238E27FC236}">
                <a16:creationId xmlns:a16="http://schemas.microsoft.com/office/drawing/2014/main" id="{E9C8EC04-FDD7-DCC3-D946-8F48FD0D49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6492" y="279000"/>
            <a:ext cx="9442635" cy="6300000"/>
          </a:xfrm>
          <a:prstGeom prst="rect">
            <a:avLst/>
          </a:prstGeom>
          <a:effectLst>
            <a:softEdge rad="635000"/>
          </a:effectLst>
        </p:spPr>
      </p:pic>
      <p:sp>
        <p:nvSpPr>
          <p:cNvPr id="4" name="ZoneTexte 3">
            <a:extLst>
              <a:ext uri="{FF2B5EF4-FFF2-40B4-BE49-F238E27FC236}">
                <a16:creationId xmlns:a16="http://schemas.microsoft.com/office/drawing/2014/main" id="{D59EA886-F402-8D6A-810E-DB547442EE73}"/>
              </a:ext>
            </a:extLst>
          </p:cNvPr>
          <p:cNvSpPr txBox="1"/>
          <p:nvPr/>
        </p:nvSpPr>
        <p:spPr>
          <a:xfrm>
            <a:off x="653143" y="3520440"/>
            <a:ext cx="2756263" cy="1200329"/>
          </a:xfrm>
          <a:prstGeom prst="rect">
            <a:avLst/>
          </a:prstGeom>
          <a:noFill/>
        </p:spPr>
        <p:txBody>
          <a:bodyPr wrap="square" rtlCol="0">
            <a:spAutoFit/>
          </a:bodyPr>
          <a:lstStyle/>
          <a:p>
            <a:r>
              <a:rPr lang="fr-FR" sz="2400" b="1"/>
              <a:t> Port-aux-Français, Kerguelen</a:t>
            </a:r>
            <a:endParaRPr lang="fr-FR" sz="2400" b="1" dirty="0"/>
          </a:p>
        </p:txBody>
      </p:sp>
    </p:spTree>
    <p:extLst>
      <p:ext uri="{BB962C8B-B14F-4D97-AF65-F5344CB8AC3E}">
        <p14:creationId xmlns:p14="http://schemas.microsoft.com/office/powerpoint/2010/main" val="137266803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inture, habits, portrait&#10;&#10;Description générée automatiquement">
            <a:extLst>
              <a:ext uri="{FF2B5EF4-FFF2-40B4-BE49-F238E27FC236}">
                <a16:creationId xmlns:a16="http://schemas.microsoft.com/office/drawing/2014/main" id="{24ABF650-4471-BE52-1509-9635C765CB5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131" y="189000"/>
            <a:ext cx="4542054"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562693-B04D-1C83-D363-AF571F53511D}"/>
              </a:ext>
            </a:extLst>
          </p:cNvPr>
          <p:cNvSpPr txBox="1"/>
          <p:nvPr/>
        </p:nvSpPr>
        <p:spPr>
          <a:xfrm>
            <a:off x="4991111" y="4611231"/>
            <a:ext cx="2992506" cy="2246769"/>
          </a:xfrm>
          <a:prstGeom prst="rect">
            <a:avLst/>
          </a:prstGeom>
          <a:noFill/>
        </p:spPr>
        <p:txBody>
          <a:bodyPr wrap="square" rtlCol="0">
            <a:spAutoFit/>
          </a:bodyPr>
          <a:lstStyle/>
          <a:p>
            <a:r>
              <a:rPr lang="fr-FR" sz="2800" b="1" dirty="0">
                <a:solidFill>
                  <a:schemeClr val="bg1"/>
                </a:solidFill>
              </a:rPr>
              <a:t>Yves de Kerguelen vers 1780 (g.) et James Cook (d.) en 1776.</a:t>
            </a:r>
          </a:p>
        </p:txBody>
      </p:sp>
      <p:pic>
        <p:nvPicPr>
          <p:cNvPr id="6" name="Image 5" descr="Une image contenant habits, peinture, personne, Visage humain&#10;&#10;Description générée automatiquement">
            <a:extLst>
              <a:ext uri="{FF2B5EF4-FFF2-40B4-BE49-F238E27FC236}">
                <a16:creationId xmlns:a16="http://schemas.microsoft.com/office/drawing/2014/main" id="{3C0EEF0E-B3D7-56C5-17CE-ADD8091077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83617" y="189000"/>
            <a:ext cx="3930252" cy="6480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89A492E-D0EF-96AC-0DFA-EFBE455CA4C0}"/>
              </a:ext>
            </a:extLst>
          </p:cNvPr>
          <p:cNvSpPr txBox="1"/>
          <p:nvPr/>
        </p:nvSpPr>
        <p:spPr>
          <a:xfrm>
            <a:off x="5094514" y="339634"/>
            <a:ext cx="2718177" cy="1569660"/>
          </a:xfrm>
          <a:prstGeom prst="rect">
            <a:avLst/>
          </a:prstGeom>
          <a:noFill/>
        </p:spPr>
        <p:txBody>
          <a:bodyPr wrap="square" rtlCol="0">
            <a:spAutoFit/>
          </a:bodyPr>
          <a:lstStyle/>
          <a:p>
            <a:r>
              <a:rPr lang="fr-FR" sz="2400" b="1" dirty="0">
                <a:solidFill>
                  <a:schemeClr val="bg1"/>
                </a:solidFill>
              </a:rPr>
              <a:t>Yves de Kerguelen vers 1780 (g.) et James Cook (d.) en 1776.</a:t>
            </a:r>
          </a:p>
        </p:txBody>
      </p:sp>
      <p:sp>
        <p:nvSpPr>
          <p:cNvPr id="8" name="ZoneTexte 7">
            <a:extLst>
              <a:ext uri="{FF2B5EF4-FFF2-40B4-BE49-F238E27FC236}">
                <a16:creationId xmlns:a16="http://schemas.microsoft.com/office/drawing/2014/main" id="{A44B5FF8-E532-9BA9-7215-C6A9C16367F0}"/>
              </a:ext>
            </a:extLst>
          </p:cNvPr>
          <p:cNvSpPr txBox="1"/>
          <p:nvPr/>
        </p:nvSpPr>
        <p:spPr>
          <a:xfrm>
            <a:off x="6096000" y="1815340"/>
            <a:ext cx="870858" cy="584775"/>
          </a:xfrm>
          <a:prstGeom prst="rect">
            <a:avLst/>
          </a:prstGeom>
          <a:noFill/>
        </p:spPr>
        <p:txBody>
          <a:bodyPr wrap="square" rtlCol="0">
            <a:spAutoFit/>
          </a:bodyPr>
          <a:lstStyle/>
          <a:p>
            <a:r>
              <a:rPr lang="fr-FR" sz="3200" b="1" dirty="0">
                <a:solidFill>
                  <a:schemeClr val="bg1"/>
                </a:solidFill>
              </a:rPr>
              <a:t>2</a:t>
            </a:r>
          </a:p>
        </p:txBody>
      </p:sp>
      <p:sp>
        <p:nvSpPr>
          <p:cNvPr id="9" name="ZoneTexte 8">
            <a:extLst>
              <a:ext uri="{FF2B5EF4-FFF2-40B4-BE49-F238E27FC236}">
                <a16:creationId xmlns:a16="http://schemas.microsoft.com/office/drawing/2014/main" id="{B44C3488-259D-B477-77A2-9E6CF0E92095}"/>
              </a:ext>
            </a:extLst>
          </p:cNvPr>
          <p:cNvSpPr txBox="1"/>
          <p:nvPr/>
        </p:nvSpPr>
        <p:spPr>
          <a:xfrm>
            <a:off x="5632309" y="4123862"/>
            <a:ext cx="2522234" cy="646331"/>
          </a:xfrm>
          <a:prstGeom prst="rect">
            <a:avLst/>
          </a:prstGeom>
          <a:noFill/>
        </p:spPr>
        <p:txBody>
          <a:bodyPr wrap="square" rtlCol="0">
            <a:spAutoFit/>
          </a:bodyPr>
          <a:lstStyle/>
          <a:p>
            <a:r>
              <a:rPr lang="fr-FR" sz="3600" b="1" dirty="0">
                <a:solidFill>
                  <a:schemeClr val="bg1"/>
                </a:solidFill>
              </a:rPr>
              <a:t>1</a:t>
            </a:r>
          </a:p>
        </p:txBody>
      </p:sp>
    </p:spTree>
    <p:extLst>
      <p:ext uri="{BB962C8B-B14F-4D97-AF65-F5344CB8AC3E}">
        <p14:creationId xmlns:p14="http://schemas.microsoft.com/office/powerpoint/2010/main" val="299374277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ransport, plein air, embarcation, ciel&#10;&#10;Description générée automatiquement">
            <a:extLst>
              <a:ext uri="{FF2B5EF4-FFF2-40B4-BE49-F238E27FC236}">
                <a16:creationId xmlns:a16="http://schemas.microsoft.com/office/drawing/2014/main" id="{4A30435C-3891-5B1A-7CC0-9240131CDF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212"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CB085A1B-C980-648D-CAF7-A5DD5B6B798B}"/>
              </a:ext>
            </a:extLst>
          </p:cNvPr>
          <p:cNvSpPr txBox="1"/>
          <p:nvPr/>
        </p:nvSpPr>
        <p:spPr>
          <a:xfrm>
            <a:off x="8752113" y="1012954"/>
            <a:ext cx="3187337" cy="4832092"/>
          </a:xfrm>
          <a:prstGeom prst="rect">
            <a:avLst/>
          </a:prstGeom>
          <a:noFill/>
        </p:spPr>
        <p:txBody>
          <a:bodyPr wrap="square" rtlCol="0">
            <a:spAutoFit/>
          </a:bodyPr>
          <a:lstStyle/>
          <a:p>
            <a:r>
              <a:rPr lang="fr-FR" sz="2800" b="1" dirty="0">
                <a:solidFill>
                  <a:schemeClr val="bg1"/>
                </a:solidFill>
              </a:rPr>
              <a:t>Temenos et Cheminées </a:t>
            </a:r>
            <a:r>
              <a:rPr lang="fr-FR" sz="2800" b="1" dirty="0" err="1">
                <a:solidFill>
                  <a:schemeClr val="bg1"/>
                </a:solidFill>
              </a:rPr>
              <a:t>Poujoulat</a:t>
            </a:r>
            <a:r>
              <a:rPr lang="fr-FR" sz="2800" b="1" dirty="0">
                <a:solidFill>
                  <a:schemeClr val="bg1"/>
                </a:solidFill>
              </a:rPr>
              <a:t> , deux voiliers courants le Vendée Globe 2008-2009 en escale technique pour réparation devant la base de Port-aux-Français , aux Kerguelen.</a:t>
            </a:r>
          </a:p>
        </p:txBody>
      </p:sp>
    </p:spTree>
    <p:extLst>
      <p:ext uri="{BB962C8B-B14F-4D97-AF65-F5344CB8AC3E}">
        <p14:creationId xmlns:p14="http://schemas.microsoft.com/office/powerpoint/2010/main" val="34267955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bâtiment, maison&#10;&#10;Description générée automatiquement">
            <a:extLst>
              <a:ext uri="{FF2B5EF4-FFF2-40B4-BE49-F238E27FC236}">
                <a16:creationId xmlns:a16="http://schemas.microsoft.com/office/drawing/2014/main" id="{83CF7D1C-8359-33AA-D038-BCD725973E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0283" y="549000"/>
            <a:ext cx="10971433" cy="5760000"/>
          </a:xfrm>
          <a:prstGeom prst="rect">
            <a:avLst/>
          </a:prstGeom>
          <a:effectLst>
            <a:softEdge rad="635000"/>
          </a:effectLst>
        </p:spPr>
      </p:pic>
      <p:sp>
        <p:nvSpPr>
          <p:cNvPr id="4" name="ZoneTexte 3">
            <a:extLst>
              <a:ext uri="{FF2B5EF4-FFF2-40B4-BE49-F238E27FC236}">
                <a16:creationId xmlns:a16="http://schemas.microsoft.com/office/drawing/2014/main" id="{DCE3D65D-9131-1CC9-2126-E0249091FE11}"/>
              </a:ext>
            </a:extLst>
          </p:cNvPr>
          <p:cNvSpPr txBox="1"/>
          <p:nvPr/>
        </p:nvSpPr>
        <p:spPr>
          <a:xfrm>
            <a:off x="3217817" y="5895467"/>
            <a:ext cx="8974183" cy="461665"/>
          </a:xfrm>
          <a:prstGeom prst="rect">
            <a:avLst/>
          </a:prstGeom>
          <a:noFill/>
        </p:spPr>
        <p:txBody>
          <a:bodyPr wrap="square" rtlCol="0">
            <a:spAutoFit/>
          </a:bodyPr>
          <a:lstStyle/>
          <a:p>
            <a:r>
              <a:rPr lang="fr-FR" sz="2400" b="1">
                <a:solidFill>
                  <a:schemeClr val="bg1"/>
                </a:solidFill>
              </a:rPr>
              <a:t>Ferme abandonnée de Port-Couvreux.</a:t>
            </a:r>
            <a:endParaRPr lang="fr-FR" sz="2400" b="1" dirty="0">
              <a:solidFill>
                <a:schemeClr val="bg1"/>
              </a:solidFill>
            </a:endParaRPr>
          </a:p>
        </p:txBody>
      </p:sp>
    </p:spTree>
    <p:extLst>
      <p:ext uri="{BB962C8B-B14F-4D97-AF65-F5344CB8AC3E}">
        <p14:creationId xmlns:p14="http://schemas.microsoft.com/office/powerpoint/2010/main" val="407062068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neige&#10;&#10;Description générée automatiquement">
            <a:extLst>
              <a:ext uri="{FF2B5EF4-FFF2-40B4-BE49-F238E27FC236}">
                <a16:creationId xmlns:a16="http://schemas.microsoft.com/office/drawing/2014/main" id="{BAD4AFDC-30D7-F754-45CF-ED33141C7D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902906"/>
            <a:ext cx="11412000" cy="5052188"/>
          </a:xfrm>
          <a:prstGeom prst="rect">
            <a:avLst/>
          </a:prstGeom>
          <a:effectLst>
            <a:softEdge rad="635000"/>
          </a:effectLst>
        </p:spPr>
      </p:pic>
      <p:sp>
        <p:nvSpPr>
          <p:cNvPr id="4" name="ZoneTexte 3">
            <a:extLst>
              <a:ext uri="{FF2B5EF4-FFF2-40B4-BE49-F238E27FC236}">
                <a16:creationId xmlns:a16="http://schemas.microsoft.com/office/drawing/2014/main" id="{1511E841-2DDA-7469-4D33-235F691694E6}"/>
              </a:ext>
            </a:extLst>
          </p:cNvPr>
          <p:cNvSpPr txBox="1"/>
          <p:nvPr/>
        </p:nvSpPr>
        <p:spPr>
          <a:xfrm>
            <a:off x="640079" y="5478040"/>
            <a:ext cx="11316789" cy="954107"/>
          </a:xfrm>
          <a:prstGeom prst="rect">
            <a:avLst/>
          </a:prstGeom>
          <a:noFill/>
        </p:spPr>
        <p:txBody>
          <a:bodyPr wrap="square" rtlCol="0">
            <a:spAutoFit/>
          </a:bodyPr>
          <a:lstStyle/>
          <a:p>
            <a:r>
              <a:rPr lang="fr-FR" sz="2800" b="1" dirty="0">
                <a:solidFill>
                  <a:schemeClr val="bg1"/>
                </a:solidFill>
              </a:rPr>
              <a:t>Port-aux-Français (îles Kerguelen) station permanente, vue partielle (1983).</a:t>
            </a:r>
          </a:p>
        </p:txBody>
      </p:sp>
    </p:spTree>
    <p:extLst>
      <p:ext uri="{BB962C8B-B14F-4D97-AF65-F5344CB8AC3E}">
        <p14:creationId xmlns:p14="http://schemas.microsoft.com/office/powerpoint/2010/main" val="68734755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manchot, oiseau aquatique, Oiseau qui ne peut pas voler&#10;&#10;Description générée automatiquement">
            <a:extLst>
              <a:ext uri="{FF2B5EF4-FFF2-40B4-BE49-F238E27FC236}">
                <a16:creationId xmlns:a16="http://schemas.microsoft.com/office/drawing/2014/main" id="{703E2FD9-6227-2A83-AD02-C5626050B9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624" y="189000"/>
            <a:ext cx="4323603"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38D28978-18A4-4754-0EC5-232335A71120}"/>
              </a:ext>
            </a:extLst>
          </p:cNvPr>
          <p:cNvSpPr txBox="1"/>
          <p:nvPr/>
        </p:nvSpPr>
        <p:spPr>
          <a:xfrm>
            <a:off x="4167051" y="5878286"/>
            <a:ext cx="3592286" cy="461665"/>
          </a:xfrm>
          <a:prstGeom prst="rect">
            <a:avLst/>
          </a:prstGeom>
          <a:noFill/>
        </p:spPr>
        <p:txBody>
          <a:bodyPr wrap="square" rtlCol="0">
            <a:spAutoFit/>
          </a:bodyPr>
          <a:lstStyle/>
          <a:p>
            <a:r>
              <a:rPr lang="fr-FR" sz="2400" b="1">
                <a:solidFill>
                  <a:schemeClr val="bg1"/>
                </a:solidFill>
              </a:rPr>
              <a:t>Manchots royaux.</a:t>
            </a:r>
            <a:endParaRPr lang="fr-FR" sz="2400" b="1" dirty="0">
              <a:solidFill>
                <a:schemeClr val="bg1"/>
              </a:solidFill>
            </a:endParaRPr>
          </a:p>
        </p:txBody>
      </p:sp>
    </p:spTree>
    <p:extLst>
      <p:ext uri="{BB962C8B-B14F-4D97-AF65-F5344CB8AC3E}">
        <p14:creationId xmlns:p14="http://schemas.microsoft.com/office/powerpoint/2010/main" val="377672900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chevreuil, bois, plein air&#10;&#10;Description générée automatiquement">
            <a:extLst>
              <a:ext uri="{FF2B5EF4-FFF2-40B4-BE49-F238E27FC236}">
                <a16:creationId xmlns:a16="http://schemas.microsoft.com/office/drawing/2014/main" id="{CE69D17D-4ABE-5151-AE26-B3BBC8BC0A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52403" y="119062"/>
            <a:ext cx="9525000" cy="6619875"/>
          </a:xfrm>
          <a:prstGeom prst="rect">
            <a:avLst/>
          </a:prstGeom>
          <a:effectLst>
            <a:softEdge rad="635000"/>
          </a:effectLst>
        </p:spPr>
      </p:pic>
      <p:sp>
        <p:nvSpPr>
          <p:cNvPr id="4" name="ZoneTexte 3">
            <a:extLst>
              <a:ext uri="{FF2B5EF4-FFF2-40B4-BE49-F238E27FC236}">
                <a16:creationId xmlns:a16="http://schemas.microsoft.com/office/drawing/2014/main" id="{853B02EF-F1CF-FFF7-6C69-7FD995F97D5A}"/>
              </a:ext>
            </a:extLst>
          </p:cNvPr>
          <p:cNvSpPr txBox="1"/>
          <p:nvPr/>
        </p:nvSpPr>
        <p:spPr>
          <a:xfrm>
            <a:off x="169817" y="3566160"/>
            <a:ext cx="2612572"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Les rennes introduits par l'homme.</a:t>
            </a:r>
          </a:p>
        </p:txBody>
      </p:sp>
    </p:spTree>
    <p:extLst>
      <p:ext uri="{BB962C8B-B14F-4D97-AF65-F5344CB8AC3E}">
        <p14:creationId xmlns:p14="http://schemas.microsoft.com/office/powerpoint/2010/main" val="418373171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marin, Aileron, Biologie marine, dauphin&#10;&#10;Description générée automatiquement">
            <a:extLst>
              <a:ext uri="{FF2B5EF4-FFF2-40B4-BE49-F238E27FC236}">
                <a16:creationId xmlns:a16="http://schemas.microsoft.com/office/drawing/2014/main" id="{6FFD397A-7D17-0F87-7AA5-8B327040FC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0517" y="819000"/>
            <a:ext cx="11010965" cy="5220000"/>
          </a:xfrm>
          <a:prstGeom prst="rect">
            <a:avLst/>
          </a:prstGeom>
          <a:effectLst>
            <a:softEdge rad="635000"/>
          </a:effectLst>
        </p:spPr>
      </p:pic>
      <p:sp>
        <p:nvSpPr>
          <p:cNvPr id="4" name="ZoneTexte 3">
            <a:extLst>
              <a:ext uri="{FF2B5EF4-FFF2-40B4-BE49-F238E27FC236}">
                <a16:creationId xmlns:a16="http://schemas.microsoft.com/office/drawing/2014/main" id="{C183FB9F-5B03-8A6B-83DA-274763757975}"/>
              </a:ext>
            </a:extLst>
          </p:cNvPr>
          <p:cNvSpPr txBox="1"/>
          <p:nvPr/>
        </p:nvSpPr>
        <p:spPr>
          <a:xfrm>
            <a:off x="4036422" y="5394960"/>
            <a:ext cx="8321040"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Dauphin de </a:t>
            </a:r>
            <a:r>
              <a:rPr lang="fr-FR" sz="2400" b="1" dirty="0" err="1">
                <a:solidFill>
                  <a:schemeClr val="bg1"/>
                </a:solidFill>
              </a:rPr>
              <a:t>Commerson</a:t>
            </a:r>
            <a:r>
              <a:rPr lang="fr-FR" sz="2400" b="1" dirty="0">
                <a:solidFill>
                  <a:schemeClr val="bg1"/>
                </a:solidFill>
              </a:rPr>
              <a:t>.</a:t>
            </a:r>
          </a:p>
        </p:txBody>
      </p:sp>
    </p:spTree>
    <p:extLst>
      <p:ext uri="{BB962C8B-B14F-4D97-AF65-F5344CB8AC3E}">
        <p14:creationId xmlns:p14="http://schemas.microsoft.com/office/powerpoint/2010/main" val="379247121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aquatique, oiseau, plein air, bec&#10;&#10;Description générée automatiquement">
            <a:extLst>
              <a:ext uri="{FF2B5EF4-FFF2-40B4-BE49-F238E27FC236}">
                <a16:creationId xmlns:a16="http://schemas.microsoft.com/office/drawing/2014/main" id="{47CB0FA4-5DDC-3450-A241-8FACCFE3B3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762" y="279000"/>
            <a:ext cx="9459259" cy="6300000"/>
          </a:xfrm>
          <a:prstGeom prst="rect">
            <a:avLst/>
          </a:prstGeom>
          <a:effectLst>
            <a:softEdge rad="635000"/>
          </a:effectLst>
        </p:spPr>
      </p:pic>
      <p:sp>
        <p:nvSpPr>
          <p:cNvPr id="4" name="ZoneTexte 3">
            <a:extLst>
              <a:ext uri="{FF2B5EF4-FFF2-40B4-BE49-F238E27FC236}">
                <a16:creationId xmlns:a16="http://schemas.microsoft.com/office/drawing/2014/main" id="{15FAE2E9-5E19-46C7-DA67-C56545033EA5}"/>
              </a:ext>
            </a:extLst>
          </p:cNvPr>
          <p:cNvSpPr txBox="1"/>
          <p:nvPr/>
        </p:nvSpPr>
        <p:spPr>
          <a:xfrm>
            <a:off x="9309449" y="3246119"/>
            <a:ext cx="2379217" cy="1200329"/>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Albatros fuligineux.</a:t>
            </a:r>
          </a:p>
        </p:txBody>
      </p:sp>
    </p:spTree>
    <p:extLst>
      <p:ext uri="{BB962C8B-B14F-4D97-AF65-F5344CB8AC3E}">
        <p14:creationId xmlns:p14="http://schemas.microsoft.com/office/powerpoint/2010/main" val="407224308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légume, laitue, plante, plein air&#10;&#10;Description générée automatiquement">
            <a:extLst>
              <a:ext uri="{FF2B5EF4-FFF2-40B4-BE49-F238E27FC236}">
                <a16:creationId xmlns:a16="http://schemas.microsoft.com/office/drawing/2014/main" id="{31042F2F-3038-4001-1D54-828B100D1A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4752" y="279000"/>
            <a:ext cx="9431585" cy="6300000"/>
          </a:xfrm>
          <a:prstGeom prst="rect">
            <a:avLst/>
          </a:prstGeom>
          <a:effectLst>
            <a:softEdge rad="635000"/>
          </a:effectLst>
        </p:spPr>
      </p:pic>
      <p:sp>
        <p:nvSpPr>
          <p:cNvPr id="6" name="ZoneTexte 5">
            <a:extLst>
              <a:ext uri="{FF2B5EF4-FFF2-40B4-BE49-F238E27FC236}">
                <a16:creationId xmlns:a16="http://schemas.microsoft.com/office/drawing/2014/main" id="{ACAF6322-D13B-6337-D0DF-F02CC563A200}"/>
              </a:ext>
            </a:extLst>
          </p:cNvPr>
          <p:cNvSpPr txBox="1"/>
          <p:nvPr/>
        </p:nvSpPr>
        <p:spPr>
          <a:xfrm>
            <a:off x="1149532" y="3879668"/>
            <a:ext cx="2860766" cy="830997"/>
          </a:xfrm>
          <a:prstGeom prst="rect">
            <a:avLst/>
          </a:prstGeom>
          <a:noFill/>
        </p:spPr>
        <p:txBody>
          <a:bodyPr wrap="square" rtlCol="0">
            <a:spAutoFit/>
          </a:bodyPr>
          <a:lstStyle/>
          <a:p>
            <a:r>
              <a:rPr lang="fr-FR" sz="2400" b="1">
                <a:solidFill>
                  <a:schemeClr val="bg1"/>
                </a:solidFill>
              </a:rPr>
              <a:t>Choux de Kerguelen.</a:t>
            </a:r>
            <a:endParaRPr lang="fr-FR" sz="2400" b="1" dirty="0">
              <a:solidFill>
                <a:schemeClr val="bg1"/>
              </a:solidFill>
            </a:endParaRPr>
          </a:p>
        </p:txBody>
      </p:sp>
    </p:spTree>
    <p:extLst>
      <p:ext uri="{BB962C8B-B14F-4D97-AF65-F5344CB8AC3E}">
        <p14:creationId xmlns:p14="http://schemas.microsoft.com/office/powerpoint/2010/main" val="297728813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A412D12-8356-C287-43DC-CC9A2C25AB95}"/>
              </a:ext>
            </a:extLst>
          </p:cNvPr>
          <p:cNvPicPr>
            <a:picLocks noChangeAspect="1"/>
          </p:cNvPicPr>
          <p:nvPr/>
        </p:nvPicPr>
        <p:blipFill>
          <a:blip r:embed="rId2"/>
          <a:stretch>
            <a:fillRect/>
          </a:stretch>
        </p:blipFill>
        <p:spPr>
          <a:xfrm>
            <a:off x="279621" y="219210"/>
            <a:ext cx="4977083" cy="3312000"/>
          </a:xfrm>
          <a:prstGeom prst="rect">
            <a:avLst/>
          </a:prstGeom>
          <a:ln w="88900" cap="sq" cmpd="thickThin">
            <a:solidFill>
              <a:srgbClr val="FFFF00"/>
            </a:solidFill>
            <a:prstDash val="solid"/>
            <a:miter lim="800000"/>
          </a:ln>
          <a:effectLst>
            <a:innerShdw blurRad="76200">
              <a:srgbClr val="000000"/>
            </a:innerShdw>
          </a:effectLst>
        </p:spPr>
      </p:pic>
      <p:pic>
        <p:nvPicPr>
          <p:cNvPr id="3" name="Image 2">
            <a:extLst>
              <a:ext uri="{FF2B5EF4-FFF2-40B4-BE49-F238E27FC236}">
                <a16:creationId xmlns:a16="http://schemas.microsoft.com/office/drawing/2014/main" id="{940445A2-8E19-02AF-2A22-E4331CB81208}"/>
              </a:ext>
            </a:extLst>
          </p:cNvPr>
          <p:cNvPicPr>
            <a:picLocks noChangeAspect="1"/>
          </p:cNvPicPr>
          <p:nvPr/>
        </p:nvPicPr>
        <p:blipFill>
          <a:blip r:embed="rId3"/>
          <a:stretch>
            <a:fillRect/>
          </a:stretch>
        </p:blipFill>
        <p:spPr>
          <a:xfrm>
            <a:off x="6665867" y="3658573"/>
            <a:ext cx="5400000" cy="3024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418444941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transport, mer&#10;&#10;Description générée automatiquement">
            <a:extLst>
              <a:ext uri="{FF2B5EF4-FFF2-40B4-BE49-F238E27FC236}">
                <a16:creationId xmlns:a16="http://schemas.microsoft.com/office/drawing/2014/main" id="{F386FE65-4580-4A39-3D20-5AB7D08A64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376" y="3716376"/>
            <a:ext cx="4608000" cy="2955926"/>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eau, bâtiment&#10;&#10;Description générée automatiquement">
            <a:extLst>
              <a:ext uri="{FF2B5EF4-FFF2-40B4-BE49-F238E27FC236}">
                <a16:creationId xmlns:a16="http://schemas.microsoft.com/office/drawing/2014/main" id="{CF30C24E-9907-2EA8-F5FF-4EC3631E77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5383" y="185928"/>
            <a:ext cx="4876800" cy="324307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6067565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aysage&#10;&#10;Description générée automatiquement">
            <a:extLst>
              <a:ext uri="{FF2B5EF4-FFF2-40B4-BE49-F238E27FC236}">
                <a16:creationId xmlns:a16="http://schemas.microsoft.com/office/drawing/2014/main" id="{01CEFEBF-73A6-2986-F646-F7E4249FF26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63870" y="260864"/>
            <a:ext cx="5040000" cy="3168136"/>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eau, ciel, paysage&#10;&#10;Description générée automatiquement">
            <a:extLst>
              <a:ext uri="{FF2B5EF4-FFF2-40B4-BE49-F238E27FC236}">
                <a16:creationId xmlns:a16="http://schemas.microsoft.com/office/drawing/2014/main" id="{970734E0-EE71-D4D8-6CDD-4F2FACF95D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6361" y="3770712"/>
            <a:ext cx="5184000" cy="291146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2760605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nuage, paysage&#10;&#10;Description générée automatiquement">
            <a:extLst>
              <a:ext uri="{FF2B5EF4-FFF2-40B4-BE49-F238E27FC236}">
                <a16:creationId xmlns:a16="http://schemas.microsoft.com/office/drawing/2014/main" id="{B2F3C867-4A93-5804-B9EA-4A719D22BB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18" y="3429000"/>
            <a:ext cx="5184000" cy="3236997"/>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aysage, herbe, plein air, nuage&#10;&#10;Description générée automatiquement">
            <a:extLst>
              <a:ext uri="{FF2B5EF4-FFF2-40B4-BE49-F238E27FC236}">
                <a16:creationId xmlns:a16="http://schemas.microsoft.com/office/drawing/2014/main" id="{1C081BB4-802F-5E9A-6F73-FBC590A4DC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17079" y="179204"/>
            <a:ext cx="4896000" cy="30477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936797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mammifère, plein air&#10;&#10;Description générée automatiquement">
            <a:extLst>
              <a:ext uri="{FF2B5EF4-FFF2-40B4-BE49-F238E27FC236}">
                <a16:creationId xmlns:a16="http://schemas.microsoft.com/office/drawing/2014/main" id="{A99CD851-6047-422B-88C2-DC68AC87DA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821" y="3579291"/>
            <a:ext cx="4536000" cy="3027339"/>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EC5383B-3CF1-D1C3-BF6C-9078FE019294}"/>
              </a:ext>
            </a:extLst>
          </p:cNvPr>
          <p:cNvSpPr txBox="1"/>
          <p:nvPr/>
        </p:nvSpPr>
        <p:spPr>
          <a:xfrm>
            <a:off x="252821" y="2598003"/>
            <a:ext cx="4536000" cy="830997"/>
          </a:xfrm>
          <a:prstGeom prst="rect">
            <a:avLst/>
          </a:prstGeom>
          <a:noFill/>
        </p:spPr>
        <p:txBody>
          <a:bodyPr wrap="square" rtlCol="0">
            <a:spAutoFit/>
          </a:bodyPr>
          <a:lstStyle/>
          <a:p>
            <a:r>
              <a:rPr lang="fr-FR" sz="2400" b="1">
                <a:solidFill>
                  <a:schemeClr val="bg1"/>
                </a:solidFill>
              </a:rPr>
              <a:t>Squelette de rennes des Îles Kerguelen</a:t>
            </a:r>
            <a:endParaRPr lang="fr-FR" sz="2400" b="1" dirty="0">
              <a:solidFill>
                <a:schemeClr val="bg1"/>
              </a:solidFill>
            </a:endParaRPr>
          </a:p>
        </p:txBody>
      </p:sp>
      <p:pic>
        <p:nvPicPr>
          <p:cNvPr id="6" name="Image 5" descr="Une image contenant oiseau, oiseau aquatique, plein air, bec&#10;&#10;Description générée automatiquement">
            <a:extLst>
              <a:ext uri="{FF2B5EF4-FFF2-40B4-BE49-F238E27FC236}">
                <a16:creationId xmlns:a16="http://schemas.microsoft.com/office/drawing/2014/main" id="{A2895EE9-DB40-8983-E4FF-DD3FDE856F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3179" y="161396"/>
            <a:ext cx="4896000" cy="3267604"/>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6FD476E-BDBC-262C-F00E-634D58201785}"/>
              </a:ext>
            </a:extLst>
          </p:cNvPr>
          <p:cNvSpPr txBox="1"/>
          <p:nvPr/>
        </p:nvSpPr>
        <p:spPr>
          <a:xfrm>
            <a:off x="6831873" y="3654334"/>
            <a:ext cx="5525589" cy="461665"/>
          </a:xfrm>
          <a:prstGeom prst="rect">
            <a:avLst/>
          </a:prstGeom>
          <a:noFill/>
        </p:spPr>
        <p:txBody>
          <a:bodyPr wrap="square" rtlCol="0">
            <a:spAutoFit/>
          </a:bodyPr>
          <a:lstStyle/>
          <a:p>
            <a:r>
              <a:rPr lang="pt-BR" sz="2400" b="1" dirty="0">
                <a:solidFill>
                  <a:schemeClr val="bg1"/>
                </a:solidFill>
              </a:rPr>
              <a:t>Albatros juvénile des Îles Kerguelen</a:t>
            </a:r>
            <a:endParaRPr lang="fr-FR" sz="2400" b="1" dirty="0">
              <a:solidFill>
                <a:schemeClr val="bg1"/>
              </a:solidFill>
            </a:endParaRPr>
          </a:p>
        </p:txBody>
      </p:sp>
    </p:spTree>
    <p:extLst>
      <p:ext uri="{BB962C8B-B14F-4D97-AF65-F5344CB8AC3E}">
        <p14:creationId xmlns:p14="http://schemas.microsoft.com/office/powerpoint/2010/main" val="138081001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herbe, plein air, paysage&#10;&#10;Description générée automatiquement">
            <a:extLst>
              <a:ext uri="{FF2B5EF4-FFF2-40B4-BE49-F238E27FC236}">
                <a16:creationId xmlns:a16="http://schemas.microsoft.com/office/drawing/2014/main" id="{2CF305CD-8A8F-01E1-A5A0-0DC5F1FEA2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4043" y="309834"/>
            <a:ext cx="7543800" cy="237172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AF1788-13D9-EF10-711D-9537107ED3E2}"/>
              </a:ext>
            </a:extLst>
          </p:cNvPr>
          <p:cNvSpPr txBox="1"/>
          <p:nvPr/>
        </p:nvSpPr>
        <p:spPr>
          <a:xfrm>
            <a:off x="730431" y="2808514"/>
            <a:ext cx="7433854" cy="461665"/>
          </a:xfrm>
          <a:prstGeom prst="rect">
            <a:avLst/>
          </a:prstGeom>
          <a:noFill/>
        </p:spPr>
        <p:txBody>
          <a:bodyPr wrap="square" rtlCol="0">
            <a:spAutoFit/>
          </a:bodyPr>
          <a:lstStyle/>
          <a:p>
            <a:r>
              <a:rPr lang="fr-FR" sz="2400" b="1">
                <a:solidFill>
                  <a:schemeClr val="bg1"/>
                </a:solidFill>
              </a:rPr>
              <a:t>FOCUS SUR LA FLORE DES ÎLES KERGUELEN</a:t>
            </a:r>
            <a:endParaRPr lang="fr-FR" sz="2400" b="1" dirty="0">
              <a:solidFill>
                <a:schemeClr val="bg1"/>
              </a:solidFill>
            </a:endParaRPr>
          </a:p>
        </p:txBody>
      </p:sp>
      <p:pic>
        <p:nvPicPr>
          <p:cNvPr id="6" name="Image 5" descr="Une image contenant mammifère, plein air, rocher, Mammifère marin&#10;&#10;Description générée automatiquement">
            <a:extLst>
              <a:ext uri="{FF2B5EF4-FFF2-40B4-BE49-F238E27FC236}">
                <a16:creationId xmlns:a16="http://schemas.microsoft.com/office/drawing/2014/main" id="{87748B62-0998-FC33-C9D4-FA71835AAB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4258" y="3749082"/>
            <a:ext cx="4428000" cy="2910488"/>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7064395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mouton, mammifère, plein air, herbe&#10;&#10;Description générée automatiquement">
            <a:extLst>
              <a:ext uri="{FF2B5EF4-FFF2-40B4-BE49-F238E27FC236}">
                <a16:creationId xmlns:a16="http://schemas.microsoft.com/office/drawing/2014/main" id="{B4FEF9EF-BE9A-C246-C996-63955706CB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092" y="3327274"/>
            <a:ext cx="4221651" cy="3276000"/>
          </a:xfrm>
          <a:prstGeom prst="rect">
            <a:avLst/>
          </a:prstGeom>
          <a:ln w="88900" cap="sq" cmpd="thickThin">
            <a:solidFill>
              <a:srgbClr val="FFFF00"/>
            </a:solidFill>
            <a:prstDash val="solid"/>
            <a:miter lim="800000"/>
          </a:ln>
          <a:effectLst>
            <a:innerShdw blurRad="76200">
              <a:srgbClr val="000000"/>
            </a:innerShdw>
          </a:effectLst>
        </p:spPr>
      </p:pic>
      <p:pic>
        <p:nvPicPr>
          <p:cNvPr id="9" name="Image 8" descr="Une image contenant oiseau, manchot, oiseau aquatique, plein air&#10;&#10;Description générée automatiquement">
            <a:extLst>
              <a:ext uri="{FF2B5EF4-FFF2-40B4-BE49-F238E27FC236}">
                <a16:creationId xmlns:a16="http://schemas.microsoft.com/office/drawing/2014/main" id="{F653DCE1-B8A4-4406-A512-734A4DEFA0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626908" y="235140"/>
            <a:ext cx="3312000" cy="487243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1042147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oiseau aquatique, manchot, Oiseau qui ne peut pas voler&#10;&#10;Description générée automatiquement">
            <a:extLst>
              <a:ext uri="{FF2B5EF4-FFF2-40B4-BE49-F238E27FC236}">
                <a16:creationId xmlns:a16="http://schemas.microsoft.com/office/drawing/2014/main" id="{87CBA3CF-D9D6-F321-5D01-1CD30A8897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060" y="156754"/>
            <a:ext cx="3060000" cy="454679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hotographie aérienne, aérien, Vue plongeante&#10;&#10;Description générée automatiquement">
            <a:extLst>
              <a:ext uri="{FF2B5EF4-FFF2-40B4-BE49-F238E27FC236}">
                <a16:creationId xmlns:a16="http://schemas.microsoft.com/office/drawing/2014/main" id="{E876C7CB-D2B7-BD4E-8A1B-58DF3159896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8940" y="3609961"/>
            <a:ext cx="4644000" cy="307084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0509243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ECA0879-A17B-7FDA-4A6D-6C2C72C4AB5B}"/>
              </a:ext>
            </a:extLst>
          </p:cNvPr>
          <p:cNvSpPr txBox="1"/>
          <p:nvPr/>
        </p:nvSpPr>
        <p:spPr>
          <a:xfrm>
            <a:off x="2286000" y="483325"/>
            <a:ext cx="10763795" cy="584775"/>
          </a:xfrm>
          <a:prstGeom prst="rect">
            <a:avLst/>
          </a:prstGeom>
          <a:noFill/>
        </p:spPr>
        <p:txBody>
          <a:bodyPr wrap="square" rtlCol="0">
            <a:spAutoFit/>
          </a:bodyPr>
          <a:lstStyle/>
          <a:p>
            <a:r>
              <a:rPr lang="fr-FR" sz="3200" b="1" dirty="0"/>
              <a:t>Lorient Vous A Présenté L’Île Kerguelen</a:t>
            </a:r>
          </a:p>
        </p:txBody>
      </p:sp>
      <p:sp>
        <p:nvSpPr>
          <p:cNvPr id="3" name="ZoneTexte 2">
            <a:extLst>
              <a:ext uri="{FF2B5EF4-FFF2-40B4-BE49-F238E27FC236}">
                <a16:creationId xmlns:a16="http://schemas.microsoft.com/office/drawing/2014/main" id="{7402B84E-2768-918A-EBD0-6CF9D49BFA37}"/>
              </a:ext>
            </a:extLst>
          </p:cNvPr>
          <p:cNvSpPr txBox="1"/>
          <p:nvPr/>
        </p:nvSpPr>
        <p:spPr>
          <a:xfrm>
            <a:off x="2899954" y="1116450"/>
            <a:ext cx="9535886"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B7ABA32B-9CD0-6FC2-D9CA-DB611BC60D8E}"/>
              </a:ext>
            </a:extLst>
          </p:cNvPr>
          <p:cNvSpPr txBox="1"/>
          <p:nvPr/>
        </p:nvSpPr>
        <p:spPr>
          <a:xfrm>
            <a:off x="4062549" y="1749575"/>
            <a:ext cx="6518366"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29C0B115-B805-5E00-7EC6-8E9E46665D2D}"/>
              </a:ext>
            </a:extLst>
          </p:cNvPr>
          <p:cNvSpPr txBox="1"/>
          <p:nvPr/>
        </p:nvSpPr>
        <p:spPr>
          <a:xfrm>
            <a:off x="3370217" y="2382700"/>
            <a:ext cx="11926389"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ED136E5B-0870-7233-B927-A472A3C36330}"/>
              </a:ext>
            </a:extLst>
          </p:cNvPr>
          <p:cNvSpPr txBox="1"/>
          <p:nvPr/>
        </p:nvSpPr>
        <p:spPr>
          <a:xfrm>
            <a:off x="5499463" y="2935753"/>
            <a:ext cx="6270171" cy="584775"/>
          </a:xfrm>
          <a:prstGeom prst="rect">
            <a:avLst/>
          </a:prstGeom>
          <a:noFill/>
        </p:spPr>
        <p:txBody>
          <a:bodyPr wrap="square" rtlCol="0">
            <a:spAutoFit/>
          </a:bodyPr>
          <a:lstStyle/>
          <a:p>
            <a:r>
              <a:rPr lang="fr-FR" sz="3200" b="1" dirty="0"/>
              <a:t>Daniel</a:t>
            </a:r>
          </a:p>
        </p:txBody>
      </p:sp>
      <p:sp>
        <p:nvSpPr>
          <p:cNvPr id="7" name="Rectangle 6">
            <a:extLst>
              <a:ext uri="{FF2B5EF4-FFF2-40B4-BE49-F238E27FC236}">
                <a16:creationId xmlns:a16="http://schemas.microsoft.com/office/drawing/2014/main" id="{CAFD6426-E4FE-B5A5-05C8-8C7990BF5542}"/>
              </a:ext>
            </a:extLst>
          </p:cNvPr>
          <p:cNvSpPr/>
          <p:nvPr/>
        </p:nvSpPr>
        <p:spPr>
          <a:xfrm>
            <a:off x="3600994" y="3890526"/>
            <a:ext cx="4990011" cy="217064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descr="Une image contenant Police, écriture manuscrite, Graphique, typographie&#10;&#10;Description générée automatiquement">
            <a:extLst>
              <a:ext uri="{FF2B5EF4-FFF2-40B4-BE49-F238E27FC236}">
                <a16:creationId xmlns:a16="http://schemas.microsoft.com/office/drawing/2014/main" id="{E67DD47C-B69C-7779-7422-A80280B1F8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62549" y="4258157"/>
            <a:ext cx="4183828" cy="1710555"/>
          </a:xfrm>
          <a:prstGeom prst="rect">
            <a:avLst/>
          </a:prstGeom>
        </p:spPr>
      </p:pic>
    </p:spTree>
    <p:extLst>
      <p:ext uri="{BB962C8B-B14F-4D97-AF65-F5344CB8AC3E}">
        <p14:creationId xmlns:p14="http://schemas.microsoft.com/office/powerpoint/2010/main" val="406999988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393</Words>
  <Application>Microsoft Office PowerPoint</Application>
  <PresentationFormat>Grand écran</PresentationFormat>
  <Paragraphs>39</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2024-05-04T08:22:02Z</dcterms:created>
  <dcterms:modified xsi:type="dcterms:W3CDTF">2024-05-04T14:08:55Z</dcterms:modified>
</cp:coreProperties>
</file>