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89" r:id="rId1"/>
  </p:sldMasterIdLst>
  <p:sldIdLst>
    <p:sldId id="259" r:id="rId2"/>
    <p:sldId id="257" r:id="rId3"/>
    <p:sldId id="285" r:id="rId4"/>
    <p:sldId id="293" r:id="rId5"/>
    <p:sldId id="258" r:id="rId6"/>
    <p:sldId id="286" r:id="rId7"/>
    <p:sldId id="288" r:id="rId8"/>
    <p:sldId id="260" r:id="rId9"/>
    <p:sldId id="276" r:id="rId10"/>
    <p:sldId id="261" r:id="rId11"/>
    <p:sldId id="290" r:id="rId12"/>
    <p:sldId id="289" r:id="rId13"/>
    <p:sldId id="262" r:id="rId14"/>
    <p:sldId id="263" r:id="rId15"/>
    <p:sldId id="280" r:id="rId16"/>
    <p:sldId id="264" r:id="rId17"/>
    <p:sldId id="265" r:id="rId18"/>
    <p:sldId id="267" r:id="rId19"/>
    <p:sldId id="266" r:id="rId20"/>
    <p:sldId id="271" r:id="rId21"/>
    <p:sldId id="273" r:id="rId22"/>
    <p:sldId id="269" r:id="rId23"/>
    <p:sldId id="287" r:id="rId24"/>
    <p:sldId id="270" r:id="rId25"/>
    <p:sldId id="272" r:id="rId26"/>
    <p:sldId id="283" r:id="rId27"/>
    <p:sldId id="274" r:id="rId28"/>
    <p:sldId id="275" r:id="rId29"/>
    <p:sldId id="277" r:id="rId30"/>
    <p:sldId id="278" r:id="rId31"/>
    <p:sldId id="279" r:id="rId32"/>
    <p:sldId id="281" r:id="rId33"/>
    <p:sldId id="282" r:id="rId34"/>
    <p:sldId id="284" r:id="rId35"/>
    <p:sldId id="268" r:id="rId36"/>
    <p:sldId id="291" r:id="rId37"/>
    <p:sldId id="292"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dm3NpskHSZw84QkbysETA==" hashData="nHvHsNqml/VXYylIMb5kZs2jqRvwUahmGx0RQxx/wDaN+4gu4y0qj3+IVZ6WvluLXPbJqOs1Y4CJrDIJ2/fVa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7" autoAdjust="0"/>
    <p:restoredTop sz="94627" autoAdjust="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fr-FR" smtClean="0"/>
              <a:t>Modifiez le style du titre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887816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041959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48A87A34-81AB-432B-8DAE-1953F412C126}" type="datetimeFigureOut">
              <a:rPr lang="en-US" smtClean="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324119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5/9/2024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281245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5/9/2024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4261819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7" name="Date Placeholder 2"/>
          <p:cNvSpPr>
            <a:spLocks noGrp="1"/>
          </p:cNvSpPr>
          <p:nvPr>
            <p:ph type="dt" sz="half" idx="10"/>
          </p:nvPr>
        </p:nvSpPr>
        <p:spPr/>
        <p:txBody>
          <a:bodyPr/>
          <a:lstStyle/>
          <a:p>
            <a:fld id="{48A87A34-81AB-432B-8DAE-1953F412C126}" type="datetimeFigureOut">
              <a:rPr lang="en-US" smtClean="0"/>
              <a:t>5/9/2024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526393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8A87A34-81AB-432B-8DAE-1953F412C126}" type="datetimeFigureOut">
              <a:rPr lang="en-US" smtClean="0"/>
              <a:t>5/9/2024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775355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fr-FR" smtClean="0"/>
              <a:t>Modifiez le style du titre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7" name="Date Placeholder 4"/>
          <p:cNvSpPr>
            <a:spLocks noGrp="1"/>
          </p:cNvSpPr>
          <p:nvPr>
            <p:ph type="dt" sz="half" idx="10"/>
          </p:nvPr>
        </p:nvSpPr>
        <p:spPr/>
        <p:txBody>
          <a:bodyPr/>
          <a:lstStyle/>
          <a:p>
            <a:fld id="{48A87A34-81AB-432B-8DAE-1953F412C126}" type="datetimeFigureOut">
              <a:rPr lang="en-US" smtClean="0"/>
              <a:t>5/9/2024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51806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t>5/9/2024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687193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smtClean="0"/>
              <a:pPr/>
              <a:t>5/9/2024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‹N°›</a:t>
            </a:fld>
            <a:endParaRPr lang="en-US" dirty="0"/>
          </a:p>
        </p:txBody>
      </p:sp>
    </p:spTree>
    <p:extLst>
      <p:ext uri="{BB962C8B-B14F-4D97-AF65-F5344CB8AC3E}">
        <p14:creationId xmlns:p14="http://schemas.microsoft.com/office/powerpoint/2010/main" val="483784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fr-FR" smtClean="0"/>
              <a:t>Modifiez le style du titre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48A87A34-81AB-432B-8DAE-1953F412C126}" type="datetimeFigureOut">
              <a:rPr lang="en-US" smtClean="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‹N°›</a:t>
            </a:fld>
            <a:endParaRPr lang="en-US" dirty="0"/>
          </a:p>
        </p:txBody>
      </p:sp>
    </p:spTree>
    <p:extLst>
      <p:ext uri="{BB962C8B-B14F-4D97-AF65-F5344CB8AC3E}">
        <p14:creationId xmlns:p14="http://schemas.microsoft.com/office/powerpoint/2010/main" val="24112156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fr-FR" smtClean="0"/>
              <a:t>Modifiez le style du titre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48A87A34-81AB-432B-8DAE-1953F412C126}" type="datetimeFigureOut">
              <a:rPr lang="en-US" smtClean="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‹N°›</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2621169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48A87A34-81AB-432B-8DAE-1953F412C126}" type="datetimeFigureOut">
              <a:rPr lang="en-US" smtClean="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‹N°›</a:t>
            </a:fld>
            <a:endParaRPr lang="en-US" dirty="0"/>
          </a:p>
        </p:txBody>
      </p:sp>
    </p:spTree>
    <p:extLst>
      <p:ext uri="{BB962C8B-B14F-4D97-AF65-F5344CB8AC3E}">
        <p14:creationId xmlns:p14="http://schemas.microsoft.com/office/powerpoint/2010/main" val="9746496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smtClean="0"/>
              <a:t>Modifiez le style du titre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8A87A34-81AB-432B-8DAE-1953F412C126}" type="datetimeFigureOut">
              <a:rPr lang="en-US" smtClean="0"/>
              <a:pPr/>
              <a:t>5/9/2024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‹N°›</a:t>
            </a:fld>
            <a:endParaRPr lang="en-US" dirty="0"/>
          </a:p>
        </p:txBody>
      </p:sp>
    </p:spTree>
    <p:extLst>
      <p:ext uri="{BB962C8B-B14F-4D97-AF65-F5344CB8AC3E}">
        <p14:creationId xmlns:p14="http://schemas.microsoft.com/office/powerpoint/2010/main" val="17047186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smtClean="0"/>
              <a:t>Modifiez le style du titre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8A87A34-81AB-432B-8DAE-1953F412C126}" type="datetimeFigureOut">
              <a:rPr lang="en-US" smtClean="0"/>
              <a:pPr/>
              <a:t>5/9/2024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‹N°›</a:t>
            </a:fld>
            <a:endParaRPr lang="en-US" dirty="0"/>
          </a:p>
        </p:txBody>
      </p:sp>
    </p:spTree>
    <p:extLst>
      <p:ext uri="{BB962C8B-B14F-4D97-AF65-F5344CB8AC3E}">
        <p14:creationId xmlns:p14="http://schemas.microsoft.com/office/powerpoint/2010/main" val="3122626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nchorCtr="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2666460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fr-FR" smtClean="0"/>
              <a:t>Modifiez le style du titre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247508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cstate="email">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cstate="email">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cstate="email">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cstate="email">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fr-FR" smtClean="0"/>
              <a:t>Modifiez le style du titre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8A87A34-81AB-432B-8DAE-1953F412C126}" type="datetimeFigureOut">
              <a:rPr lang="en-US" smtClean="0"/>
              <a:pPr/>
              <a:t>5/9/2024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D22F896-40B5-4ADD-8801-0D06FADFA095}" type="slidenum">
              <a:rPr lang="en-US" smtClean="0"/>
              <a:pPr/>
              <a:t>‹N°›</a:t>
            </a:fld>
            <a:endParaRPr lang="en-US" dirty="0"/>
          </a:p>
        </p:txBody>
      </p:sp>
    </p:spTree>
    <p:extLst>
      <p:ext uri="{BB962C8B-B14F-4D97-AF65-F5344CB8AC3E}">
        <p14:creationId xmlns:p14="http://schemas.microsoft.com/office/powerpoint/2010/main" val="821782171"/>
      </p:ext>
    </p:extLst>
  </p:cSld>
  <p:clrMap bg1="dk1" tx1="lt1" bg2="dk2" tx2="lt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 id="2147483804" r:id="rId15"/>
    <p:sldLayoutId id="2147483805" r:id="rId16"/>
    <p:sldLayoutId id="2147483806"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2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s://www.voyage.fr/lyon-et-ses-environs" TargetMode="External"/><Relationship Id="rId2" Type="http://schemas.openxmlformats.org/officeDocument/2006/relationships/hyperlink" Target="https://www.voyage.fr/paris" TargetMode="Externa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0809962" y="4922728"/>
            <a:ext cx="1382038" cy="1935272"/>
          </a:xfrm>
          <a:prstGeom prst="rect">
            <a:avLst/>
          </a:prstGeom>
        </p:spPr>
      </p:pic>
      <p:pic>
        <p:nvPicPr>
          <p:cNvPr id="3076" name="Picture 4" descr="RÃ©sultat de recherche d'images pour &quot;nationale 7&quot;"/>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0" y="0"/>
            <a:ext cx="3945699" cy="3114676"/>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RÃ©sultat de recherche d'images pour &quot;nationale 7&qu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61164" y="303952"/>
            <a:ext cx="3171825" cy="1438275"/>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34073" y="303952"/>
            <a:ext cx="3333750" cy="2724150"/>
          </a:xfrm>
          <a:prstGeom prst="rect">
            <a:avLst/>
          </a:prstGeom>
        </p:spPr>
      </p:pic>
      <p:sp>
        <p:nvSpPr>
          <p:cNvPr id="5" name="ZoneTexte 4"/>
          <p:cNvSpPr txBox="1"/>
          <p:nvPr/>
        </p:nvSpPr>
        <p:spPr>
          <a:xfrm>
            <a:off x="5430152" y="2468880"/>
            <a:ext cx="2638697" cy="369332"/>
          </a:xfrm>
          <a:prstGeom prst="rect">
            <a:avLst/>
          </a:prstGeom>
          <a:noFill/>
        </p:spPr>
        <p:txBody>
          <a:bodyPr wrap="square" rtlCol="0">
            <a:spAutoFit/>
          </a:bodyPr>
          <a:lstStyle/>
          <a:p>
            <a:r>
              <a:rPr lang="fr-FR" b="1" dirty="0" smtClean="0">
                <a:solidFill>
                  <a:schemeClr val="bg1"/>
                </a:solidFill>
              </a:rPr>
              <a:t>Défilement Manuel</a:t>
            </a:r>
            <a:endParaRPr lang="fr-FR" b="1" dirty="0">
              <a:solidFill>
                <a:schemeClr val="bg1"/>
              </a:solidFill>
            </a:endParaRPr>
          </a:p>
        </p:txBody>
      </p:sp>
      <p:pic>
        <p:nvPicPr>
          <p:cNvPr id="8" name="Image 7"/>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1501793" y="3333641"/>
            <a:ext cx="1298448" cy="1444752"/>
          </a:xfrm>
          <a:prstGeom prst="rect">
            <a:avLst/>
          </a:prstGeom>
        </p:spPr>
      </p:pic>
    </p:spTree>
    <p:extLst>
      <p:ext uri="{BB962C8B-B14F-4D97-AF65-F5344CB8AC3E}">
        <p14:creationId xmlns:p14="http://schemas.microsoft.com/office/powerpoint/2010/main" val="1639728298"/>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Charles Trenet - Route nationale 7 - Remastered.wav"/>
          </p:stSnd>
        </p:sndAc>
      </p:transition>
    </mc:Choice>
    <mc:Fallback xmlns="">
      <p:transition spd="slow">
        <p:sndAc>
          <p:stSnd>
            <p:snd r:embed="rId9" name="Charles Trenet - Route nationale 7 - Remastered.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tinÃ©raire route nationale 7 de Paris Ã  Menton"/>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93141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7326" y="1207987"/>
            <a:ext cx="11874674" cy="4708981"/>
          </a:xfrm>
          <a:prstGeom prst="rect">
            <a:avLst/>
          </a:prstGeom>
        </p:spPr>
        <p:txBody>
          <a:bodyPr wrap="square">
            <a:spAutoFit/>
          </a:bodyPr>
          <a:lstStyle/>
          <a:p>
            <a:r>
              <a:rPr lang="fr-FR" sz="2000" b="1" dirty="0">
                <a:latin typeface="Georgia" panose="02040502050405020303" pitchFamily="18" charset="0"/>
              </a:rPr>
              <a:t>Elle est à la France ce que la 66 est aux USA ; la route des vacances qui emporte dans son sillage la nostalgie de l’enfance, des sixties bariolées, des nougats et des calissons, des hôtels surannés, des restaurants routiers sans chichi et des pauses-pipi. Apologie de la lenteur, elle prend le temps de sillonner les plus belles régions de France. De Paris à Menton, “qui traverse la Bourgogne et la Provence ; qui fait d’Paris un p’tit faubourg d’Valence”. Car non, ça n’a pas changé, on est décidément heureux, Nationale 7</a:t>
            </a:r>
            <a:r>
              <a:rPr lang="fr-FR" sz="2000" b="1" dirty="0" smtClean="0">
                <a:latin typeface="Georgia" panose="02040502050405020303" pitchFamily="18" charset="0"/>
              </a:rPr>
              <a:t>.</a:t>
            </a:r>
          </a:p>
          <a:p>
            <a:r>
              <a:rPr lang="fr-FR" sz="2000" dirty="0" smtClean="0">
                <a:latin typeface="Georgia" panose="02040502050405020303" pitchFamily="18" charset="0"/>
              </a:rPr>
              <a:t> </a:t>
            </a:r>
            <a:r>
              <a:rPr lang="fr-FR" sz="2000" b="1" dirty="0">
                <a:latin typeface="Georgia" panose="02040502050405020303" pitchFamily="18" charset="0"/>
              </a:rPr>
              <a:t>Pare-chocs contre pare-chocs, Citroën Traction et Renault R4 formaient, dès juillet, une joyeuse farandole, remplies à ras-bord de valises, de jouets de plage, d’épuisettes et de parasols, la carte routière et le guide Michelin posés sur le tableau de bord</a:t>
            </a:r>
            <a:r>
              <a:rPr lang="fr-FR" sz="2000" b="1" dirty="0" smtClean="0">
                <a:latin typeface="Georgia" panose="02040502050405020303" pitchFamily="18" charset="0"/>
              </a:rPr>
              <a:t>.</a:t>
            </a:r>
          </a:p>
          <a:p>
            <a:r>
              <a:rPr lang="fr-FR" sz="2000" b="1" dirty="0">
                <a:latin typeface="Georgia" panose="02040502050405020303" pitchFamily="18" charset="0"/>
              </a:rPr>
              <a:t>La Nationale 7, bien que consacrée dès la fin du 19ème siècle, connaît ses heures de gloire dans les années 1950 et 1960, alors que les congés payés atteignent trois semaines et que les Trente Glorieuses apportent leur lot de plaisirs estivaux. Engorgée, saturée, sinueuse, parfois dangereuse, on lui pardonne pourtant tout, à cette Route des Vacances, qui achemine au soleil les estivants, déjà la tête dans le Midi, les pieds dans le sable chaud de la Méditerranée, bercés par le chant des cigales.</a:t>
            </a:r>
          </a:p>
        </p:txBody>
      </p:sp>
    </p:spTree>
    <p:extLst>
      <p:ext uri="{BB962C8B-B14F-4D97-AF65-F5344CB8AC3E}">
        <p14:creationId xmlns:p14="http://schemas.microsoft.com/office/powerpoint/2010/main" val="42677185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039625" y="0"/>
            <a:ext cx="10058400" cy="6821142"/>
          </a:xfrm>
          <a:prstGeom prst="rect">
            <a:avLst/>
          </a:prstGeom>
        </p:spPr>
      </p:pic>
      <p:sp>
        <p:nvSpPr>
          <p:cNvPr id="3" name="Rectangle 2"/>
          <p:cNvSpPr/>
          <p:nvPr/>
        </p:nvSpPr>
        <p:spPr>
          <a:xfrm>
            <a:off x="3082834" y="2142309"/>
            <a:ext cx="3513908" cy="6270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082834" y="3435531"/>
            <a:ext cx="4127863" cy="64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3344091" y="2271151"/>
            <a:ext cx="3252651" cy="369332"/>
          </a:xfrm>
          <a:prstGeom prst="rect">
            <a:avLst/>
          </a:prstGeom>
          <a:noFill/>
        </p:spPr>
        <p:txBody>
          <a:bodyPr wrap="square" rtlCol="0">
            <a:spAutoFit/>
          </a:bodyPr>
          <a:lstStyle/>
          <a:p>
            <a:r>
              <a:rPr lang="fr-FR" dirty="0" smtClean="0"/>
              <a:t>Contrôle Gendarmerie</a:t>
            </a:r>
            <a:endParaRPr lang="fr-FR" dirty="0"/>
          </a:p>
        </p:txBody>
      </p:sp>
      <p:sp>
        <p:nvSpPr>
          <p:cNvPr id="6" name="ZoneTexte 5"/>
          <p:cNvSpPr txBox="1"/>
          <p:nvPr/>
        </p:nvSpPr>
        <p:spPr>
          <a:xfrm>
            <a:off x="3683725" y="3526971"/>
            <a:ext cx="3252651" cy="369332"/>
          </a:xfrm>
          <a:prstGeom prst="rect">
            <a:avLst/>
          </a:prstGeom>
          <a:noFill/>
        </p:spPr>
        <p:txBody>
          <a:bodyPr wrap="square" rtlCol="0">
            <a:spAutoFit/>
          </a:bodyPr>
          <a:lstStyle/>
          <a:p>
            <a:r>
              <a:rPr lang="fr-FR" dirty="0" smtClean="0"/>
              <a:t>Sur la Nationale 7</a:t>
            </a:r>
            <a:endParaRPr lang="fr-FR" dirty="0"/>
          </a:p>
        </p:txBody>
      </p:sp>
    </p:spTree>
    <p:extLst>
      <p:ext uri="{BB962C8B-B14F-4D97-AF65-F5344CB8AC3E}">
        <p14:creationId xmlns:p14="http://schemas.microsoft.com/office/powerpoint/2010/main" val="41760468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 y="0"/>
            <a:ext cx="12192000" cy="6858000"/>
          </a:xfrm>
          <a:prstGeom prst="rect">
            <a:avLst/>
          </a:prstGeom>
        </p:spPr>
      </p:pic>
    </p:spTree>
    <p:extLst>
      <p:ext uri="{BB962C8B-B14F-4D97-AF65-F5344CB8AC3E}">
        <p14:creationId xmlns:p14="http://schemas.microsoft.com/office/powerpoint/2010/main" val="8961731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696" y="311105"/>
            <a:ext cx="6096000" cy="1200329"/>
          </a:xfrm>
          <a:prstGeom prst="rect">
            <a:avLst/>
          </a:prstGeom>
        </p:spPr>
        <p:txBody>
          <a:bodyPr>
            <a:spAutoFit/>
          </a:bodyPr>
          <a:lstStyle/>
          <a:p>
            <a:r>
              <a:rPr lang="fr-FR" b="1" dirty="0">
                <a:solidFill>
                  <a:srgbClr val="FF0000"/>
                </a:solidFill>
                <a:latin typeface="Georgia" panose="02040502050405020303" pitchFamily="18" charset="0"/>
              </a:rPr>
              <a:t>Longueur</a:t>
            </a:r>
            <a:endParaRPr lang="fr-FR" dirty="0">
              <a:solidFill>
                <a:srgbClr val="FF0000"/>
              </a:solidFill>
              <a:latin typeface="Georgia" panose="02040502050405020303" pitchFamily="18" charset="0"/>
            </a:endParaRPr>
          </a:p>
          <a:p>
            <a:r>
              <a:rPr lang="fr-FR" dirty="0">
                <a:latin typeface="Georgia" panose="02040502050405020303" pitchFamily="18" charset="0"/>
              </a:rPr>
              <a:t>996 kilomètres. C’est la route la plus longue de France. À l’époque, les automobilistes prenaient en moyenne 2 jours pour la parcourir.</a:t>
            </a:r>
            <a:endParaRPr lang="fr-FR" b="0" i="0" dirty="0">
              <a:effectLst/>
              <a:latin typeface="Georgia" panose="02040502050405020303" pitchFamily="18" charset="0"/>
            </a:endParaRPr>
          </a:p>
        </p:txBody>
      </p:sp>
      <p:sp>
        <p:nvSpPr>
          <p:cNvPr id="3" name="Rectangle 2"/>
          <p:cNvSpPr/>
          <p:nvPr/>
        </p:nvSpPr>
        <p:spPr>
          <a:xfrm>
            <a:off x="254696" y="1603550"/>
            <a:ext cx="6096000" cy="923330"/>
          </a:xfrm>
          <a:prstGeom prst="rect">
            <a:avLst/>
          </a:prstGeom>
        </p:spPr>
        <p:txBody>
          <a:bodyPr>
            <a:spAutoFit/>
          </a:bodyPr>
          <a:lstStyle/>
          <a:p>
            <a:r>
              <a:rPr lang="fr-FR" b="1" dirty="0">
                <a:solidFill>
                  <a:srgbClr val="FF0000"/>
                </a:solidFill>
                <a:latin typeface="Georgia" panose="02040502050405020303" pitchFamily="18" charset="0"/>
              </a:rPr>
              <a:t>De Paris à Menton</a:t>
            </a:r>
            <a:endParaRPr lang="fr-FR" dirty="0">
              <a:solidFill>
                <a:srgbClr val="FF0000"/>
              </a:solidFill>
              <a:latin typeface="Georgia" panose="02040502050405020303" pitchFamily="18" charset="0"/>
            </a:endParaRPr>
          </a:p>
          <a:p>
            <a:r>
              <a:rPr lang="fr-FR" dirty="0">
                <a:latin typeface="Georgia" panose="02040502050405020303" pitchFamily="18" charset="0"/>
              </a:rPr>
              <a:t>Départ : parvis de Notre-Dame (km 0)</a:t>
            </a:r>
            <a:br>
              <a:rPr lang="fr-FR" dirty="0">
                <a:latin typeface="Georgia" panose="02040502050405020303" pitchFamily="18" charset="0"/>
              </a:rPr>
            </a:br>
            <a:r>
              <a:rPr lang="fr-FR" dirty="0">
                <a:latin typeface="Georgia" panose="02040502050405020303" pitchFamily="18" charset="0"/>
              </a:rPr>
              <a:t>Arrivée : frontière italienne de Menton (km 996</a:t>
            </a:r>
            <a:r>
              <a:rPr lang="fr-FR" dirty="0">
                <a:solidFill>
                  <a:srgbClr val="747474"/>
                </a:solidFill>
                <a:latin typeface="Georgia" panose="02040502050405020303" pitchFamily="18" charset="0"/>
              </a:rPr>
              <a:t>)</a:t>
            </a:r>
            <a:endParaRPr lang="fr-FR" b="0" i="0" dirty="0">
              <a:solidFill>
                <a:srgbClr val="747474"/>
              </a:solidFill>
              <a:effectLst/>
              <a:latin typeface="Georgia" panose="02040502050405020303" pitchFamily="18" charset="0"/>
            </a:endParaRPr>
          </a:p>
        </p:txBody>
      </p:sp>
      <p:sp>
        <p:nvSpPr>
          <p:cNvPr id="4" name="Rectangle 3"/>
          <p:cNvSpPr/>
          <p:nvPr/>
        </p:nvSpPr>
        <p:spPr>
          <a:xfrm>
            <a:off x="254696" y="2618996"/>
            <a:ext cx="6096000" cy="1200329"/>
          </a:xfrm>
          <a:prstGeom prst="rect">
            <a:avLst/>
          </a:prstGeom>
        </p:spPr>
        <p:txBody>
          <a:bodyPr>
            <a:spAutoFit/>
          </a:bodyPr>
          <a:lstStyle/>
          <a:p>
            <a:r>
              <a:rPr lang="fr-FR" b="1" dirty="0">
                <a:solidFill>
                  <a:srgbClr val="FF0000"/>
                </a:solidFill>
                <a:latin typeface="Georgia" panose="02040502050405020303" pitchFamily="18" charset="0"/>
              </a:rPr>
              <a:t>5 régions</a:t>
            </a:r>
            <a:endParaRPr lang="fr-FR" dirty="0">
              <a:solidFill>
                <a:srgbClr val="FF0000"/>
              </a:solidFill>
              <a:latin typeface="Georgia" panose="02040502050405020303" pitchFamily="18" charset="0"/>
            </a:endParaRPr>
          </a:p>
          <a:p>
            <a:r>
              <a:rPr lang="fr-FR" dirty="0">
                <a:latin typeface="Georgia" panose="02040502050405020303" pitchFamily="18" charset="0"/>
              </a:rPr>
              <a:t>Île-de-France, Centre-Val de Loire, Bourgogne-Franche-Comté, Auvergne-Rhône-Alpes, Provence-Alpes-Côte d’Azur</a:t>
            </a:r>
            <a:endParaRPr lang="fr-FR" b="0" i="0" dirty="0">
              <a:effectLst/>
              <a:latin typeface="Georgia" panose="02040502050405020303" pitchFamily="18" charset="0"/>
            </a:endParaRPr>
          </a:p>
        </p:txBody>
      </p:sp>
      <p:sp>
        <p:nvSpPr>
          <p:cNvPr id="5" name="Rectangle 4"/>
          <p:cNvSpPr/>
          <p:nvPr/>
        </p:nvSpPr>
        <p:spPr>
          <a:xfrm>
            <a:off x="254696" y="3911441"/>
            <a:ext cx="6096000" cy="1200329"/>
          </a:xfrm>
          <a:prstGeom prst="rect">
            <a:avLst/>
          </a:prstGeom>
        </p:spPr>
        <p:txBody>
          <a:bodyPr>
            <a:spAutoFit/>
          </a:bodyPr>
          <a:lstStyle/>
          <a:p>
            <a:r>
              <a:rPr lang="fr-FR" b="1" dirty="0">
                <a:solidFill>
                  <a:srgbClr val="FF0000"/>
                </a:solidFill>
                <a:latin typeface="Georgia" panose="02040502050405020303" pitchFamily="18" charset="0"/>
              </a:rPr>
              <a:t>15 départements</a:t>
            </a:r>
            <a:endParaRPr lang="fr-FR" dirty="0">
              <a:solidFill>
                <a:srgbClr val="FF0000"/>
              </a:solidFill>
              <a:latin typeface="Georgia" panose="02040502050405020303" pitchFamily="18" charset="0"/>
            </a:endParaRPr>
          </a:p>
          <a:p>
            <a:r>
              <a:rPr lang="fr-FR" dirty="0">
                <a:latin typeface="Georgia" panose="02040502050405020303" pitchFamily="18" charset="0"/>
              </a:rPr>
              <a:t>Paris, Val-de-Marne, Essonne, Seine-et-Marne, Loiret, Nièvre, Allier, Loire, Rhône, Isère, Drôme, Vaucluse, Bouches-du-Rhône, Var, Alpes-Maritimes.</a:t>
            </a:r>
            <a:endParaRPr lang="fr-FR" b="0" i="0" dirty="0">
              <a:effectLst/>
              <a:latin typeface="Georgia" panose="02040502050405020303" pitchFamily="18" charset="0"/>
            </a:endParaRPr>
          </a:p>
        </p:txBody>
      </p:sp>
      <p:sp>
        <p:nvSpPr>
          <p:cNvPr id="6" name="Rectangle 5"/>
          <p:cNvSpPr/>
          <p:nvPr/>
        </p:nvSpPr>
        <p:spPr>
          <a:xfrm>
            <a:off x="254696" y="5203886"/>
            <a:ext cx="6096000" cy="1477328"/>
          </a:xfrm>
          <a:prstGeom prst="rect">
            <a:avLst/>
          </a:prstGeom>
        </p:spPr>
        <p:txBody>
          <a:bodyPr>
            <a:spAutoFit/>
          </a:bodyPr>
          <a:lstStyle/>
          <a:p>
            <a:r>
              <a:rPr lang="fr-FR" b="1" dirty="0">
                <a:solidFill>
                  <a:srgbClr val="FF0000"/>
                </a:solidFill>
                <a:latin typeface="Georgia" panose="02040502050405020303" pitchFamily="18" charset="0"/>
              </a:rPr>
              <a:t>Principales villes</a:t>
            </a:r>
            <a:endParaRPr lang="fr-FR" dirty="0">
              <a:solidFill>
                <a:srgbClr val="FF0000"/>
              </a:solidFill>
              <a:latin typeface="Georgia" panose="02040502050405020303" pitchFamily="18" charset="0"/>
            </a:endParaRPr>
          </a:p>
          <a:p>
            <a:r>
              <a:rPr lang="fr-FR" dirty="0">
                <a:latin typeface="Georgia" panose="02040502050405020303" pitchFamily="18" charset="0"/>
              </a:rPr>
              <a:t>Paris, Nemours, Montargis, Nevers, Moulins, Roanne, Lyon, Vienne (ou Saint-Étienne par la Route Bleue), Valence, Montélimar, Orange, Avignon, Aix-en-Provence, Cannes, Nice.</a:t>
            </a:r>
            <a:endParaRPr lang="fr-FR" b="0" i="0" dirty="0">
              <a:effectLst/>
              <a:latin typeface="Georgia" panose="02040502050405020303" pitchFamily="18" charset="0"/>
            </a:endParaRPr>
          </a:p>
        </p:txBody>
      </p:sp>
      <p:pic>
        <p:nvPicPr>
          <p:cNvPr id="9" name="Imag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6235" y="0"/>
            <a:ext cx="5143500" cy="6858000"/>
          </a:xfrm>
          <a:prstGeom prst="rect">
            <a:avLst/>
          </a:prstGeom>
        </p:spPr>
      </p:pic>
    </p:spTree>
    <p:extLst>
      <p:ext uri="{BB962C8B-B14F-4D97-AF65-F5344CB8AC3E}">
        <p14:creationId xmlns:p14="http://schemas.microsoft.com/office/powerpoint/2010/main" val="21383129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223494" y="2926080"/>
            <a:ext cx="4681728" cy="3709851"/>
          </a:xfrm>
          <a:prstGeom prst="rect">
            <a:avLst/>
          </a:prstGeom>
        </p:spPr>
      </p:pic>
      <p:pic>
        <p:nvPicPr>
          <p:cNvPr id="1026" name="Picture 2" descr="RÃ©sultat de recherche d'images pour &quot;point zero paris&quot;"/>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186193" y="1018903"/>
            <a:ext cx="6914367" cy="524840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5794" y="231841"/>
            <a:ext cx="4711337" cy="2585323"/>
          </a:xfrm>
          <a:prstGeom prst="rect">
            <a:avLst/>
          </a:prstGeom>
        </p:spPr>
        <p:txBody>
          <a:bodyPr wrap="square">
            <a:spAutoFit/>
          </a:bodyPr>
          <a:lstStyle/>
          <a:p>
            <a:r>
              <a:rPr lang="fr-FR" dirty="0" smtClean="0">
                <a:latin typeface="CanaroLight"/>
              </a:rPr>
              <a:t>La Nationale 7 part </a:t>
            </a:r>
            <a:r>
              <a:rPr lang="fr-FR" dirty="0">
                <a:latin typeface="CanaroLight"/>
              </a:rPr>
              <a:t>du point zéro des routes de France, sur le parvis de la cathédrale Notre-Dame de Paris. Vous pouvez l’emprunter jusqu’à Nevers après avoir traversé la forêt de Fontainebleau et le pont-canal de Briare, avant de continuer vers Lyon. Autre possibilité : emprunter la route nationale 6, située plus à l’est, qui passe par Auxerre et Chalon-sur-Saône.</a:t>
            </a:r>
            <a:endParaRPr lang="fr-FR" dirty="0"/>
          </a:p>
        </p:txBody>
      </p:sp>
    </p:spTree>
    <p:extLst>
      <p:ext uri="{BB962C8B-B14F-4D97-AF65-F5344CB8AC3E}">
        <p14:creationId xmlns:p14="http://schemas.microsoft.com/office/powerpoint/2010/main" val="9849301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Ã©sultat de recherche d'images pour &quot;nationale 7&quot;"/>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826718"/>
            <a:ext cx="6488482" cy="5364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701246" y="2463076"/>
            <a:ext cx="5490754" cy="1754326"/>
          </a:xfrm>
          <a:prstGeom prst="rect">
            <a:avLst/>
          </a:prstGeom>
        </p:spPr>
        <p:txBody>
          <a:bodyPr wrap="square">
            <a:spAutoFit/>
          </a:bodyPr>
          <a:lstStyle/>
          <a:p>
            <a:r>
              <a:rPr lang="fr-FR" b="1" dirty="0">
                <a:latin typeface="Georgia" panose="02040502050405020303" pitchFamily="18" charset="0"/>
              </a:rPr>
              <a:t>de relais routier en auberges historiques, et celle qui sont toujours sur le bord de la route qui existent toujours mais on fait des </a:t>
            </a:r>
            <a:r>
              <a:rPr lang="fr-FR" b="1" dirty="0" smtClean="0">
                <a:latin typeface="Georgia" panose="02040502050405020303" pitchFamily="18" charset="0"/>
              </a:rPr>
              <a:t>liftings, où biens d’autres qui ont des traces de cette Nostalgie. </a:t>
            </a:r>
            <a:r>
              <a:rPr lang="fr-FR" b="1" dirty="0">
                <a:latin typeface="Georgia" panose="02040502050405020303" pitchFamily="18" charset="0"/>
              </a:rPr>
              <a:t>Et c’est cette histoire que nous allons vous raconter…</a:t>
            </a:r>
            <a:endParaRPr lang="fr-FR" dirty="0"/>
          </a:p>
        </p:txBody>
      </p:sp>
    </p:spTree>
    <p:extLst>
      <p:ext uri="{BB962C8B-B14F-4D97-AF65-F5344CB8AC3E}">
        <p14:creationId xmlns:p14="http://schemas.microsoft.com/office/powerpoint/2010/main" val="39621962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1414829" y="222070"/>
            <a:ext cx="8996581" cy="6361611"/>
          </a:xfrm>
          <a:prstGeom prst="rect">
            <a:avLst/>
          </a:prstGeom>
        </p:spPr>
      </p:pic>
      <p:sp>
        <p:nvSpPr>
          <p:cNvPr id="3" name="Rectangle 2"/>
          <p:cNvSpPr/>
          <p:nvPr/>
        </p:nvSpPr>
        <p:spPr>
          <a:xfrm>
            <a:off x="2982685" y="887661"/>
            <a:ext cx="6096000" cy="1477328"/>
          </a:xfrm>
          <a:prstGeom prst="rect">
            <a:avLst/>
          </a:prstGeom>
        </p:spPr>
        <p:txBody>
          <a:bodyPr>
            <a:spAutoFit/>
          </a:bodyPr>
          <a:lstStyle/>
          <a:p>
            <a:pPr fontAlgn="base"/>
            <a:r>
              <a:rPr lang="fr-FR" dirty="0" smtClean="0">
                <a:solidFill>
                  <a:schemeClr val="bg1"/>
                </a:solidFill>
                <a:latin typeface="Roboto"/>
              </a:rPr>
              <a:t>L’hôtel est </a:t>
            </a:r>
            <a:r>
              <a:rPr lang="fr-FR" dirty="0">
                <a:solidFill>
                  <a:schemeClr val="bg1"/>
                </a:solidFill>
                <a:latin typeface="Roboto"/>
              </a:rPr>
              <a:t>un des établissements les plus connus de Pouilly-sur-Loire, spécialement par les nostalgiques de la “Nationale 7”.</a:t>
            </a:r>
          </a:p>
          <a:p>
            <a:r>
              <a:rPr lang="fr-FR" dirty="0"/>
              <a:t/>
            </a:r>
            <a:br>
              <a:rPr lang="fr-FR" dirty="0"/>
            </a:br>
            <a:endParaRPr lang="fr-FR" dirty="0"/>
          </a:p>
        </p:txBody>
      </p:sp>
      <p:sp>
        <p:nvSpPr>
          <p:cNvPr id="4" name="Rectangle 3"/>
          <p:cNvSpPr/>
          <p:nvPr/>
        </p:nvSpPr>
        <p:spPr>
          <a:xfrm>
            <a:off x="2982685" y="518329"/>
            <a:ext cx="1794081" cy="369332"/>
          </a:xfrm>
          <a:prstGeom prst="rect">
            <a:avLst/>
          </a:prstGeom>
        </p:spPr>
        <p:txBody>
          <a:bodyPr wrap="none">
            <a:spAutoFit/>
          </a:bodyPr>
          <a:lstStyle/>
          <a:p>
            <a:r>
              <a:rPr lang="fr-FR" b="1" dirty="0">
                <a:solidFill>
                  <a:schemeClr val="bg1"/>
                </a:solidFill>
              </a:rPr>
              <a:t>Les 200 Bornes</a:t>
            </a:r>
          </a:p>
        </p:txBody>
      </p:sp>
    </p:spTree>
    <p:extLst>
      <p:ext uri="{BB962C8B-B14F-4D97-AF65-F5344CB8AC3E}">
        <p14:creationId xmlns:p14="http://schemas.microsoft.com/office/powerpoint/2010/main" val="13383350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002083" y="1262713"/>
            <a:ext cx="10058400" cy="5083132"/>
          </a:xfrm>
          <a:prstGeom prst="rect">
            <a:avLst/>
          </a:prstGeom>
        </p:spPr>
      </p:pic>
      <p:sp>
        <p:nvSpPr>
          <p:cNvPr id="3" name="Rectangle 2"/>
          <p:cNvSpPr/>
          <p:nvPr/>
        </p:nvSpPr>
        <p:spPr>
          <a:xfrm>
            <a:off x="3613441" y="553385"/>
            <a:ext cx="4835683" cy="369332"/>
          </a:xfrm>
          <a:prstGeom prst="rect">
            <a:avLst/>
          </a:prstGeom>
        </p:spPr>
        <p:txBody>
          <a:bodyPr wrap="none">
            <a:spAutoFit/>
          </a:bodyPr>
          <a:lstStyle/>
          <a:p>
            <a:r>
              <a:rPr lang="fr-FR" dirty="0">
                <a:latin typeface="arial" panose="020B0604020202020204" pitchFamily="34" charset="0"/>
              </a:rPr>
              <a:t>Avenue de la Tuilerie, 58150 Pouilly-sur-Loire</a:t>
            </a:r>
            <a:endParaRPr lang="fr-FR" dirty="0"/>
          </a:p>
        </p:txBody>
      </p:sp>
      <p:sp>
        <p:nvSpPr>
          <p:cNvPr id="4" name="ZoneTexte 3"/>
          <p:cNvSpPr txBox="1"/>
          <p:nvPr/>
        </p:nvSpPr>
        <p:spPr>
          <a:xfrm>
            <a:off x="1854926" y="1619794"/>
            <a:ext cx="2743200" cy="369332"/>
          </a:xfrm>
          <a:prstGeom prst="rect">
            <a:avLst/>
          </a:prstGeom>
          <a:noFill/>
        </p:spPr>
        <p:txBody>
          <a:bodyPr wrap="square" rtlCol="0">
            <a:spAutoFit/>
          </a:bodyPr>
          <a:lstStyle/>
          <a:p>
            <a:r>
              <a:rPr lang="fr-FR" b="1" dirty="0" smtClean="0">
                <a:solidFill>
                  <a:schemeClr val="bg1"/>
                </a:solidFill>
              </a:rPr>
              <a:t>Les 200 Bornes</a:t>
            </a:r>
            <a:endParaRPr lang="fr-FR" b="1" dirty="0">
              <a:solidFill>
                <a:schemeClr val="bg1"/>
              </a:solidFill>
            </a:endParaRPr>
          </a:p>
        </p:txBody>
      </p:sp>
    </p:spTree>
    <p:extLst>
      <p:ext uri="{BB962C8B-B14F-4D97-AF65-F5344CB8AC3E}">
        <p14:creationId xmlns:p14="http://schemas.microsoft.com/office/powerpoint/2010/main" val="40244042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4361" y="546462"/>
            <a:ext cx="8705215" cy="923330"/>
          </a:xfrm>
          <a:prstGeom prst="rect">
            <a:avLst/>
          </a:prstGeom>
        </p:spPr>
        <p:txBody>
          <a:bodyPr wrap="square">
            <a:spAutoFit/>
          </a:bodyPr>
          <a:lstStyle/>
          <a:p>
            <a:r>
              <a:rPr lang="fr-FR" b="1" dirty="0">
                <a:latin typeface="Georgia" panose="02040502050405020303" pitchFamily="18" charset="0"/>
              </a:rPr>
              <a:t>Mais elle n’a pas dit son dernier mot, cette Nationale 7 poétique et mélancolique. Sur son tracé, les passionnés entretiennent sa mémoire. De musées spécialisés en </a:t>
            </a:r>
            <a:r>
              <a:rPr lang="fr-FR" b="1" dirty="0" smtClean="0">
                <a:latin typeface="Georgia" panose="02040502050405020303" pitchFamily="18" charset="0"/>
              </a:rPr>
              <a:t>brocantes</a:t>
            </a:r>
            <a:r>
              <a:rPr lang="fr-FR" b="1" dirty="0">
                <a:latin typeface="Georgia" panose="02040502050405020303" pitchFamily="18" charset="0"/>
              </a:rPr>
              <a:t>.</a:t>
            </a:r>
            <a:endParaRPr lang="fr-FR" dirty="0"/>
          </a:p>
        </p:txBody>
      </p:sp>
      <p:pic>
        <p:nvPicPr>
          <p:cNvPr id="4" name="Image 3"/>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849086" y="2481943"/>
            <a:ext cx="10058400" cy="4012821"/>
          </a:xfrm>
          <a:prstGeom prst="rect">
            <a:avLst/>
          </a:prstGeom>
        </p:spPr>
      </p:pic>
      <p:sp>
        <p:nvSpPr>
          <p:cNvPr id="5" name="Rectangle 4"/>
          <p:cNvSpPr/>
          <p:nvPr/>
        </p:nvSpPr>
        <p:spPr>
          <a:xfrm>
            <a:off x="3270069" y="2674760"/>
            <a:ext cx="7637417" cy="369332"/>
          </a:xfrm>
          <a:prstGeom prst="rect">
            <a:avLst/>
          </a:prstGeom>
        </p:spPr>
        <p:txBody>
          <a:bodyPr wrap="square">
            <a:spAutoFit/>
          </a:bodyPr>
          <a:lstStyle/>
          <a:p>
            <a:r>
              <a:rPr lang="fr-FR" dirty="0">
                <a:latin typeface="bentham"/>
              </a:rPr>
              <a:t>Rendez-vous à </a:t>
            </a:r>
            <a:r>
              <a:rPr lang="fr-FR" dirty="0" err="1">
                <a:latin typeface="bentham"/>
              </a:rPr>
              <a:t>Piolenc</a:t>
            </a:r>
            <a:r>
              <a:rPr lang="fr-FR" dirty="0">
                <a:latin typeface="bentham"/>
              </a:rPr>
              <a:t> au musée mémoire de la nationale 7.</a:t>
            </a:r>
            <a:endParaRPr lang="fr-FR" dirty="0"/>
          </a:p>
        </p:txBody>
      </p:sp>
    </p:spTree>
    <p:extLst>
      <p:ext uri="{BB962C8B-B14F-4D97-AF65-F5344CB8AC3E}">
        <p14:creationId xmlns:p14="http://schemas.microsoft.com/office/powerpoint/2010/main" val="41416205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ww.vintagebelair.com/assets/img/xlarge/cover.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626301" y="518437"/>
            <a:ext cx="10935221" cy="5992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1830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1464426" y="0"/>
            <a:ext cx="9263147" cy="6648994"/>
          </a:xfrm>
          <a:prstGeom prst="rect">
            <a:avLst/>
          </a:prstGeom>
        </p:spPr>
      </p:pic>
      <p:sp>
        <p:nvSpPr>
          <p:cNvPr id="5" name="Rectangle 3"/>
          <p:cNvSpPr>
            <a:spLocks noChangeArrowheads="1"/>
          </p:cNvSpPr>
          <p:nvPr/>
        </p:nvSpPr>
        <p:spPr bwMode="auto">
          <a:xfrm>
            <a:off x="4435631" y="645150"/>
            <a:ext cx="4721432"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chemeClr val="tx1"/>
                </a:solidFill>
                <a:effectLst/>
                <a:latin typeface="Roboto"/>
              </a:rPr>
              <a:t>986 Route Nationale 7, 38121 </a:t>
            </a:r>
            <a:r>
              <a:rPr kumimoji="0" lang="fr-FR" altLang="fr-FR" sz="1600" b="0" i="0" u="none" strike="noStrike" cap="none" normalizeH="0" baseline="0" dirty="0" err="1" smtClean="0">
                <a:ln>
                  <a:noFill/>
                </a:ln>
                <a:solidFill>
                  <a:schemeClr val="tx1"/>
                </a:solidFill>
                <a:effectLst/>
                <a:latin typeface="Roboto"/>
              </a:rPr>
              <a:t>Chonas-l'Amballan</a:t>
            </a:r>
            <a:endParaRPr kumimoji="0" lang="fr-FR" altLang="fr-FR" sz="16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26612394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964505" y="1008661"/>
            <a:ext cx="10058400" cy="5088958"/>
          </a:xfrm>
          <a:prstGeom prst="rect">
            <a:avLst/>
          </a:prstGeom>
        </p:spPr>
      </p:pic>
      <p:sp>
        <p:nvSpPr>
          <p:cNvPr id="3" name="Rectangle 2"/>
          <p:cNvSpPr/>
          <p:nvPr/>
        </p:nvSpPr>
        <p:spPr>
          <a:xfrm>
            <a:off x="1371809" y="1206529"/>
            <a:ext cx="6383479" cy="369332"/>
          </a:xfrm>
          <a:prstGeom prst="rect">
            <a:avLst/>
          </a:prstGeom>
        </p:spPr>
        <p:txBody>
          <a:bodyPr wrap="none">
            <a:spAutoFit/>
          </a:bodyPr>
          <a:lstStyle/>
          <a:p>
            <a:pPr lvl="0" defTabSz="914400" eaLnBrk="0" fontAlgn="base" hangingPunct="0">
              <a:spcBef>
                <a:spcPct val="0"/>
              </a:spcBef>
              <a:spcAft>
                <a:spcPct val="0"/>
              </a:spcAft>
            </a:pPr>
            <a:r>
              <a:rPr lang="fr-FR" altLang="fr-FR" dirty="0">
                <a:latin typeface="Roboto"/>
              </a:rPr>
              <a:t>986 Route Nationale 7, 38121 </a:t>
            </a:r>
            <a:r>
              <a:rPr lang="fr-FR" altLang="fr-FR" dirty="0" err="1" smtClean="0">
                <a:latin typeface="Roboto"/>
              </a:rPr>
              <a:t>Chonas-l'Amballan</a:t>
            </a:r>
            <a:r>
              <a:rPr lang="fr-FR" altLang="fr-FR" dirty="0" smtClean="0">
                <a:latin typeface="Roboto"/>
              </a:rPr>
              <a:t> aujourd’hui</a:t>
            </a:r>
            <a:endParaRPr lang="fr-FR" altLang="fr-FR" dirty="0"/>
          </a:p>
        </p:txBody>
      </p:sp>
    </p:spTree>
    <p:extLst>
      <p:ext uri="{BB962C8B-B14F-4D97-AF65-F5344CB8AC3E}">
        <p14:creationId xmlns:p14="http://schemas.microsoft.com/office/powerpoint/2010/main" val="11835802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3177" y="370175"/>
            <a:ext cx="5299166" cy="6247864"/>
          </a:xfrm>
          <a:prstGeom prst="rect">
            <a:avLst/>
          </a:prstGeom>
        </p:spPr>
        <p:txBody>
          <a:bodyPr wrap="square">
            <a:spAutoFit/>
          </a:bodyPr>
          <a:lstStyle/>
          <a:p>
            <a:r>
              <a:rPr lang="fr-FR" sz="2000" dirty="0">
                <a:latin typeface="Comic Sans MS" panose="030F0702030302020204" pitchFamily="66" charset="0"/>
              </a:rPr>
              <a:t>Automobile et congés </a:t>
            </a:r>
            <a:r>
              <a:rPr lang="fr-FR" sz="2000" dirty="0" smtClean="0">
                <a:latin typeface="Comic Sans MS" panose="030F0702030302020204" pitchFamily="66" charset="0"/>
              </a:rPr>
              <a:t>payés</a:t>
            </a:r>
          </a:p>
          <a:p>
            <a:endParaRPr lang="fr-FR" sz="2000" dirty="0">
              <a:latin typeface="Comic Sans MS" panose="030F0702030302020204" pitchFamily="66" charset="0"/>
            </a:endParaRPr>
          </a:p>
          <a:p>
            <a:r>
              <a:rPr lang="fr-FR" sz="2000" dirty="0">
                <a:latin typeface="Comic Sans MS" panose="030F0702030302020204" pitchFamily="66" charset="0"/>
              </a:rPr>
              <a:t>Avec le développement de la voiture automobile pendant les Années folles, l’allongement de la durée des congés payés tout au long du 20esiècle et l’élévation du niveau de vie pendant les Trente Glorieuses, la Nationale 7 devient enfin la route des vacances et du soleil... mais aussi celle des embouteillages, des pannes et des querelles ! Commerces, hôtels et restaurants fleurissent le long de son tracé, pour accommoder les vacanciers qui mettent </a:t>
            </a:r>
            <a:r>
              <a:rPr lang="fr-FR" sz="2000" dirty="0" smtClean="0">
                <a:latin typeface="Comic Sans MS" panose="030F0702030302020204" pitchFamily="66" charset="0"/>
              </a:rPr>
              <a:t>encore. </a:t>
            </a:r>
            <a:r>
              <a:rPr lang="fr-FR" sz="2000" dirty="0">
                <a:latin typeface="Comic Sans MS" panose="030F0702030302020204" pitchFamily="66" charset="0"/>
              </a:rPr>
              <a:t>Pare-chocs contre pare-chocs, Citroën Traction et Renault R4 formaient, dès juillet, une joyeuse farandole, remplies à ras-bord de valises, de jouets de plage, d’épuisettes et de parasols, la carte routière et le guide Michelin posés sur le tableau de bord.</a:t>
            </a:r>
            <a:endParaRPr lang="fr-FR" sz="2000" b="0" i="0" dirty="0">
              <a:effectLst/>
              <a:latin typeface="Comic Sans MS" panose="030F0702030302020204" pitchFamily="66" charset="0"/>
            </a:endParaRPr>
          </a:p>
        </p:txBody>
      </p:sp>
      <p:pic>
        <p:nvPicPr>
          <p:cNvPr id="4" name="Picture 2" descr="RÃ©sultat de recherche d'images pour &quot;nationale 7&quot;"/>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6209466" y="3749040"/>
            <a:ext cx="5982534" cy="310896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209466" y="0"/>
            <a:ext cx="5982534" cy="3564000"/>
          </a:xfrm>
          <a:prstGeom prst="rect">
            <a:avLst/>
          </a:prstGeom>
        </p:spPr>
      </p:pic>
    </p:spTree>
    <p:extLst>
      <p:ext uri="{BB962C8B-B14F-4D97-AF65-F5344CB8AC3E}">
        <p14:creationId xmlns:p14="http://schemas.microsoft.com/office/powerpoint/2010/main" val="18368148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1277654" y="676405"/>
            <a:ext cx="3970752" cy="5599135"/>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6588690" y="751561"/>
            <a:ext cx="3920648" cy="5523979"/>
          </a:xfrm>
          <a:prstGeom prst="rect">
            <a:avLst/>
          </a:prstGeom>
        </p:spPr>
      </p:pic>
      <p:sp>
        <p:nvSpPr>
          <p:cNvPr id="4" name="Rectangle 3"/>
          <p:cNvSpPr/>
          <p:nvPr/>
        </p:nvSpPr>
        <p:spPr>
          <a:xfrm>
            <a:off x="3658955" y="307073"/>
            <a:ext cx="5301451" cy="369332"/>
          </a:xfrm>
          <a:prstGeom prst="rect">
            <a:avLst/>
          </a:prstGeom>
        </p:spPr>
        <p:txBody>
          <a:bodyPr wrap="none">
            <a:spAutoFit/>
          </a:bodyPr>
          <a:lstStyle/>
          <a:p>
            <a:r>
              <a:rPr lang="fr-FR" dirty="0">
                <a:latin typeface="CanaroLight"/>
              </a:rPr>
              <a:t>I</a:t>
            </a:r>
            <a:r>
              <a:rPr lang="fr-FR" dirty="0" smtClean="0">
                <a:latin typeface="CanaroLight"/>
              </a:rPr>
              <a:t>l fallait 2 </a:t>
            </a:r>
            <a:r>
              <a:rPr lang="fr-FR" dirty="0">
                <a:latin typeface="CanaroLight"/>
              </a:rPr>
              <a:t>jours pour aller de Paris à la Côte d’Azur</a:t>
            </a:r>
            <a:endParaRPr lang="fr-FR" dirty="0"/>
          </a:p>
        </p:txBody>
      </p:sp>
    </p:spTree>
    <p:extLst>
      <p:ext uri="{BB962C8B-B14F-4D97-AF65-F5344CB8AC3E}">
        <p14:creationId xmlns:p14="http://schemas.microsoft.com/office/powerpoint/2010/main" val="23739486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238250" y="209550"/>
            <a:ext cx="9715500" cy="6256564"/>
          </a:xfrm>
          <a:prstGeom prst="rect">
            <a:avLst/>
          </a:prstGeom>
        </p:spPr>
      </p:pic>
    </p:spTree>
    <p:extLst>
      <p:ext uri="{BB962C8B-B14F-4D97-AF65-F5344CB8AC3E}">
        <p14:creationId xmlns:p14="http://schemas.microsoft.com/office/powerpoint/2010/main" val="13133659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002075" y="182880"/>
            <a:ext cx="10058400" cy="6587980"/>
          </a:xfrm>
          <a:prstGeom prst="rect">
            <a:avLst/>
          </a:prstGeom>
        </p:spPr>
      </p:pic>
      <p:sp>
        <p:nvSpPr>
          <p:cNvPr id="3" name="ZoneTexte 2"/>
          <p:cNvSpPr txBox="1"/>
          <p:nvPr/>
        </p:nvSpPr>
        <p:spPr>
          <a:xfrm>
            <a:off x="6648994" y="365760"/>
            <a:ext cx="3683726" cy="646331"/>
          </a:xfrm>
          <a:prstGeom prst="rect">
            <a:avLst/>
          </a:prstGeom>
          <a:noFill/>
        </p:spPr>
        <p:txBody>
          <a:bodyPr wrap="square" rtlCol="0">
            <a:spAutoFit/>
          </a:bodyPr>
          <a:lstStyle/>
          <a:p>
            <a:r>
              <a:rPr lang="fr-FR" dirty="0" smtClean="0"/>
              <a:t>L’Auberge des Templiers( aux </a:t>
            </a:r>
            <a:r>
              <a:rPr lang="fr-FR" dirty="0" err="1" smtClean="0"/>
              <a:t>Bezards</a:t>
            </a:r>
            <a:r>
              <a:rPr lang="fr-FR" dirty="0" smtClean="0"/>
              <a:t>) aujourd’hui</a:t>
            </a:r>
            <a:endParaRPr lang="fr-FR" dirty="0"/>
          </a:p>
        </p:txBody>
      </p:sp>
    </p:spTree>
    <p:extLst>
      <p:ext uri="{BB962C8B-B14F-4D97-AF65-F5344CB8AC3E}">
        <p14:creationId xmlns:p14="http://schemas.microsoft.com/office/powerpoint/2010/main" val="40105665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861533" y="190574"/>
            <a:ext cx="10058400" cy="6340854"/>
          </a:xfrm>
          <a:prstGeom prst="rect">
            <a:avLst/>
          </a:prstGeom>
        </p:spPr>
      </p:pic>
    </p:spTree>
    <p:extLst>
      <p:ext uri="{BB962C8B-B14F-4D97-AF65-F5344CB8AC3E}">
        <p14:creationId xmlns:p14="http://schemas.microsoft.com/office/powerpoint/2010/main" val="6486179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884872" y="156754"/>
            <a:ext cx="10058400" cy="6536649"/>
          </a:xfrm>
          <a:prstGeom prst="rect">
            <a:avLst/>
          </a:prstGeom>
        </p:spPr>
      </p:pic>
    </p:spTree>
    <p:extLst>
      <p:ext uri="{BB962C8B-B14F-4D97-AF65-F5344CB8AC3E}">
        <p14:creationId xmlns:p14="http://schemas.microsoft.com/office/powerpoint/2010/main" val="18811256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57550"/>
            <a:ext cx="4762500" cy="360045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9500" y="3257550"/>
            <a:ext cx="4762500" cy="359092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40010" y="25835"/>
            <a:ext cx="4762500" cy="3600450"/>
          </a:xfrm>
          <a:prstGeom prst="rect">
            <a:avLst/>
          </a:prstGeom>
        </p:spPr>
      </p:pic>
    </p:spTree>
    <p:extLst>
      <p:ext uri="{BB962C8B-B14F-4D97-AF65-F5344CB8AC3E}">
        <p14:creationId xmlns:p14="http://schemas.microsoft.com/office/powerpoint/2010/main" val="15236881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751561" y="959223"/>
            <a:ext cx="10058400" cy="5356544"/>
          </a:xfrm>
          <a:prstGeom prst="rect">
            <a:avLst/>
          </a:prstGeom>
        </p:spPr>
      </p:pic>
      <p:sp>
        <p:nvSpPr>
          <p:cNvPr id="3" name="ZoneTexte 2"/>
          <p:cNvSpPr txBox="1"/>
          <p:nvPr/>
        </p:nvSpPr>
        <p:spPr>
          <a:xfrm>
            <a:off x="2063931" y="274320"/>
            <a:ext cx="6871063" cy="369332"/>
          </a:xfrm>
          <a:prstGeom prst="rect">
            <a:avLst/>
          </a:prstGeom>
          <a:noFill/>
        </p:spPr>
        <p:txBody>
          <a:bodyPr wrap="square" rtlCol="0">
            <a:spAutoFit/>
          </a:bodyPr>
          <a:lstStyle/>
          <a:p>
            <a:r>
              <a:rPr lang="fr-FR" dirty="0" smtClean="0"/>
              <a:t>A </a:t>
            </a:r>
            <a:r>
              <a:rPr lang="fr-FR" dirty="0" err="1" smtClean="0"/>
              <a:t>Cerrans-Foulletourte</a:t>
            </a:r>
            <a:r>
              <a:rPr lang="fr-FR" dirty="0" smtClean="0"/>
              <a:t> (Hôtel du Croissant ) aujourd’hui</a:t>
            </a:r>
            <a:endParaRPr lang="fr-FR" dirty="0"/>
          </a:p>
        </p:txBody>
      </p:sp>
    </p:spTree>
    <p:extLst>
      <p:ext uri="{BB962C8B-B14F-4D97-AF65-F5344CB8AC3E}">
        <p14:creationId xmlns:p14="http://schemas.microsoft.com/office/powerpoint/2010/main" val="4468628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1486577" y="209005"/>
            <a:ext cx="9244972" cy="6453051"/>
          </a:xfrm>
          <a:prstGeom prst="rect">
            <a:avLst/>
          </a:prstGeom>
        </p:spPr>
      </p:pic>
      <p:sp>
        <p:nvSpPr>
          <p:cNvPr id="3" name="Rectangle 2"/>
          <p:cNvSpPr/>
          <p:nvPr/>
        </p:nvSpPr>
        <p:spPr>
          <a:xfrm>
            <a:off x="4600833" y="997522"/>
            <a:ext cx="4633000" cy="369332"/>
          </a:xfrm>
          <a:prstGeom prst="rect">
            <a:avLst/>
          </a:prstGeom>
        </p:spPr>
        <p:txBody>
          <a:bodyPr wrap="none">
            <a:spAutoFit/>
          </a:bodyPr>
          <a:lstStyle/>
          <a:p>
            <a:r>
              <a:rPr lang="fr-FR" dirty="0" err="1" smtClean="0"/>
              <a:t>Cerrans-Foulletourte</a:t>
            </a:r>
            <a:r>
              <a:rPr lang="fr-FR" dirty="0" smtClean="0"/>
              <a:t>(Hôtel du Croissant)</a:t>
            </a:r>
            <a:endParaRPr lang="fr-FR" dirty="0"/>
          </a:p>
        </p:txBody>
      </p:sp>
    </p:spTree>
    <p:extLst>
      <p:ext uri="{BB962C8B-B14F-4D97-AF65-F5344CB8AC3E}">
        <p14:creationId xmlns:p14="http://schemas.microsoft.com/office/powerpoint/2010/main" val="16226102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1037132" y="91440"/>
            <a:ext cx="9778102" cy="6675120"/>
          </a:xfrm>
          <a:prstGeom prst="rect">
            <a:avLst/>
          </a:prstGeom>
        </p:spPr>
      </p:pic>
      <p:sp>
        <p:nvSpPr>
          <p:cNvPr id="3" name="ZoneTexte 2"/>
          <p:cNvSpPr txBox="1"/>
          <p:nvPr/>
        </p:nvSpPr>
        <p:spPr>
          <a:xfrm>
            <a:off x="3947160" y="352697"/>
            <a:ext cx="3958046" cy="369332"/>
          </a:xfrm>
          <a:prstGeom prst="rect">
            <a:avLst/>
          </a:prstGeom>
          <a:noFill/>
        </p:spPr>
        <p:txBody>
          <a:bodyPr wrap="square" rtlCol="0">
            <a:spAutoFit/>
          </a:bodyPr>
          <a:lstStyle/>
          <a:p>
            <a:r>
              <a:rPr lang="fr-FR" dirty="0" smtClean="0">
                <a:solidFill>
                  <a:schemeClr val="bg2"/>
                </a:solidFill>
              </a:rPr>
              <a:t>Saint-Martin-</a:t>
            </a:r>
            <a:r>
              <a:rPr lang="fr-FR" dirty="0" err="1" smtClean="0">
                <a:solidFill>
                  <a:schemeClr val="bg2"/>
                </a:solidFill>
              </a:rPr>
              <a:t>d’Estreaux</a:t>
            </a:r>
            <a:r>
              <a:rPr lang="fr-FR" dirty="0" smtClean="0">
                <a:solidFill>
                  <a:schemeClr val="bg2"/>
                </a:solidFill>
              </a:rPr>
              <a:t>  (route N7)</a:t>
            </a:r>
            <a:endParaRPr lang="fr-FR" dirty="0">
              <a:solidFill>
                <a:schemeClr val="bg2"/>
              </a:solidFill>
            </a:endParaRPr>
          </a:p>
        </p:txBody>
      </p:sp>
    </p:spTree>
    <p:extLst>
      <p:ext uri="{BB962C8B-B14F-4D97-AF65-F5344CB8AC3E}">
        <p14:creationId xmlns:p14="http://schemas.microsoft.com/office/powerpoint/2010/main" val="18987805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014608" y="938979"/>
            <a:ext cx="10058400" cy="5162600"/>
          </a:xfrm>
          <a:prstGeom prst="rect">
            <a:avLst/>
          </a:prstGeom>
        </p:spPr>
      </p:pic>
      <p:sp>
        <p:nvSpPr>
          <p:cNvPr id="3" name="Rectangle 2"/>
          <p:cNvSpPr/>
          <p:nvPr/>
        </p:nvSpPr>
        <p:spPr>
          <a:xfrm>
            <a:off x="3668225" y="252939"/>
            <a:ext cx="5285421" cy="369332"/>
          </a:xfrm>
          <a:prstGeom prst="rect">
            <a:avLst/>
          </a:prstGeom>
        </p:spPr>
        <p:txBody>
          <a:bodyPr wrap="none">
            <a:spAutoFit/>
          </a:bodyPr>
          <a:lstStyle/>
          <a:p>
            <a:r>
              <a:rPr lang="fr-FR" dirty="0"/>
              <a:t>Saint-Martin-</a:t>
            </a:r>
            <a:r>
              <a:rPr lang="fr-FR" dirty="0" err="1"/>
              <a:t>d’Estreaux</a:t>
            </a:r>
            <a:r>
              <a:rPr lang="fr-FR" dirty="0"/>
              <a:t>  (route N7</a:t>
            </a:r>
            <a:r>
              <a:rPr lang="fr-FR" dirty="0" smtClean="0"/>
              <a:t>) aujourd’hui</a:t>
            </a:r>
            <a:endParaRPr lang="fr-FR" dirty="0"/>
          </a:p>
        </p:txBody>
      </p:sp>
    </p:spTree>
    <p:extLst>
      <p:ext uri="{BB962C8B-B14F-4D97-AF65-F5344CB8AC3E}">
        <p14:creationId xmlns:p14="http://schemas.microsoft.com/office/powerpoint/2010/main" val="17098324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9576" y="1378413"/>
            <a:ext cx="5334835" cy="3785652"/>
          </a:xfrm>
          <a:prstGeom prst="rect">
            <a:avLst/>
          </a:prstGeom>
        </p:spPr>
        <p:txBody>
          <a:bodyPr wrap="square">
            <a:spAutoFit/>
          </a:bodyPr>
          <a:lstStyle/>
          <a:p>
            <a:r>
              <a:rPr lang="fr-FR" sz="2000" dirty="0">
                <a:latin typeface="Comic Sans MS" panose="030F0702030302020204" pitchFamily="66" charset="0"/>
              </a:rPr>
              <a:t>Avec l’inauguration, en 1970, de l’autoroute Paris-Lyon-Marseille, la Route Nationale 7 est peu à peu délaissée. Les voitures, plus puissantes, sont plus à l’aise sur les voies des autoroutes A6 et A7, où le temps de trajet se raccourcit. La gestion de grands tronçons de la RN 7 est confiée aux départements, comme plus de la moitié des 38000 kilomètres de voies dont l’État avait la charge jusqu’en 2005. La RN 7 conserve son statut de route nationale entre Nevers et Lyon, pour l’instant.</a:t>
            </a:r>
          </a:p>
        </p:txBody>
      </p:sp>
      <p:pic>
        <p:nvPicPr>
          <p:cNvPr id="3" name="Image 2"/>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6116936" y="166833"/>
            <a:ext cx="5982535" cy="242316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116937" y="3030583"/>
            <a:ext cx="5982535" cy="3618411"/>
          </a:xfrm>
          <a:prstGeom prst="rect">
            <a:avLst/>
          </a:prstGeom>
        </p:spPr>
      </p:pic>
    </p:spTree>
    <p:extLst>
      <p:ext uri="{BB962C8B-B14F-4D97-AF65-F5344CB8AC3E}">
        <p14:creationId xmlns:p14="http://schemas.microsoft.com/office/powerpoint/2010/main" val="148395360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252603" y="742165"/>
            <a:ext cx="10058400" cy="5508009"/>
          </a:xfrm>
          <a:prstGeom prst="rect">
            <a:avLst/>
          </a:prstGeom>
        </p:spPr>
      </p:pic>
      <p:sp>
        <p:nvSpPr>
          <p:cNvPr id="3" name="ZoneTexte 2"/>
          <p:cNvSpPr txBox="1"/>
          <p:nvPr/>
        </p:nvSpPr>
        <p:spPr>
          <a:xfrm>
            <a:off x="3984170" y="914400"/>
            <a:ext cx="5826035" cy="646331"/>
          </a:xfrm>
          <a:prstGeom prst="rect">
            <a:avLst/>
          </a:prstGeom>
          <a:noFill/>
        </p:spPr>
        <p:txBody>
          <a:bodyPr wrap="square" rtlCol="0">
            <a:spAutoFit/>
          </a:bodyPr>
          <a:lstStyle/>
          <a:p>
            <a:r>
              <a:rPr lang="fr-FR" dirty="0" smtClean="0"/>
              <a:t>La grande </a:t>
            </a:r>
            <a:r>
              <a:rPr lang="fr-FR" dirty="0" err="1" smtClean="0"/>
              <a:t>toscana</a:t>
            </a:r>
            <a:r>
              <a:rPr lang="fr-FR" dirty="0" smtClean="0"/>
              <a:t> (anciennement la bonne auberge) Antibes</a:t>
            </a:r>
            <a:endParaRPr lang="fr-FR" dirty="0"/>
          </a:p>
        </p:txBody>
      </p:sp>
    </p:spTree>
    <p:extLst>
      <p:ext uri="{BB962C8B-B14F-4D97-AF65-F5344CB8AC3E}">
        <p14:creationId xmlns:p14="http://schemas.microsoft.com/office/powerpoint/2010/main" val="1472099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263149" y="91440"/>
            <a:ext cx="9665701" cy="6662057"/>
          </a:xfrm>
          <a:prstGeom prst="rect">
            <a:avLst/>
          </a:prstGeom>
        </p:spPr>
      </p:pic>
      <p:sp>
        <p:nvSpPr>
          <p:cNvPr id="3" name="ZoneTexte 2"/>
          <p:cNvSpPr txBox="1"/>
          <p:nvPr/>
        </p:nvSpPr>
        <p:spPr>
          <a:xfrm>
            <a:off x="1776548" y="718457"/>
            <a:ext cx="5812972" cy="369332"/>
          </a:xfrm>
          <a:prstGeom prst="rect">
            <a:avLst/>
          </a:prstGeom>
          <a:noFill/>
        </p:spPr>
        <p:txBody>
          <a:bodyPr wrap="square" rtlCol="0">
            <a:spAutoFit/>
          </a:bodyPr>
          <a:lstStyle/>
          <a:p>
            <a:r>
              <a:rPr lang="fr-FR" dirty="0" smtClean="0">
                <a:solidFill>
                  <a:schemeClr val="bg2"/>
                </a:solidFill>
              </a:rPr>
              <a:t>La Bonne Auberge  </a:t>
            </a:r>
            <a:r>
              <a:rPr lang="fr-FR" dirty="0" err="1" smtClean="0">
                <a:solidFill>
                  <a:schemeClr val="bg2"/>
                </a:solidFill>
              </a:rPr>
              <a:t>Antibe</a:t>
            </a:r>
            <a:r>
              <a:rPr lang="fr-FR" dirty="0" smtClean="0">
                <a:solidFill>
                  <a:schemeClr val="bg2"/>
                </a:solidFill>
              </a:rPr>
              <a:t> sur la Nationale 7</a:t>
            </a:r>
            <a:endParaRPr lang="fr-FR" dirty="0">
              <a:solidFill>
                <a:schemeClr val="bg2"/>
              </a:solidFill>
            </a:endParaRPr>
          </a:p>
        </p:txBody>
      </p:sp>
    </p:spTree>
    <p:extLst>
      <p:ext uri="{BB962C8B-B14F-4D97-AF65-F5344CB8AC3E}">
        <p14:creationId xmlns:p14="http://schemas.microsoft.com/office/powerpoint/2010/main" val="33109418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952504" y="896086"/>
            <a:ext cx="10058400" cy="5648435"/>
          </a:xfrm>
          <a:prstGeom prst="rect">
            <a:avLst/>
          </a:prstGeom>
        </p:spPr>
      </p:pic>
      <p:sp>
        <p:nvSpPr>
          <p:cNvPr id="3" name="Rectangle 2"/>
          <p:cNvSpPr/>
          <p:nvPr/>
        </p:nvSpPr>
        <p:spPr>
          <a:xfrm>
            <a:off x="4085530" y="422757"/>
            <a:ext cx="4799712" cy="369332"/>
          </a:xfrm>
          <a:prstGeom prst="rect">
            <a:avLst/>
          </a:prstGeom>
        </p:spPr>
        <p:txBody>
          <a:bodyPr wrap="none">
            <a:spAutoFit/>
          </a:bodyPr>
          <a:lstStyle/>
          <a:p>
            <a:r>
              <a:rPr lang="fr-FR" dirty="0"/>
              <a:t>Montargis » relais du Miel N7 </a:t>
            </a:r>
            <a:r>
              <a:rPr lang="fr-FR" dirty="0" smtClean="0"/>
              <a:t> aujourd'hui »</a:t>
            </a:r>
            <a:endParaRPr lang="fr-FR" dirty="0"/>
          </a:p>
        </p:txBody>
      </p:sp>
    </p:spTree>
    <p:extLst>
      <p:ext uri="{BB962C8B-B14F-4D97-AF65-F5344CB8AC3E}">
        <p14:creationId xmlns:p14="http://schemas.microsoft.com/office/powerpoint/2010/main" val="264611879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1285706" y="418011"/>
            <a:ext cx="9620587" cy="6217920"/>
          </a:xfrm>
          <a:prstGeom prst="rect">
            <a:avLst/>
          </a:prstGeom>
        </p:spPr>
      </p:pic>
      <p:sp>
        <p:nvSpPr>
          <p:cNvPr id="3" name="ZoneTexte 2"/>
          <p:cNvSpPr txBox="1"/>
          <p:nvPr/>
        </p:nvSpPr>
        <p:spPr>
          <a:xfrm>
            <a:off x="3879669" y="587829"/>
            <a:ext cx="3814354" cy="369332"/>
          </a:xfrm>
          <a:prstGeom prst="rect">
            <a:avLst/>
          </a:prstGeom>
          <a:noFill/>
        </p:spPr>
        <p:txBody>
          <a:bodyPr wrap="square" rtlCol="0">
            <a:spAutoFit/>
          </a:bodyPr>
          <a:lstStyle/>
          <a:p>
            <a:r>
              <a:rPr lang="fr-FR" dirty="0" smtClean="0">
                <a:solidFill>
                  <a:schemeClr val="bg2"/>
                </a:solidFill>
              </a:rPr>
              <a:t>Montargis » relais du Miel N7 »</a:t>
            </a:r>
            <a:endParaRPr lang="fr-FR" dirty="0">
              <a:solidFill>
                <a:schemeClr val="bg2"/>
              </a:solidFill>
            </a:endParaRPr>
          </a:p>
        </p:txBody>
      </p:sp>
    </p:spTree>
    <p:extLst>
      <p:ext uri="{BB962C8B-B14F-4D97-AF65-F5344CB8AC3E}">
        <p14:creationId xmlns:p14="http://schemas.microsoft.com/office/powerpoint/2010/main" val="345512351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328115" y="0"/>
            <a:ext cx="9535770" cy="6858000"/>
          </a:xfrm>
          <a:prstGeom prst="rect">
            <a:avLst/>
          </a:prstGeom>
        </p:spPr>
      </p:pic>
    </p:spTree>
    <p:extLst>
      <p:ext uri="{BB962C8B-B14F-4D97-AF65-F5344CB8AC3E}">
        <p14:creationId xmlns:p14="http://schemas.microsoft.com/office/powerpoint/2010/main" val="354548971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6480" y="1173793"/>
            <a:ext cx="8326012" cy="5268060"/>
          </a:xfrm>
          <a:prstGeom prst="rect">
            <a:avLst/>
          </a:prstGeom>
        </p:spPr>
      </p:pic>
      <p:sp>
        <p:nvSpPr>
          <p:cNvPr id="3" name="Rectangle 2"/>
          <p:cNvSpPr/>
          <p:nvPr/>
        </p:nvSpPr>
        <p:spPr>
          <a:xfrm>
            <a:off x="317863" y="2588512"/>
            <a:ext cx="3274423" cy="2246769"/>
          </a:xfrm>
          <a:prstGeom prst="rect">
            <a:avLst/>
          </a:prstGeom>
        </p:spPr>
        <p:txBody>
          <a:bodyPr wrap="square">
            <a:spAutoFit/>
          </a:bodyPr>
          <a:lstStyle/>
          <a:p>
            <a:r>
              <a:rPr lang="fr-FR" sz="2000" dirty="0">
                <a:latin typeface="Comic Sans MS" panose="030F0702030302020204" pitchFamily="66" charset="0"/>
              </a:rPr>
              <a:t>Astuce : cherchez les platanes ! Bien qu’ils tendent à disparaître, ces allées ombragées majestueuses continuent, par endroits, à border la nationale 7.</a:t>
            </a:r>
          </a:p>
        </p:txBody>
      </p:sp>
    </p:spTree>
    <p:extLst>
      <p:ext uri="{BB962C8B-B14F-4D97-AF65-F5344CB8AC3E}">
        <p14:creationId xmlns:p14="http://schemas.microsoft.com/office/powerpoint/2010/main" val="37336109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5245" y="1663232"/>
            <a:ext cx="10890068" cy="3785652"/>
          </a:xfrm>
          <a:prstGeom prst="rect">
            <a:avLst/>
          </a:prstGeom>
        </p:spPr>
        <p:txBody>
          <a:bodyPr wrap="square">
            <a:spAutoFit/>
          </a:bodyPr>
          <a:lstStyle/>
          <a:p>
            <a:r>
              <a:rPr lang="fr-FR" sz="2000" dirty="0">
                <a:latin typeface="Comic Sans MS" panose="030F0702030302020204" pitchFamily="66" charset="0"/>
              </a:rPr>
              <a:t>La Nationale 7 reliait les trois plus grandes villes françaises : </a:t>
            </a:r>
            <a:r>
              <a:rPr lang="fr-FR" sz="2000" dirty="0">
                <a:latin typeface="Comic Sans MS" panose="030F0702030302020204" pitchFamily="66" charset="0"/>
                <a:hlinkClick r:id="rId2"/>
              </a:rPr>
              <a:t>Paris</a:t>
            </a:r>
            <a:r>
              <a:rPr lang="fr-FR" sz="2000" dirty="0">
                <a:latin typeface="Comic Sans MS" panose="030F0702030302020204" pitchFamily="66" charset="0"/>
              </a:rPr>
              <a:t>, Marseille et </a:t>
            </a:r>
            <a:r>
              <a:rPr lang="fr-FR" sz="2000" dirty="0">
                <a:latin typeface="Comic Sans MS" panose="030F0702030302020204" pitchFamily="66" charset="0"/>
                <a:hlinkClick r:id="rId3"/>
              </a:rPr>
              <a:t>Lyon</a:t>
            </a:r>
            <a:r>
              <a:rPr lang="fr-FR" sz="2000" dirty="0">
                <a:latin typeface="Comic Sans MS" panose="030F0702030302020204" pitchFamily="66" charset="0"/>
              </a:rPr>
              <a:t>. Il n’est donc pas surprenant que son histoire soit aussi ancienne que celle des cités romaines de Lutèce, </a:t>
            </a:r>
            <a:r>
              <a:rPr lang="fr-FR" sz="2000" dirty="0" err="1">
                <a:latin typeface="Comic Sans MS" panose="030F0702030302020204" pitchFamily="66" charset="0"/>
              </a:rPr>
              <a:t>Massilia</a:t>
            </a:r>
            <a:r>
              <a:rPr lang="fr-FR" sz="2000" dirty="0">
                <a:latin typeface="Comic Sans MS" panose="030F0702030302020204" pitchFamily="66" charset="0"/>
              </a:rPr>
              <a:t> et Lugdunum. Les tracés de la Nationale 7 et de la Nationale 6 suivent celui de la Via Agrippa, un réseau de voies romaines construit en étoile autour de Lugdunum (Lyon), alors capitale des Gaules</a:t>
            </a:r>
            <a:r>
              <a:rPr lang="fr-FR" sz="2000" dirty="0" smtClean="0">
                <a:latin typeface="Comic Sans MS" panose="030F0702030302020204" pitchFamily="66" charset="0"/>
              </a:rPr>
              <a:t>.</a:t>
            </a:r>
          </a:p>
          <a:p>
            <a:endParaRPr lang="fr-FR" sz="2000" dirty="0">
              <a:latin typeface="Comic Sans MS" panose="030F0702030302020204" pitchFamily="66" charset="0"/>
            </a:endParaRPr>
          </a:p>
          <a:p>
            <a:endParaRPr lang="fr-FR" sz="2000" dirty="0">
              <a:latin typeface="Comic Sans MS" panose="030F0702030302020204" pitchFamily="66" charset="0"/>
            </a:endParaRPr>
          </a:p>
          <a:p>
            <a:r>
              <a:rPr lang="fr-FR" sz="2000" dirty="0">
                <a:latin typeface="Comic Sans MS" panose="030F0702030302020204" pitchFamily="66" charset="0"/>
              </a:rPr>
              <a:t>Cette voie romaine longeait le Rhône jusqu’à Marseille, et la Loire jusqu’à Paris. Au fil des siècles, les routes vont s’améliorer et commencer à former un réseau, d’abord pour le service des postes royales, puis pour le transport de passagers. En 1811, un décret de Napoléon 1er introduit la numérotation des routes de l’Empire, et la voie Paris-Antibes devient la Numéro 7. En 1870, elle est rebaptisée Route Nationale 7.</a:t>
            </a:r>
            <a:endParaRPr lang="fr-FR" sz="2000" b="0" i="0" dirty="0">
              <a:effectLst/>
              <a:latin typeface="Comic Sans MS" panose="030F0702030302020204" pitchFamily="66" charset="0"/>
            </a:endParaRPr>
          </a:p>
        </p:txBody>
      </p:sp>
      <p:sp>
        <p:nvSpPr>
          <p:cNvPr id="3" name="Rectangle 2"/>
          <p:cNvSpPr/>
          <p:nvPr/>
        </p:nvSpPr>
        <p:spPr>
          <a:xfrm>
            <a:off x="2564674" y="885149"/>
            <a:ext cx="6971211" cy="369332"/>
          </a:xfrm>
          <a:prstGeom prst="rect">
            <a:avLst/>
          </a:prstGeom>
        </p:spPr>
        <p:txBody>
          <a:bodyPr wrap="square">
            <a:spAutoFit/>
          </a:bodyPr>
          <a:lstStyle/>
          <a:p>
            <a:r>
              <a:rPr lang="fr-FR" b="1" cap="all" dirty="0">
                <a:latin typeface="CanaroLight"/>
              </a:rPr>
              <a:t>DE LA VOIE ROMAINE À LA ROUTE NATIONALE FRANÇAISE</a:t>
            </a:r>
            <a:endParaRPr lang="fr-FR" b="1" i="0" cap="all" dirty="0">
              <a:effectLst/>
              <a:latin typeface="CanaroLight"/>
            </a:endParaRPr>
          </a:p>
        </p:txBody>
      </p:sp>
    </p:spTree>
    <p:extLst>
      <p:ext uri="{BB962C8B-B14F-4D97-AF65-F5344CB8AC3E}">
        <p14:creationId xmlns:p14="http://schemas.microsoft.com/office/powerpoint/2010/main" val="342112846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002" y="285750"/>
            <a:ext cx="5768000" cy="370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525985" y="2139750"/>
            <a:ext cx="5276660" cy="4284000"/>
          </a:xfrm>
          <a:prstGeom prst="rect">
            <a:avLst/>
          </a:prstGeom>
        </p:spPr>
      </p:pic>
    </p:spTree>
    <p:extLst>
      <p:ext uri="{BB962C8B-B14F-4D97-AF65-F5344CB8AC3E}">
        <p14:creationId xmlns:p14="http://schemas.microsoft.com/office/powerpoint/2010/main" val="36171230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081495" y="287927"/>
            <a:ext cx="9715500" cy="6282690"/>
          </a:xfrm>
          <a:prstGeom prst="rect">
            <a:avLst/>
          </a:prstGeom>
        </p:spPr>
      </p:pic>
      <p:sp>
        <p:nvSpPr>
          <p:cNvPr id="3" name="Rectangle 2"/>
          <p:cNvSpPr/>
          <p:nvPr/>
        </p:nvSpPr>
        <p:spPr>
          <a:xfrm>
            <a:off x="3816763" y="5869968"/>
            <a:ext cx="4689104" cy="369332"/>
          </a:xfrm>
          <a:prstGeom prst="rect">
            <a:avLst/>
          </a:prstGeom>
        </p:spPr>
        <p:txBody>
          <a:bodyPr wrap="none">
            <a:spAutoFit/>
          </a:bodyPr>
          <a:lstStyle/>
          <a:p>
            <a:r>
              <a:rPr lang="fr-FR" b="1" dirty="0">
                <a:solidFill>
                  <a:schemeClr val="bg1"/>
                </a:solidFill>
              </a:rPr>
              <a:t>50 Route Nationale 7, 69360 </a:t>
            </a:r>
            <a:r>
              <a:rPr lang="fr-FR" b="1" dirty="0" err="1">
                <a:solidFill>
                  <a:schemeClr val="bg1"/>
                </a:solidFill>
              </a:rPr>
              <a:t>Communay</a:t>
            </a:r>
            <a:endParaRPr lang="fr-FR" b="1" dirty="0">
              <a:solidFill>
                <a:schemeClr val="bg1"/>
              </a:solidFill>
            </a:endParaRPr>
          </a:p>
        </p:txBody>
      </p:sp>
    </p:spTree>
    <p:extLst>
      <p:ext uri="{BB962C8B-B14F-4D97-AF65-F5344CB8AC3E}">
        <p14:creationId xmlns:p14="http://schemas.microsoft.com/office/powerpoint/2010/main" val="228548193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084218" y="889327"/>
            <a:ext cx="10058400" cy="5375913"/>
          </a:xfrm>
          <a:prstGeom prst="rect">
            <a:avLst/>
          </a:prstGeom>
        </p:spPr>
      </p:pic>
      <p:sp>
        <p:nvSpPr>
          <p:cNvPr id="3" name="ZoneTexte 2"/>
          <p:cNvSpPr txBox="1"/>
          <p:nvPr/>
        </p:nvSpPr>
        <p:spPr>
          <a:xfrm>
            <a:off x="3931920" y="261257"/>
            <a:ext cx="5630091" cy="369332"/>
          </a:xfrm>
          <a:prstGeom prst="rect">
            <a:avLst/>
          </a:prstGeom>
          <a:noFill/>
        </p:spPr>
        <p:txBody>
          <a:bodyPr wrap="square" rtlCol="0">
            <a:spAutoFit/>
          </a:bodyPr>
          <a:lstStyle/>
          <a:p>
            <a:r>
              <a:rPr lang="fr-FR" dirty="0"/>
              <a:t>50 Route Nationale 7, 69360 </a:t>
            </a:r>
            <a:r>
              <a:rPr lang="fr-FR" dirty="0" err="1"/>
              <a:t>Communay</a:t>
            </a:r>
            <a:endParaRPr lang="fr-FR" dirty="0"/>
          </a:p>
        </p:txBody>
      </p:sp>
    </p:spTree>
    <p:extLst>
      <p:ext uri="{BB962C8B-B14F-4D97-AF65-F5344CB8AC3E}">
        <p14:creationId xmlns:p14="http://schemas.microsoft.com/office/powerpoint/2010/main" val="300475191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 y="0"/>
            <a:ext cx="12100560" cy="6857999"/>
          </a:xfrm>
          <a:prstGeom prst="rect">
            <a:avLst/>
          </a:prstGeom>
        </p:spPr>
      </p:pic>
      <p:sp>
        <p:nvSpPr>
          <p:cNvPr id="3" name="ZoneTexte 2"/>
          <p:cNvSpPr txBox="1"/>
          <p:nvPr/>
        </p:nvSpPr>
        <p:spPr>
          <a:xfrm>
            <a:off x="3252651" y="1319349"/>
            <a:ext cx="6648995" cy="923330"/>
          </a:xfrm>
          <a:prstGeom prst="rect">
            <a:avLst/>
          </a:prstGeom>
          <a:noFill/>
        </p:spPr>
        <p:txBody>
          <a:bodyPr wrap="square" rtlCol="0">
            <a:spAutoFit/>
            <a:scene3d>
              <a:camera prst="orthographicFront"/>
              <a:lightRig rig="threePt" dir="t"/>
            </a:scene3d>
            <a:sp3d extrusionH="57150">
              <a:bevelT w="38100" h="38100" prst="angle"/>
            </a:sp3d>
          </a:bodyPr>
          <a:lstStyle/>
          <a:p>
            <a:r>
              <a:rPr lang="fr-FR" sz="5400" b="1" dirty="0" smtClean="0">
                <a:solidFill>
                  <a:srgbClr val="C00000"/>
                </a:solidFill>
              </a:rPr>
              <a:t>A BIENTÔT …!!!</a:t>
            </a:r>
            <a:endParaRPr lang="fr-FR" sz="5400" b="1" dirty="0">
              <a:solidFill>
                <a:srgbClr val="C00000"/>
              </a:solidFill>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737233" y="5280007"/>
            <a:ext cx="1298448" cy="1444752"/>
          </a:xfrm>
          <a:prstGeom prst="rect">
            <a:avLst/>
          </a:prstGeom>
        </p:spPr>
      </p:pic>
      <p:sp>
        <p:nvSpPr>
          <p:cNvPr id="5" name="ZoneTexte 4"/>
          <p:cNvSpPr txBox="1"/>
          <p:nvPr/>
        </p:nvSpPr>
        <p:spPr>
          <a:xfrm>
            <a:off x="391886" y="3161211"/>
            <a:ext cx="4062548"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65736658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983</TotalTime>
  <Words>1144</Words>
  <Application>Microsoft Office PowerPoint</Application>
  <PresentationFormat>Grand écran</PresentationFormat>
  <Paragraphs>51</Paragraphs>
  <Slides>37</Slides>
  <Notes>0</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37</vt:i4>
      </vt:variant>
    </vt:vector>
  </HeadingPairs>
  <TitlesOfParts>
    <vt:vector size="47" baseType="lpstr">
      <vt:lpstr>Arial</vt:lpstr>
      <vt:lpstr>Arial</vt:lpstr>
      <vt:lpstr>bentham</vt:lpstr>
      <vt:lpstr>CanaroLight</vt:lpstr>
      <vt:lpstr>Century Gothic</vt:lpstr>
      <vt:lpstr>Comic Sans MS</vt:lpstr>
      <vt:lpstr>Georgia</vt:lpstr>
      <vt:lpstr>Roboto</vt:lpstr>
      <vt:lpstr>Wingdings 3</vt:lpstr>
      <vt:lpstr>Ion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17</cp:revision>
  <dcterms:created xsi:type="dcterms:W3CDTF">2019-05-02T18:14:34Z</dcterms:created>
  <dcterms:modified xsi:type="dcterms:W3CDTF">2024-05-09T14:57:12Z</dcterms:modified>
</cp:coreProperties>
</file>