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67" r:id="rId2"/>
    <p:sldId id="263" r:id="rId3"/>
    <p:sldId id="262" r:id="rId4"/>
    <p:sldId id="257" r:id="rId5"/>
    <p:sldId id="258" r:id="rId6"/>
    <p:sldId id="259" r:id="rId7"/>
    <p:sldId id="260" r:id="rId8"/>
    <p:sldId id="264" r:id="rId9"/>
    <p:sldId id="265" r:id="rId10"/>
    <p:sldId id="266" r:id="rId11"/>
    <p:sldId id="261" r:id="rId12"/>
    <p:sldId id="270" r:id="rId13"/>
    <p:sldId id="268"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b261fKEHgJ8R+fxiIC//nw==" hashData="xEX8pXvj5r1Am/301f1EATXesrI1tCqgq7NW2SXL0cFEZQSvRPBX8nKxbKD4UjR1DxinNu03ysOSpBd60p3O7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7" autoAdjust="0"/>
    <p:restoredTop sz="94660"/>
  </p:normalViewPr>
  <p:slideViewPr>
    <p:cSldViewPr snapToGrid="0">
      <p:cViewPr varScale="1">
        <p:scale>
          <a:sx n="77" d="100"/>
          <a:sy n="77" d="100"/>
        </p:scale>
        <p:origin x="15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fr-FR" smtClean="0"/>
              <a:t>Modifiez le style du titre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Modifier le style des sous-titres du masque</a:t>
            </a:r>
            <a:endParaRPr lang="en-US" dirty="0"/>
          </a:p>
        </p:txBody>
      </p:sp>
      <p:sp>
        <p:nvSpPr>
          <p:cNvPr id="4" name="Date Placeholder 3"/>
          <p:cNvSpPr>
            <a:spLocks noGrp="1"/>
          </p:cNvSpPr>
          <p:nvPr>
            <p:ph type="dt" sz="half" idx="10"/>
          </p:nvPr>
        </p:nvSpPr>
        <p:spPr/>
        <p:txBody>
          <a:bodyPr/>
          <a:lstStyle/>
          <a:p>
            <a:fld id="{5F22DD61-2597-4A0B-BD27-AB5E5BE853B4}" type="datetimeFigureOut">
              <a:rPr lang="fr-FR" smtClean="0"/>
              <a:t>25/03/2024</a:t>
            </a:fld>
            <a:endParaRPr lang="fr-FR"/>
          </a:p>
        </p:txBody>
      </p:sp>
      <p:sp>
        <p:nvSpPr>
          <p:cNvPr id="5" name="Footer Placeholder 4"/>
          <p:cNvSpPr>
            <a:spLocks noGrp="1"/>
          </p:cNvSpPr>
          <p:nvPr>
            <p:ph type="ftr" sz="quarter" idx="11"/>
          </p:nvPr>
        </p:nvSpPr>
        <p:spPr/>
        <p:txBody>
          <a:bodyPr/>
          <a:lstStyle/>
          <a:p>
            <a:endParaRPr lang="fr-FR"/>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4ED5B3EA-09AD-44E8-87E6-4A3E3E904541}" type="slidenum">
              <a:rPr lang="fr-FR" smtClean="0"/>
              <a:t>‹N°›</a:t>
            </a:fld>
            <a:endParaRPr lang="fr-FR"/>
          </a:p>
        </p:txBody>
      </p:sp>
    </p:spTree>
    <p:extLst>
      <p:ext uri="{BB962C8B-B14F-4D97-AF65-F5344CB8AC3E}">
        <p14:creationId xmlns:p14="http://schemas.microsoft.com/office/powerpoint/2010/main" val="15436839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fr-FR" smtClean="0"/>
              <a:t>Modifiez le style du titre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F22DD61-2597-4A0B-BD27-AB5E5BE853B4}" type="datetimeFigureOut">
              <a:rPr lang="fr-FR" smtClean="0"/>
              <a:t>25/03/2024</a:t>
            </a:fld>
            <a:endParaRPr lang="fr-FR"/>
          </a:p>
        </p:txBody>
      </p:sp>
      <p:sp>
        <p:nvSpPr>
          <p:cNvPr id="5" name="Footer Placeholder 4"/>
          <p:cNvSpPr>
            <a:spLocks noGrp="1"/>
          </p:cNvSpPr>
          <p:nvPr>
            <p:ph type="ftr" sz="quarter" idx="11"/>
          </p:nvPr>
        </p:nvSpPr>
        <p:spPr/>
        <p:txBody>
          <a:bodyPr/>
          <a:lstStyle/>
          <a:p>
            <a:endParaRPr lang="fr-F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ED5B3EA-09AD-44E8-87E6-4A3E3E904541}" type="slidenum">
              <a:rPr lang="fr-FR" smtClean="0"/>
              <a:t>‹N°›</a:t>
            </a:fld>
            <a:endParaRPr lang="fr-FR"/>
          </a:p>
        </p:txBody>
      </p:sp>
    </p:spTree>
    <p:extLst>
      <p:ext uri="{BB962C8B-B14F-4D97-AF65-F5344CB8AC3E}">
        <p14:creationId xmlns:p14="http://schemas.microsoft.com/office/powerpoint/2010/main" val="37741550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5F22DD61-2597-4A0B-BD27-AB5E5BE853B4}" type="datetimeFigureOut">
              <a:rPr lang="fr-FR" smtClean="0"/>
              <a:t>25/03/2024</a:t>
            </a:fld>
            <a:endParaRPr lang="fr-FR"/>
          </a:p>
        </p:txBody>
      </p:sp>
      <p:sp>
        <p:nvSpPr>
          <p:cNvPr id="5" name="Footer Placeholder 4"/>
          <p:cNvSpPr>
            <a:spLocks noGrp="1"/>
          </p:cNvSpPr>
          <p:nvPr>
            <p:ph type="ftr" sz="quarter" idx="11"/>
          </p:nvPr>
        </p:nvSpPr>
        <p:spPr/>
        <p:txBody>
          <a:bodyPr/>
          <a:lstStyle/>
          <a:p>
            <a:endParaRPr lang="fr-F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ED5B3EA-09AD-44E8-87E6-4A3E3E904541}" type="slidenum">
              <a:rPr lang="fr-FR" smtClean="0"/>
              <a:t>‹N°›</a:t>
            </a:fld>
            <a:endParaRPr lang="fr-FR"/>
          </a:p>
        </p:txBody>
      </p:sp>
    </p:spTree>
    <p:extLst>
      <p:ext uri="{BB962C8B-B14F-4D97-AF65-F5344CB8AC3E}">
        <p14:creationId xmlns:p14="http://schemas.microsoft.com/office/powerpoint/2010/main" val="42477700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5F22DD61-2597-4A0B-BD27-AB5E5BE853B4}" type="datetimeFigureOut">
              <a:rPr lang="fr-FR" smtClean="0"/>
              <a:t>25/03/2024</a:t>
            </a:fld>
            <a:endParaRPr lang="fr-FR"/>
          </a:p>
        </p:txBody>
      </p:sp>
      <p:sp>
        <p:nvSpPr>
          <p:cNvPr id="6" name="Footer Placeholder 5"/>
          <p:cNvSpPr>
            <a:spLocks noGrp="1"/>
          </p:cNvSpPr>
          <p:nvPr>
            <p:ph type="ftr" sz="quarter" idx="11"/>
          </p:nvPr>
        </p:nvSpPr>
        <p:spPr/>
        <p:txBody>
          <a:bodyPr/>
          <a:lstStyle/>
          <a:p>
            <a:endParaRPr lang="fr-FR"/>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4ED5B3EA-09AD-44E8-87E6-4A3E3E904541}" type="slidenum">
              <a:rPr lang="fr-FR" smtClean="0"/>
              <a:t>‹N°›</a:t>
            </a:fld>
            <a:endParaRPr lang="fr-FR"/>
          </a:p>
        </p:txBody>
      </p:sp>
    </p:spTree>
    <p:extLst>
      <p:ext uri="{BB962C8B-B14F-4D97-AF65-F5344CB8AC3E}">
        <p14:creationId xmlns:p14="http://schemas.microsoft.com/office/powerpoint/2010/main" val="21371103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fr-FR" smtClean="0"/>
              <a:t>Modifiez le style du titre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5F22DD61-2597-4A0B-BD27-AB5E5BE853B4}" type="datetimeFigureOut">
              <a:rPr lang="fr-FR" smtClean="0"/>
              <a:t>25/03/2024</a:t>
            </a:fld>
            <a:endParaRPr lang="fr-FR"/>
          </a:p>
        </p:txBody>
      </p:sp>
      <p:sp>
        <p:nvSpPr>
          <p:cNvPr id="8" name="Footer Placeholder 7"/>
          <p:cNvSpPr>
            <a:spLocks noGrp="1"/>
          </p:cNvSpPr>
          <p:nvPr>
            <p:ph type="ftr" sz="quarter" idx="11"/>
          </p:nvPr>
        </p:nvSpPr>
        <p:spPr/>
        <p:txBody>
          <a:bodyPr/>
          <a:lstStyle/>
          <a:p>
            <a:endParaRPr lang="fr-FR"/>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4ED5B3EA-09AD-44E8-87E6-4A3E3E904541}" type="slidenum">
              <a:rPr lang="fr-FR" smtClean="0"/>
              <a:t>‹N°›</a:t>
            </a:fld>
            <a:endParaRPr lang="fr-FR"/>
          </a:p>
        </p:txBody>
      </p:sp>
    </p:spTree>
    <p:extLst>
      <p:ext uri="{BB962C8B-B14F-4D97-AF65-F5344CB8AC3E}">
        <p14:creationId xmlns:p14="http://schemas.microsoft.com/office/powerpoint/2010/main" val="23221695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5F22DD61-2597-4A0B-BD27-AB5E5BE853B4}" type="datetimeFigureOut">
              <a:rPr lang="fr-FR" smtClean="0"/>
              <a:t>25/03/2024</a:t>
            </a:fld>
            <a:endParaRPr lang="fr-FR"/>
          </a:p>
        </p:txBody>
      </p:sp>
      <p:sp>
        <p:nvSpPr>
          <p:cNvPr id="4" name="Footer Placeholder 3"/>
          <p:cNvSpPr>
            <a:spLocks noGrp="1"/>
          </p:cNvSpPr>
          <p:nvPr>
            <p:ph type="ftr" sz="quarter" idx="11"/>
          </p:nvPr>
        </p:nvSpPr>
        <p:spPr/>
        <p:txBody>
          <a:bodyPr/>
          <a:lstStyle/>
          <a:p>
            <a:endParaRPr lang="fr-FR"/>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4ED5B3EA-09AD-44E8-87E6-4A3E3E904541}" type="slidenum">
              <a:rPr lang="fr-FR" smtClean="0"/>
              <a:t>‹N°›</a:t>
            </a:fld>
            <a:endParaRPr lang="fr-FR"/>
          </a:p>
        </p:txBody>
      </p:sp>
    </p:spTree>
    <p:extLst>
      <p:ext uri="{BB962C8B-B14F-4D97-AF65-F5344CB8AC3E}">
        <p14:creationId xmlns:p14="http://schemas.microsoft.com/office/powerpoint/2010/main" val="9448537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F22DD61-2597-4A0B-BD27-AB5E5BE853B4}" type="datetimeFigureOut">
              <a:rPr lang="fr-FR" smtClean="0"/>
              <a:t>25/03/2024</a:t>
            </a:fld>
            <a:endParaRPr lang="fr-FR"/>
          </a:p>
        </p:txBody>
      </p:sp>
      <p:sp>
        <p:nvSpPr>
          <p:cNvPr id="3" name="Footer Placeholder 2"/>
          <p:cNvSpPr>
            <a:spLocks noGrp="1"/>
          </p:cNvSpPr>
          <p:nvPr>
            <p:ph type="ftr" sz="quarter" idx="11"/>
          </p:nvPr>
        </p:nvSpPr>
        <p:spPr/>
        <p:txBody>
          <a:bodyPr/>
          <a:lstStyle/>
          <a:p>
            <a:endParaRPr lang="fr-FR"/>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4ED5B3EA-09AD-44E8-87E6-4A3E3E904541}" type="slidenum">
              <a:rPr lang="fr-FR" smtClean="0"/>
              <a:t>‹N°›</a:t>
            </a:fld>
            <a:endParaRPr lang="fr-FR"/>
          </a:p>
        </p:txBody>
      </p:sp>
    </p:spTree>
    <p:extLst>
      <p:ext uri="{BB962C8B-B14F-4D97-AF65-F5344CB8AC3E}">
        <p14:creationId xmlns:p14="http://schemas.microsoft.com/office/powerpoint/2010/main" val="9041707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fr-FR" smtClean="0"/>
              <a:t>Modifiez le style du titre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5F22DD61-2597-4A0B-BD27-AB5E5BE853B4}" type="datetimeFigureOut">
              <a:rPr lang="fr-FR" smtClean="0"/>
              <a:t>25/03/2024</a:t>
            </a:fld>
            <a:endParaRPr lang="fr-FR"/>
          </a:p>
        </p:txBody>
      </p:sp>
      <p:sp>
        <p:nvSpPr>
          <p:cNvPr id="6" name="Footer Placeholder 5"/>
          <p:cNvSpPr>
            <a:spLocks noGrp="1"/>
          </p:cNvSpPr>
          <p:nvPr>
            <p:ph type="ftr" sz="quarter" idx="11"/>
          </p:nvPr>
        </p:nvSpPr>
        <p:spPr/>
        <p:txBody>
          <a:bodyPr/>
          <a:lstStyle/>
          <a:p>
            <a:endParaRPr lang="fr-FR"/>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4ED5B3EA-09AD-44E8-87E6-4A3E3E904541}" type="slidenum">
              <a:rPr lang="fr-FR" smtClean="0"/>
              <a:t>‹N°›</a:t>
            </a:fld>
            <a:endParaRPr lang="fr-FR"/>
          </a:p>
        </p:txBody>
      </p:sp>
    </p:spTree>
    <p:extLst>
      <p:ext uri="{BB962C8B-B14F-4D97-AF65-F5344CB8AC3E}">
        <p14:creationId xmlns:p14="http://schemas.microsoft.com/office/powerpoint/2010/main" val="29274377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5F22DD61-2597-4A0B-BD27-AB5E5BE853B4}" type="datetimeFigureOut">
              <a:rPr lang="fr-FR" smtClean="0"/>
              <a:t>25/03/2024</a:t>
            </a:fld>
            <a:endParaRPr lang="fr-FR"/>
          </a:p>
        </p:txBody>
      </p:sp>
      <p:sp>
        <p:nvSpPr>
          <p:cNvPr id="6" name="Footer Placeholder 5"/>
          <p:cNvSpPr>
            <a:spLocks noGrp="1"/>
          </p:cNvSpPr>
          <p:nvPr>
            <p:ph type="ftr" sz="quarter" idx="11"/>
          </p:nvPr>
        </p:nvSpPr>
        <p:spPr/>
        <p:txBody>
          <a:bodyPr/>
          <a:lstStyle/>
          <a:p>
            <a:endParaRPr lang="fr-F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ED5B3EA-09AD-44E8-87E6-4A3E3E904541}" type="slidenum">
              <a:rPr lang="fr-FR" smtClean="0"/>
              <a:t>‹N°›</a:t>
            </a:fld>
            <a:endParaRPr lang="fr-FR"/>
          </a:p>
        </p:txBody>
      </p:sp>
    </p:spTree>
    <p:extLst>
      <p:ext uri="{BB962C8B-B14F-4D97-AF65-F5344CB8AC3E}">
        <p14:creationId xmlns:p14="http://schemas.microsoft.com/office/powerpoint/2010/main" val="27062451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5F22DD61-2597-4A0B-BD27-AB5E5BE853B4}" type="datetimeFigureOut">
              <a:rPr lang="fr-FR" smtClean="0"/>
              <a:t>25/03/2024</a:t>
            </a:fld>
            <a:endParaRPr lang="fr-FR"/>
          </a:p>
        </p:txBody>
      </p:sp>
      <p:sp>
        <p:nvSpPr>
          <p:cNvPr id="5" name="Footer Placeholder 4"/>
          <p:cNvSpPr>
            <a:spLocks noGrp="1"/>
          </p:cNvSpPr>
          <p:nvPr>
            <p:ph type="ftr" sz="quarter" idx="11"/>
          </p:nvPr>
        </p:nvSpPr>
        <p:spPr/>
        <p:txBody>
          <a:bodyPr/>
          <a:lstStyle/>
          <a:p>
            <a:endParaRPr lang="fr-F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ED5B3EA-09AD-44E8-87E6-4A3E3E904541}" type="slidenum">
              <a:rPr lang="fr-FR" smtClean="0"/>
              <a:t>‹N°›</a:t>
            </a:fld>
            <a:endParaRPr lang="fr-FR"/>
          </a:p>
        </p:txBody>
      </p:sp>
    </p:spTree>
    <p:extLst>
      <p:ext uri="{BB962C8B-B14F-4D97-AF65-F5344CB8AC3E}">
        <p14:creationId xmlns:p14="http://schemas.microsoft.com/office/powerpoint/2010/main" val="4436056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Modifier les styles du texte du masque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5F22DD61-2597-4A0B-BD27-AB5E5BE853B4}" type="datetimeFigureOut">
              <a:rPr lang="fr-FR" smtClean="0"/>
              <a:t>25/03/2024</a:t>
            </a:fld>
            <a:endParaRPr lang="fr-FR"/>
          </a:p>
        </p:txBody>
      </p:sp>
      <p:sp>
        <p:nvSpPr>
          <p:cNvPr id="5" name="Footer Placeholder 4"/>
          <p:cNvSpPr>
            <a:spLocks noGrp="1"/>
          </p:cNvSpPr>
          <p:nvPr>
            <p:ph type="ftr" sz="quarter" idx="11"/>
          </p:nvPr>
        </p:nvSpPr>
        <p:spPr/>
        <p:txBody>
          <a:bodyPr/>
          <a:lstStyle/>
          <a:p>
            <a:endParaRPr lang="fr-FR"/>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ED5B3EA-09AD-44E8-87E6-4A3E3E904541}" type="slidenum">
              <a:rPr lang="fr-FR" smtClean="0"/>
              <a:t>‹N°›</a:t>
            </a:fld>
            <a:endParaRPr lang="fr-FR"/>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1305008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fr-FR" smtClean="0"/>
              <a:t>Modifiez le style du titre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Modifier les styles du texte du masque</a:t>
            </a:r>
          </a:p>
        </p:txBody>
      </p:sp>
      <p:sp>
        <p:nvSpPr>
          <p:cNvPr id="5" name="Date Placeholder 4"/>
          <p:cNvSpPr>
            <a:spLocks noGrp="1"/>
          </p:cNvSpPr>
          <p:nvPr>
            <p:ph type="dt" sz="half" idx="10"/>
          </p:nvPr>
        </p:nvSpPr>
        <p:spPr/>
        <p:txBody>
          <a:bodyPr/>
          <a:lstStyle/>
          <a:p>
            <a:fld id="{5F22DD61-2597-4A0B-BD27-AB5E5BE853B4}" type="datetimeFigureOut">
              <a:rPr lang="fr-FR" smtClean="0"/>
              <a:t>25/03/2024</a:t>
            </a:fld>
            <a:endParaRPr lang="fr-FR"/>
          </a:p>
        </p:txBody>
      </p:sp>
      <p:sp>
        <p:nvSpPr>
          <p:cNvPr id="6" name="Footer Placeholder 5"/>
          <p:cNvSpPr>
            <a:spLocks noGrp="1"/>
          </p:cNvSpPr>
          <p:nvPr>
            <p:ph type="ftr" sz="quarter" idx="11"/>
          </p:nvPr>
        </p:nvSpPr>
        <p:spPr/>
        <p:txBody>
          <a:bodyPr/>
          <a:lstStyle/>
          <a:p>
            <a:endParaRPr lang="fr-F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ED5B3EA-09AD-44E8-87E6-4A3E3E904541}" type="slidenum">
              <a:rPr lang="fr-FR" smtClean="0"/>
              <a:t>‹N°›</a:t>
            </a:fld>
            <a:endParaRPr lang="fr-FR"/>
          </a:p>
        </p:txBody>
      </p:sp>
    </p:spTree>
    <p:extLst>
      <p:ext uri="{BB962C8B-B14F-4D97-AF65-F5344CB8AC3E}">
        <p14:creationId xmlns:p14="http://schemas.microsoft.com/office/powerpoint/2010/main" val="25476496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Modifier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Modifier les styles du texte du masque</a:t>
            </a:r>
          </a:p>
        </p:txBody>
      </p:sp>
      <p:sp>
        <p:nvSpPr>
          <p:cNvPr id="5" name="Date Placeholder 4"/>
          <p:cNvSpPr>
            <a:spLocks noGrp="1"/>
          </p:cNvSpPr>
          <p:nvPr>
            <p:ph type="dt" sz="half" idx="10"/>
          </p:nvPr>
        </p:nvSpPr>
        <p:spPr/>
        <p:txBody>
          <a:bodyPr/>
          <a:lstStyle/>
          <a:p>
            <a:fld id="{5F22DD61-2597-4A0B-BD27-AB5E5BE853B4}" type="datetimeFigureOut">
              <a:rPr lang="fr-FR" smtClean="0"/>
              <a:t>25/03/2024</a:t>
            </a:fld>
            <a:endParaRPr lang="fr-FR"/>
          </a:p>
        </p:txBody>
      </p:sp>
      <p:sp>
        <p:nvSpPr>
          <p:cNvPr id="6" name="Footer Placeholder 5"/>
          <p:cNvSpPr>
            <a:spLocks noGrp="1"/>
          </p:cNvSpPr>
          <p:nvPr>
            <p:ph type="ftr" sz="quarter" idx="11"/>
          </p:nvPr>
        </p:nvSpPr>
        <p:spPr/>
        <p:txBody>
          <a:bodyPr/>
          <a:lstStyle/>
          <a:p>
            <a:endParaRPr lang="fr-FR"/>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ED5B3EA-09AD-44E8-87E6-4A3E3E904541}" type="slidenum">
              <a:rPr lang="fr-FR" smtClean="0"/>
              <a:t>‹N°›</a:t>
            </a:fld>
            <a:endParaRPr lang="fr-FR"/>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5554277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Modifier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Modifier les styles du texte du masque</a:t>
            </a:r>
          </a:p>
        </p:txBody>
      </p:sp>
      <p:sp>
        <p:nvSpPr>
          <p:cNvPr id="5" name="Date Placeholder 4"/>
          <p:cNvSpPr>
            <a:spLocks noGrp="1"/>
          </p:cNvSpPr>
          <p:nvPr>
            <p:ph type="dt" sz="half" idx="10"/>
          </p:nvPr>
        </p:nvSpPr>
        <p:spPr/>
        <p:txBody>
          <a:bodyPr/>
          <a:lstStyle/>
          <a:p>
            <a:fld id="{5F22DD61-2597-4A0B-BD27-AB5E5BE853B4}" type="datetimeFigureOut">
              <a:rPr lang="fr-FR" smtClean="0"/>
              <a:t>25/03/2024</a:t>
            </a:fld>
            <a:endParaRPr lang="fr-FR"/>
          </a:p>
        </p:txBody>
      </p:sp>
      <p:sp>
        <p:nvSpPr>
          <p:cNvPr id="6" name="Footer Placeholder 5"/>
          <p:cNvSpPr>
            <a:spLocks noGrp="1"/>
          </p:cNvSpPr>
          <p:nvPr>
            <p:ph type="ftr" sz="quarter" idx="11"/>
          </p:nvPr>
        </p:nvSpPr>
        <p:spPr/>
        <p:txBody>
          <a:bodyPr/>
          <a:lstStyle/>
          <a:p>
            <a:endParaRPr lang="fr-F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ED5B3EA-09AD-44E8-87E6-4A3E3E904541}" type="slidenum">
              <a:rPr lang="fr-FR" smtClean="0"/>
              <a:t>‹N°›</a:t>
            </a:fld>
            <a:endParaRPr lang="fr-FR"/>
          </a:p>
        </p:txBody>
      </p:sp>
    </p:spTree>
    <p:extLst>
      <p:ext uri="{BB962C8B-B14F-4D97-AF65-F5344CB8AC3E}">
        <p14:creationId xmlns:p14="http://schemas.microsoft.com/office/powerpoint/2010/main" val="3610059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ncho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F22DD61-2597-4A0B-BD27-AB5E5BE853B4}" type="datetimeFigureOut">
              <a:rPr lang="fr-FR" smtClean="0"/>
              <a:t>25/03/2024</a:t>
            </a:fld>
            <a:endParaRPr lang="fr-FR"/>
          </a:p>
        </p:txBody>
      </p:sp>
      <p:sp>
        <p:nvSpPr>
          <p:cNvPr id="5" name="Footer Placeholder 4"/>
          <p:cNvSpPr>
            <a:spLocks noGrp="1"/>
          </p:cNvSpPr>
          <p:nvPr>
            <p:ph type="ftr" sz="quarter" idx="11"/>
          </p:nvPr>
        </p:nvSpPr>
        <p:spPr/>
        <p:txBody>
          <a:bodyPr/>
          <a:lstStyle/>
          <a:p>
            <a:endParaRPr lang="fr-F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ED5B3EA-09AD-44E8-87E6-4A3E3E904541}" type="slidenum">
              <a:rPr lang="fr-FR" smtClean="0"/>
              <a:t>‹N°›</a:t>
            </a:fld>
            <a:endParaRPr lang="fr-FR"/>
          </a:p>
        </p:txBody>
      </p:sp>
    </p:spTree>
    <p:extLst>
      <p:ext uri="{BB962C8B-B14F-4D97-AF65-F5344CB8AC3E}">
        <p14:creationId xmlns:p14="http://schemas.microsoft.com/office/powerpoint/2010/main" val="877783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fr-FR" smtClean="0"/>
              <a:t>Modifiez le style du titre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F22DD61-2597-4A0B-BD27-AB5E5BE853B4}" type="datetimeFigureOut">
              <a:rPr lang="fr-FR" smtClean="0"/>
              <a:t>25/03/2024</a:t>
            </a:fld>
            <a:endParaRPr lang="fr-FR"/>
          </a:p>
        </p:txBody>
      </p:sp>
      <p:sp>
        <p:nvSpPr>
          <p:cNvPr id="5" name="Footer Placeholder 4"/>
          <p:cNvSpPr>
            <a:spLocks noGrp="1"/>
          </p:cNvSpPr>
          <p:nvPr>
            <p:ph type="ftr" sz="quarter" idx="11"/>
          </p:nvPr>
        </p:nvSpPr>
        <p:spPr/>
        <p:txBody>
          <a:bodyPr/>
          <a:lstStyle/>
          <a:p>
            <a:endParaRPr lang="fr-F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ED5B3EA-09AD-44E8-87E6-4A3E3E904541}" type="slidenum">
              <a:rPr lang="fr-FR" smtClean="0"/>
              <a:t>‹N°›</a:t>
            </a:fld>
            <a:endParaRPr lang="fr-FR"/>
          </a:p>
        </p:txBody>
      </p:sp>
    </p:spTree>
    <p:extLst>
      <p:ext uri="{BB962C8B-B14F-4D97-AF65-F5344CB8AC3E}">
        <p14:creationId xmlns:p14="http://schemas.microsoft.com/office/powerpoint/2010/main" val="882862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fr-FR" smtClean="0"/>
              <a:t>Modifiez le style du titre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5F22DD61-2597-4A0B-BD27-AB5E5BE853B4}" type="datetimeFigureOut">
              <a:rPr lang="fr-FR" smtClean="0"/>
              <a:t>25/03/2024</a:t>
            </a:fld>
            <a:endParaRPr lang="fr-FR"/>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4ED5B3EA-09AD-44E8-87E6-4A3E3E904541}" type="slidenum">
              <a:rPr lang="fr-FR" smtClean="0"/>
              <a:t>‹N°›</a:t>
            </a:fld>
            <a:endParaRPr lang="fr-FR"/>
          </a:p>
        </p:txBody>
      </p:sp>
    </p:spTree>
    <p:extLst>
      <p:ext uri="{BB962C8B-B14F-4D97-AF65-F5344CB8AC3E}">
        <p14:creationId xmlns:p14="http://schemas.microsoft.com/office/powerpoint/2010/main" val="1198596681"/>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fr.wikipedia.org/wiki/Chat" TargetMode="External"/><Relationship Id="rId7" Type="http://schemas.openxmlformats.org/officeDocument/2006/relationships/hyperlink" Target="https://fr.wikipedia.org/wiki/Bastet" TargetMode="External"/><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hyperlink" Target="https://fr.wikipedia.org/wiki/Apophis" TargetMode="External"/><Relationship Id="rId5" Type="http://schemas.openxmlformats.org/officeDocument/2006/relationships/hyperlink" Target="https://fr.wikipedia.org/wiki/R%C3%AA" TargetMode="External"/><Relationship Id="rId4" Type="http://schemas.openxmlformats.org/officeDocument/2006/relationships/hyperlink" Target="https://fr.wikipedia.org/wiki/%C3%89gypte_antique"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hyperlink" Target="https://fr.wikipedia.org/wiki/Fouine" TargetMode="External"/><Relationship Id="rId13" Type="http://schemas.openxmlformats.org/officeDocument/2006/relationships/hyperlink" Target="https://fr.wikipedia.org/wiki/Courtisane" TargetMode="External"/><Relationship Id="rId3" Type="http://schemas.openxmlformats.org/officeDocument/2006/relationships/hyperlink" Target="https://fr.wikipedia.org/wiki/Romains" TargetMode="External"/><Relationship Id="rId7" Type="http://schemas.openxmlformats.org/officeDocument/2006/relationships/hyperlink" Target="https://fr.wikipedia.org/wiki/Gr%C3%A8ce_antique" TargetMode="External"/><Relationship Id="rId12" Type="http://schemas.openxmlformats.org/officeDocument/2006/relationships/hyperlink" Target="https://fr.wikipedia.org/wiki/Cigale" TargetMode="External"/><Relationship Id="rId2" Type="http://schemas.openxmlformats.org/officeDocument/2006/relationships/hyperlink" Target="https://fr.wikipedia.org/wiki/Gr%C3%A8ce" TargetMode="External"/><Relationship Id="rId1" Type="http://schemas.openxmlformats.org/officeDocument/2006/relationships/slideLayout" Target="../slideLayouts/slideLayout7.xml"/><Relationship Id="rId6" Type="http://schemas.openxmlformats.org/officeDocument/2006/relationships/hyperlink" Target="https://fr.wikipedia.org/wiki/Liste_des_pays_riverains_de_la_M%C3%A9diterran%C3%A9e" TargetMode="External"/><Relationship Id="rId11" Type="http://schemas.openxmlformats.org/officeDocument/2006/relationships/hyperlink" Target="https://fr.wikipedia.org/wiki/Chien" TargetMode="External"/><Relationship Id="rId5" Type="http://schemas.openxmlformats.org/officeDocument/2006/relationships/hyperlink" Target="https://fr.wikipedia.org/wiki/Celtes" TargetMode="External"/><Relationship Id="rId10" Type="http://schemas.openxmlformats.org/officeDocument/2006/relationships/hyperlink" Target="https://fr.wikipedia.org/wiki/Furet" TargetMode="External"/><Relationship Id="rId4" Type="http://schemas.openxmlformats.org/officeDocument/2006/relationships/hyperlink" Target="https://fr.wikipedia.org/wiki/Gaulois_(peuples)" TargetMode="External"/><Relationship Id="rId9" Type="http://schemas.openxmlformats.org/officeDocument/2006/relationships/hyperlink" Target="https://fr.wikipedia.org/wiki/Belette" TargetMode="External"/><Relationship Id="rId1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hyperlink" Target="https://fr.wikipedia.org/wiki/Mosa%C3%AFque_(art)" TargetMode="External"/><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hyperlink" Target="https://fr.wikipedia.org/wiki/Pomp%C3%A9i"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4.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22.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RÃ©sultat de recherche d'images pour &quot;chats au moyen age&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RÃ©sultat de recherche d'images pour &quot;chats au moyen age&quo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83335" y="4043551"/>
            <a:ext cx="3088665" cy="130506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841304" y="5523358"/>
            <a:ext cx="6096000" cy="923330"/>
          </a:xfrm>
          <a:prstGeom prst="rect">
            <a:avLst/>
          </a:prstGeom>
        </p:spPr>
        <p:txBody>
          <a:bodyPr>
            <a:spAutoFit/>
          </a:bodyPr>
          <a:lstStyle/>
          <a:p>
            <a:r>
              <a:rPr lang="fr-FR" b="1" i="1" dirty="0">
                <a:latin typeface="Verdana" panose="020B0604030504040204" pitchFamily="34" charset="0"/>
              </a:rPr>
              <a:t>Vous aimez les chats, mais connaissez-vous leur histoire, à travers les siècles et les civilisations ?</a:t>
            </a:r>
            <a:endParaRPr lang="fr-FR" b="1" dirty="0"/>
          </a:p>
        </p:txBody>
      </p:sp>
      <p:pic>
        <p:nvPicPr>
          <p:cNvPr id="3" name="Imag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84211" y="2155371"/>
            <a:ext cx="2517320" cy="1611085"/>
          </a:xfrm>
          <a:prstGeom prst="rect">
            <a:avLst/>
          </a:prstGeom>
          <a:ln>
            <a:noFill/>
          </a:ln>
          <a:effectLst>
            <a:softEdge rad="112500"/>
          </a:effectLst>
        </p:spPr>
      </p:pic>
      <p:pic>
        <p:nvPicPr>
          <p:cNvPr id="6" name="Imag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198681" y="148208"/>
            <a:ext cx="2028825" cy="2257425"/>
          </a:xfrm>
          <a:prstGeom prst="rect">
            <a:avLst/>
          </a:prstGeom>
        </p:spPr>
      </p:pic>
    </p:spTree>
    <p:extLst>
      <p:ext uri="{BB962C8B-B14F-4D97-AF65-F5344CB8AC3E}">
        <p14:creationId xmlns:p14="http://schemas.microsoft.com/office/powerpoint/2010/main" val="711798301"/>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Le chat potté.wav"/>
          </p:stSnd>
        </p:sndAc>
      </p:transition>
    </mc:Choice>
    <mc:Fallback xmlns="">
      <p:transition spd="slow">
        <p:sndAc>
          <p:stSnd loop="1">
            <p:snd r:embed="rId7" name="Le chat potté.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254696" y="303260"/>
            <a:ext cx="4910729" cy="3693319"/>
          </a:xfrm>
          <a:prstGeom prst="rect">
            <a:avLst/>
          </a:prstGeom>
        </p:spPr>
        <p:txBody>
          <a:bodyPr wrap="square">
            <a:spAutoFit/>
          </a:bodyPr>
          <a:lstStyle/>
          <a:p>
            <a:r>
              <a:rPr lang="fr-FR" b="0" i="0" dirty="0" smtClean="0">
                <a:solidFill>
                  <a:srgbClr val="666666"/>
                </a:solidFill>
                <a:effectLst/>
                <a:latin typeface="Georgia" panose="02040502050405020303" pitchFamily="18" charset="0"/>
              </a:rPr>
              <a:t>Les premiers contacts coïncident avec le début de l’agriculture. Le stockage des grains se développe durant la révolution néolithique, environ 3 à 8000 ans avant notre ère. En toute logique, les grains attirent les rongeurs, qui eux-mêmes attirent les chats. Les hommes commencent donc à voir un intérêt à cohabiter avec ces bêtes sauvages qui protègent leur récolte, mais les premiers contacts sont frileux et pleins de méfiance réciproque. Il faut dire que la plupart des chats sont encore des bêtes sauvages capables de vous sauter à la figure toutes griffes dehors…</a:t>
            </a:r>
            <a:endParaRPr lang="fr-FR" dirty="0"/>
          </a:p>
        </p:txBody>
      </p:sp>
      <p:sp>
        <p:nvSpPr>
          <p:cNvPr id="3" name="Rectangle 2"/>
          <p:cNvSpPr/>
          <p:nvPr/>
        </p:nvSpPr>
        <p:spPr>
          <a:xfrm>
            <a:off x="254696" y="3972303"/>
            <a:ext cx="5294335" cy="2585323"/>
          </a:xfrm>
          <a:prstGeom prst="rect">
            <a:avLst/>
          </a:prstGeom>
        </p:spPr>
        <p:txBody>
          <a:bodyPr wrap="square">
            <a:spAutoFit/>
          </a:bodyPr>
          <a:lstStyle/>
          <a:p>
            <a:r>
              <a:rPr lang="fr-FR" b="0" i="0" dirty="0" smtClean="0">
                <a:solidFill>
                  <a:srgbClr val="373737"/>
                </a:solidFill>
                <a:effectLst/>
                <a:latin typeface="PTSerif"/>
              </a:rPr>
              <a:t>Mais il est fort probable que les fermiers du Néolithique auraient eu beaucoup de mal à contrôler la reproduction de leurs chats sans les isoler. Comme les chats étaient libres de leurs déplacements, les croisements avec les chats sauvages étaient sans doute fréquents et ont ralenti l'apprivoisement. Ce phénomène a vraisemblablement duré quelques milliers d'années.</a:t>
            </a:r>
            <a:endParaRPr lang="fr-FR" dirty="0"/>
          </a:p>
        </p:txBody>
      </p:sp>
      <p:pic>
        <p:nvPicPr>
          <p:cNvPr id="3074" name="Picture 2" descr="Image associÃ©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53315" y="1214502"/>
            <a:ext cx="6734302" cy="427586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6755701" y="425978"/>
            <a:ext cx="3275256" cy="369332"/>
          </a:xfrm>
          <a:prstGeom prst="rect">
            <a:avLst/>
          </a:prstGeom>
        </p:spPr>
        <p:txBody>
          <a:bodyPr wrap="none">
            <a:spAutoFit/>
          </a:bodyPr>
          <a:lstStyle/>
          <a:p>
            <a:r>
              <a:rPr lang="fr-FR" b="1" i="0" dirty="0" smtClean="0">
                <a:solidFill>
                  <a:srgbClr val="FF0000"/>
                </a:solidFill>
                <a:effectLst/>
                <a:latin typeface="Georgia" panose="02040502050405020303" pitchFamily="18" charset="0"/>
              </a:rPr>
              <a:t>La Révolution néolithique</a:t>
            </a:r>
            <a:endParaRPr lang="fr-FR" b="1" dirty="0">
              <a:solidFill>
                <a:srgbClr val="FF0000"/>
              </a:solidFill>
            </a:endParaRPr>
          </a:p>
        </p:txBody>
      </p:sp>
    </p:spTree>
    <p:extLst>
      <p:ext uri="{BB962C8B-B14F-4D97-AF65-F5344CB8AC3E}">
        <p14:creationId xmlns:p14="http://schemas.microsoft.com/office/powerpoint/2010/main" val="24768676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6" name="Picture 2" descr="RÃ©sultat de recherche d'images pour &quot;les chats Ã  l'Ã©poque egypte ancienne&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85592" y="613775"/>
            <a:ext cx="3295650" cy="5715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776613" y="2823845"/>
            <a:ext cx="6096000" cy="3416320"/>
          </a:xfrm>
          <a:prstGeom prst="rect">
            <a:avLst/>
          </a:prstGeom>
        </p:spPr>
        <p:txBody>
          <a:bodyPr>
            <a:spAutoFit/>
          </a:bodyPr>
          <a:lstStyle/>
          <a:p>
            <a:pPr fontAlgn="base"/>
            <a:r>
              <a:rPr lang="fr-FR" b="0" i="0" dirty="0" smtClean="0">
                <a:effectLst/>
                <a:latin typeface="Georgia" panose="02040502050405020303" pitchFamily="18" charset="0"/>
              </a:rPr>
              <a:t>Ce sont les Egyptiens qui, les premiers, découvrent à quel point les chats peuvent être utiles. Non seulement ils nettoient les rives du Nil des rongeurs et des serpents mais, en plus, bah… il sont super mignons. Il n’en faut pas plus aux Egyptiens pour carrément diviniser le chat. Ils donnent à Bastet, la déesse de la joie du foyer et de la chaleur du soleil, les traits d’un félin.</a:t>
            </a:r>
          </a:p>
          <a:p>
            <a:pPr fontAlgn="base"/>
            <a:endParaRPr lang="fr-FR" b="0" i="0" dirty="0" smtClean="0">
              <a:effectLst/>
              <a:latin typeface="Georgia" panose="02040502050405020303" pitchFamily="18" charset="0"/>
            </a:endParaRPr>
          </a:p>
          <a:p>
            <a:pPr fontAlgn="base"/>
            <a:r>
              <a:rPr lang="fr-FR" b="0" i="0" dirty="0" smtClean="0">
                <a:effectLst/>
                <a:latin typeface="Georgia" panose="02040502050405020303" pitchFamily="18" charset="0"/>
              </a:rPr>
              <a:t>Et la loi du Pharaon est très claire: quiconque fait du mal à un chat, que ça soit volontaire ou non, est sévèrement puni. Interdiction également de faire sortir un chat égyptien en dehors des frontières du pays.</a:t>
            </a:r>
            <a:endParaRPr lang="fr-FR" b="0" i="0" dirty="0">
              <a:effectLst/>
              <a:latin typeface="Georgia" panose="02040502050405020303" pitchFamily="18" charset="0"/>
            </a:endParaRPr>
          </a:p>
        </p:txBody>
      </p:sp>
      <p:sp>
        <p:nvSpPr>
          <p:cNvPr id="4" name="Rectangle 3"/>
          <p:cNvSpPr/>
          <p:nvPr/>
        </p:nvSpPr>
        <p:spPr>
          <a:xfrm>
            <a:off x="676405" y="1058418"/>
            <a:ext cx="7909187" cy="1477328"/>
          </a:xfrm>
          <a:prstGeom prst="rect">
            <a:avLst/>
          </a:prstGeom>
        </p:spPr>
        <p:txBody>
          <a:bodyPr wrap="square">
            <a:spAutoFit/>
          </a:bodyPr>
          <a:lstStyle/>
          <a:p>
            <a:r>
              <a:rPr lang="fr-FR" b="0" i="0" dirty="0" smtClean="0">
                <a:solidFill>
                  <a:srgbClr val="222222"/>
                </a:solidFill>
                <a:effectLst/>
                <a:latin typeface="Arial" panose="020B0604020202020204" pitchFamily="34" charset="0"/>
              </a:rPr>
              <a:t>Le </a:t>
            </a:r>
            <a:r>
              <a:rPr lang="fr-FR" b="1" i="0" u="none" strike="noStrike" dirty="0" smtClean="0">
                <a:solidFill>
                  <a:srgbClr val="0B0080"/>
                </a:solidFill>
                <a:effectLst/>
                <a:latin typeface="Arial" panose="020B0604020202020204" pitchFamily="34" charset="0"/>
                <a:hlinkClick r:id="rId3" tooltip="Chat"/>
              </a:rPr>
              <a:t>chat</a:t>
            </a:r>
            <a:r>
              <a:rPr lang="fr-FR" b="0" i="0" dirty="0" smtClean="0">
                <a:solidFill>
                  <a:srgbClr val="222222"/>
                </a:solidFill>
                <a:effectLst/>
                <a:latin typeface="Arial" panose="020B0604020202020204" pitchFamily="34" charset="0"/>
              </a:rPr>
              <a:t> était l'un des nombreux animaux dont les attributs furent vénérés dans l'</a:t>
            </a:r>
            <a:r>
              <a:rPr lang="fr-FR" b="1" i="0" u="none" strike="noStrike" dirty="0" smtClean="0">
                <a:solidFill>
                  <a:srgbClr val="0B0080"/>
                </a:solidFill>
                <a:effectLst/>
                <a:latin typeface="Arial" panose="020B0604020202020204" pitchFamily="34" charset="0"/>
                <a:hlinkClick r:id="rId4" tooltip="Égypte antique"/>
              </a:rPr>
              <a:t>Égypte antique</a:t>
            </a:r>
            <a:r>
              <a:rPr lang="fr-FR" b="0" i="0" dirty="0" smtClean="0">
                <a:solidFill>
                  <a:srgbClr val="222222"/>
                </a:solidFill>
                <a:effectLst/>
                <a:latin typeface="Arial" panose="020B0604020202020204" pitchFamily="34" charset="0"/>
              </a:rPr>
              <a:t>. Il était notamment associé au symbole de protection. Tout d'abord avatar du dieu </a:t>
            </a:r>
            <a:r>
              <a:rPr lang="fr-FR" b="0" i="0" u="none" strike="noStrike" dirty="0" smtClean="0">
                <a:solidFill>
                  <a:srgbClr val="0B0080"/>
                </a:solidFill>
                <a:effectLst/>
                <a:latin typeface="Arial" panose="020B0604020202020204" pitchFamily="34" charset="0"/>
                <a:hlinkClick r:id="rId5" tooltip="Rê"/>
              </a:rPr>
              <a:t>Rê</a:t>
            </a:r>
            <a:r>
              <a:rPr lang="fr-FR" b="0" i="0" dirty="0" smtClean="0">
                <a:solidFill>
                  <a:srgbClr val="222222"/>
                </a:solidFill>
                <a:effectLst/>
                <a:latin typeface="Arial" panose="020B0604020202020204" pitchFamily="34" charset="0"/>
              </a:rPr>
              <a:t> en tant que pourfendeur du serpent </a:t>
            </a:r>
            <a:r>
              <a:rPr lang="fr-FR" b="0" i="0" u="none" strike="noStrike" dirty="0" err="1" smtClean="0">
                <a:solidFill>
                  <a:srgbClr val="0B0080"/>
                </a:solidFill>
                <a:effectLst/>
                <a:latin typeface="Arial" panose="020B0604020202020204" pitchFamily="34" charset="0"/>
                <a:hlinkClick r:id="rId6" tooltip="Apophis"/>
              </a:rPr>
              <a:t>Apophis</a:t>
            </a:r>
            <a:r>
              <a:rPr lang="fr-FR" b="0" i="0" dirty="0" smtClean="0">
                <a:solidFill>
                  <a:srgbClr val="222222"/>
                </a:solidFill>
                <a:effectLst/>
                <a:latin typeface="Arial" panose="020B0604020202020204" pitchFamily="34" charset="0"/>
              </a:rPr>
              <a:t>, il connaîtra le sommet de son influence en tant qu'incarnation de la déesse </a:t>
            </a:r>
            <a:r>
              <a:rPr lang="fr-FR" b="0" i="0" u="none" strike="noStrike" dirty="0" smtClean="0">
                <a:solidFill>
                  <a:srgbClr val="0B0080"/>
                </a:solidFill>
                <a:effectLst/>
                <a:latin typeface="Arial" panose="020B0604020202020204" pitchFamily="34" charset="0"/>
                <a:hlinkClick r:id="rId7" tooltip="Bastet"/>
              </a:rPr>
              <a:t>Bastet</a:t>
            </a:r>
            <a:r>
              <a:rPr lang="fr-FR" b="0" i="0" dirty="0" smtClean="0">
                <a:solidFill>
                  <a:srgbClr val="222222"/>
                </a:solidFill>
                <a:effectLst/>
                <a:latin typeface="Arial" panose="020B0604020202020204" pitchFamily="34" charset="0"/>
              </a:rPr>
              <a:t>.</a:t>
            </a:r>
            <a:endParaRPr lang="fr-FR" dirty="0"/>
          </a:p>
        </p:txBody>
      </p:sp>
      <p:sp>
        <p:nvSpPr>
          <p:cNvPr id="5" name="Rectangle 4"/>
          <p:cNvSpPr/>
          <p:nvPr/>
        </p:nvSpPr>
        <p:spPr>
          <a:xfrm>
            <a:off x="5415963" y="189765"/>
            <a:ext cx="2313140" cy="646331"/>
          </a:xfrm>
          <a:prstGeom prst="rect">
            <a:avLst/>
          </a:prstGeom>
        </p:spPr>
        <p:txBody>
          <a:bodyPr wrap="square">
            <a:spAutoFit/>
          </a:bodyPr>
          <a:lstStyle/>
          <a:p>
            <a:r>
              <a:rPr lang="fr-FR" dirty="0" smtClean="0"/>
              <a:t/>
            </a:r>
            <a:br>
              <a:rPr lang="fr-FR" dirty="0" smtClean="0"/>
            </a:br>
            <a:r>
              <a:rPr lang="fr-FR" b="1" i="0" dirty="0" smtClean="0">
                <a:solidFill>
                  <a:srgbClr val="FF0000"/>
                </a:solidFill>
                <a:effectLst/>
                <a:latin typeface="Georgia" panose="02040502050405020303" pitchFamily="18" charset="0"/>
              </a:rPr>
              <a:t>L’Egypte antique</a:t>
            </a:r>
            <a:endParaRPr lang="fr-FR" b="1" dirty="0">
              <a:solidFill>
                <a:srgbClr val="FF0000"/>
              </a:solidFill>
            </a:endParaRPr>
          </a:p>
        </p:txBody>
      </p:sp>
    </p:spTree>
    <p:extLst>
      <p:ext uri="{BB962C8B-B14F-4D97-AF65-F5344CB8AC3E}">
        <p14:creationId xmlns:p14="http://schemas.microsoft.com/office/powerpoint/2010/main" val="19591886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442586" y="261714"/>
            <a:ext cx="6296417" cy="646331"/>
          </a:xfrm>
          <a:prstGeom prst="rect">
            <a:avLst/>
          </a:prstGeom>
        </p:spPr>
        <p:txBody>
          <a:bodyPr wrap="square">
            <a:spAutoFit/>
          </a:bodyPr>
          <a:lstStyle/>
          <a:p>
            <a:r>
              <a:rPr lang="fr-FR" b="1" dirty="0"/>
              <a:t>L'ADN de chats momifiés datant de 300 ans avant J.-C. confirme qu'à cette époque le petit félin était déjà domestiqué.</a:t>
            </a:r>
            <a:endParaRPr lang="fr-FR" dirty="0"/>
          </a:p>
        </p:txBody>
      </p:sp>
      <p:pic>
        <p:nvPicPr>
          <p:cNvPr id="3" name="Image 2"/>
          <p:cNvPicPr>
            <a:picLocks noChangeAspect="1"/>
          </p:cNvPicPr>
          <p:nvPr/>
        </p:nvPicPr>
        <p:blipFill>
          <a:blip r:embed="rId2"/>
          <a:stretch>
            <a:fillRect/>
          </a:stretch>
        </p:blipFill>
        <p:spPr>
          <a:xfrm>
            <a:off x="7103626" y="1410512"/>
            <a:ext cx="4695825" cy="3124200"/>
          </a:xfrm>
          <a:prstGeom prst="rect">
            <a:avLst/>
          </a:prstGeom>
        </p:spPr>
      </p:pic>
      <p:sp>
        <p:nvSpPr>
          <p:cNvPr id="4" name="Rectangle 3"/>
          <p:cNvSpPr/>
          <p:nvPr/>
        </p:nvSpPr>
        <p:spPr>
          <a:xfrm>
            <a:off x="7103626" y="487182"/>
            <a:ext cx="4835047" cy="646331"/>
          </a:xfrm>
          <a:prstGeom prst="rect">
            <a:avLst/>
          </a:prstGeom>
        </p:spPr>
        <p:txBody>
          <a:bodyPr wrap="square">
            <a:spAutoFit/>
          </a:bodyPr>
          <a:lstStyle/>
          <a:p>
            <a:r>
              <a:rPr lang="fr-FR" b="0" i="0" dirty="0" smtClean="0">
                <a:effectLst/>
                <a:latin typeface="roboto"/>
              </a:rPr>
              <a:t>Momie de chat d'époque ptolémaïque au Musée du Louvre.</a:t>
            </a:r>
            <a:endParaRPr lang="fr-FR" dirty="0"/>
          </a:p>
        </p:txBody>
      </p:sp>
      <p:sp>
        <p:nvSpPr>
          <p:cNvPr id="6" name="Rectangle 5"/>
          <p:cNvSpPr/>
          <p:nvPr/>
        </p:nvSpPr>
        <p:spPr>
          <a:xfrm>
            <a:off x="4133590" y="1824615"/>
            <a:ext cx="2580360" cy="4801314"/>
          </a:xfrm>
          <a:prstGeom prst="rect">
            <a:avLst/>
          </a:prstGeom>
        </p:spPr>
        <p:txBody>
          <a:bodyPr wrap="square">
            <a:spAutoFit/>
          </a:bodyPr>
          <a:lstStyle/>
          <a:p>
            <a:r>
              <a:rPr lang="fr-FR" b="0" i="0" dirty="0" smtClean="0">
                <a:effectLst/>
                <a:latin typeface="Verdana" panose="020B0604030504040204" pitchFamily="34" charset="0"/>
              </a:rPr>
              <a:t>Nocturne et indépendant, le chat fut domestiqué par les égyptiens vers 2000 avant Jésus-Christ, puis considéré comme l’animal de la déesse Bastet. Il était notamment associé au symbole de protection. Par la suite, les chats furent momifiés, et représentés sous la forme de femmes à têtes de chat.</a:t>
            </a:r>
            <a:endParaRPr lang="fr-FR" dirty="0"/>
          </a:p>
        </p:txBody>
      </p:sp>
      <p:pic>
        <p:nvPicPr>
          <p:cNvPr id="2050" name="Picture 2" descr="Image associÃ©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57" y="1143000"/>
            <a:ext cx="3743325" cy="571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06104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179538" y="1045830"/>
            <a:ext cx="6922720" cy="5632311"/>
          </a:xfrm>
          <a:prstGeom prst="rect">
            <a:avLst/>
          </a:prstGeom>
        </p:spPr>
        <p:txBody>
          <a:bodyPr wrap="square">
            <a:spAutoFit/>
          </a:bodyPr>
          <a:lstStyle/>
          <a:p>
            <a:pPr fontAlgn="base"/>
            <a:r>
              <a:rPr lang="fr-FR" sz="1600" dirty="0"/>
              <a:t>Selon la légende, les Égyptiens refusaient les requêtes pressantes des Grecs de faire commerces des chats, qu'ils vénéraient comme des dieux. Les Grecs décidèrent alors de voler les chats et récupérèrent six couples au moins et les ramenèrent en </a:t>
            </a:r>
            <a:r>
              <a:rPr lang="fr-FR" sz="1600" dirty="0">
                <a:hlinkClick r:id="rId2" tooltip="Grèce"/>
              </a:rPr>
              <a:t>Grèce</a:t>
            </a:r>
            <a:r>
              <a:rPr lang="fr-FR" sz="1600" dirty="0"/>
              <a:t>. Quelques mois plus tard, les premières portées naissaient, puis quelques années après, les éleveurs furent en mesure de vendre des chats aux </a:t>
            </a:r>
            <a:r>
              <a:rPr lang="fr-FR" sz="1600" dirty="0">
                <a:hlinkClick r:id="rId3" tooltip="Romains"/>
              </a:rPr>
              <a:t>Romains</a:t>
            </a:r>
            <a:r>
              <a:rPr lang="fr-FR" sz="1600" dirty="0"/>
              <a:t>, aux </a:t>
            </a:r>
            <a:r>
              <a:rPr lang="fr-FR" sz="1600" dirty="0">
                <a:hlinkClick r:id="rId4" tooltip="Gaulois (peuples)"/>
              </a:rPr>
              <a:t>Gaulois</a:t>
            </a:r>
            <a:r>
              <a:rPr lang="fr-FR" sz="1600" dirty="0"/>
              <a:t> et aux autres </a:t>
            </a:r>
            <a:r>
              <a:rPr lang="fr-FR" sz="1600" dirty="0" smtClean="0">
                <a:hlinkClick r:id="rId5" tooltip="Celtes"/>
              </a:rPr>
              <a:t>Celtes</a:t>
            </a:r>
            <a:r>
              <a:rPr lang="fr-FR" sz="1600" dirty="0" smtClean="0"/>
              <a:t>. </a:t>
            </a:r>
            <a:r>
              <a:rPr lang="fr-FR" sz="1600" dirty="0"/>
              <a:t>L'espèce se répandit peu à peu dans tous les </a:t>
            </a:r>
            <a:r>
              <a:rPr lang="fr-FR" sz="1600" dirty="0">
                <a:hlinkClick r:id="rId6" tooltip="Liste des pays riverains de la Méditerranée"/>
              </a:rPr>
              <a:t>pays </a:t>
            </a:r>
            <a:r>
              <a:rPr lang="fr-FR" sz="1600" dirty="0" smtClean="0">
                <a:hlinkClick r:id="rId6" tooltip="Liste des pays riverains de la Méditerranée"/>
              </a:rPr>
              <a:t>méditerranéens</a:t>
            </a:r>
            <a:r>
              <a:rPr lang="fr-FR" sz="1600" dirty="0" smtClean="0"/>
              <a:t>. </a:t>
            </a:r>
            <a:r>
              <a:rPr lang="fr-FR" sz="1600" dirty="0"/>
              <a:t>En </a:t>
            </a:r>
            <a:r>
              <a:rPr lang="fr-FR" sz="1600" dirty="0">
                <a:hlinkClick r:id="rId7" tooltip="Grèce antique"/>
              </a:rPr>
              <a:t>Grèce</a:t>
            </a:r>
            <a:r>
              <a:rPr lang="fr-FR" sz="1600" dirty="0"/>
              <a:t>, avant l'arrivée du chat, la </a:t>
            </a:r>
            <a:r>
              <a:rPr lang="fr-FR" sz="1600" dirty="0">
                <a:hlinkClick r:id="rId8" tooltip="Fouine"/>
              </a:rPr>
              <a:t>fouine</a:t>
            </a:r>
            <a:r>
              <a:rPr lang="fr-FR" sz="1600" dirty="0"/>
              <a:t>, la </a:t>
            </a:r>
            <a:r>
              <a:rPr lang="fr-FR" sz="1600" dirty="0">
                <a:hlinkClick r:id="rId9" tooltip="Belette"/>
              </a:rPr>
              <a:t>belette</a:t>
            </a:r>
            <a:r>
              <a:rPr lang="fr-FR" sz="1600" dirty="0"/>
              <a:t> et le </a:t>
            </a:r>
            <a:r>
              <a:rPr lang="fr-FR" sz="1600" dirty="0" smtClean="0">
                <a:hlinkClick r:id="rId10" tooltip="Furet"/>
              </a:rPr>
              <a:t>furet</a:t>
            </a:r>
            <a:r>
              <a:rPr lang="fr-FR" sz="1600" dirty="0"/>
              <a:t> jouaient le rôle de dératiseurs et protégeaient les récoltes. L'accueil du chat fut plutôt mitigé. Sans les adorer comme les Égyptiens, les Grecs adoptèrent l'animal, reconnaissant son don de </a:t>
            </a:r>
            <a:r>
              <a:rPr lang="fr-FR" sz="1600" dirty="0" smtClean="0"/>
              <a:t>chasseur, </a:t>
            </a:r>
            <a:r>
              <a:rPr lang="fr-FR" sz="1600" dirty="0"/>
              <a:t>mais aussi qu'il était nettement plus agréable à vivre, car plus beau, raffiné, plus docile, propre et donc moins malodorant que les furets et les </a:t>
            </a:r>
            <a:r>
              <a:rPr lang="fr-FR" sz="1600" dirty="0" smtClean="0"/>
              <a:t>fouines. </a:t>
            </a:r>
            <a:r>
              <a:rPr lang="fr-FR" sz="1600" dirty="0"/>
              <a:t>Le chat était parfois utilisé comme animal de compagnie bien que la préférence des Grecs allât aux </a:t>
            </a:r>
            <a:r>
              <a:rPr lang="fr-FR" sz="1600" dirty="0">
                <a:hlinkClick r:id="rId11" tooltip="Chien"/>
              </a:rPr>
              <a:t>chiens</a:t>
            </a:r>
            <a:r>
              <a:rPr lang="fr-FR" sz="1600" dirty="0"/>
              <a:t> et aux </a:t>
            </a:r>
            <a:r>
              <a:rPr lang="fr-FR" sz="1600" dirty="0">
                <a:hlinkClick r:id="rId12" tooltip="Cigale"/>
              </a:rPr>
              <a:t>cigales</a:t>
            </a:r>
            <a:r>
              <a:rPr lang="fr-FR" sz="1600" dirty="0"/>
              <a:t>. Le chat était à l'origine un jouet, cadeau coûteux que l'on rapportait d'Égypte pour offrir aux </a:t>
            </a:r>
            <a:r>
              <a:rPr lang="fr-FR" sz="1600" dirty="0">
                <a:hlinkClick r:id="rId13" tooltip="Courtisane"/>
              </a:rPr>
              <a:t>courtisanes</a:t>
            </a:r>
            <a:r>
              <a:rPr lang="fr-FR" sz="1600" dirty="0" smtClean="0"/>
              <a:t>.</a:t>
            </a:r>
          </a:p>
          <a:p>
            <a:pPr fontAlgn="base"/>
            <a:r>
              <a:rPr lang="fr-FR" sz="1600" dirty="0" smtClean="0"/>
              <a:t> </a:t>
            </a:r>
            <a:r>
              <a:rPr lang="fr-FR" sz="1600" dirty="0"/>
              <a:t>On raconte qu'une jeune grecque, qui tenait absolument à avoir un chat égyptien, rompit avec son fiancé qui refusait de se rendre en Égypte pour lui ramener un chat et prit un nouvel amant qui accepta d'aller lui en chercher </a:t>
            </a:r>
            <a:r>
              <a:rPr lang="fr-FR" sz="1600" dirty="0" smtClean="0"/>
              <a:t>un.</a:t>
            </a:r>
            <a:endParaRPr lang="fr-FR" sz="1600" b="0" i="0" dirty="0">
              <a:effectLst/>
              <a:latin typeface="Georgia" panose="02040502050405020303" pitchFamily="18" charset="0"/>
            </a:endParaRPr>
          </a:p>
        </p:txBody>
      </p:sp>
      <p:sp>
        <p:nvSpPr>
          <p:cNvPr id="3" name="Rectangle 2"/>
          <p:cNvSpPr/>
          <p:nvPr/>
        </p:nvSpPr>
        <p:spPr>
          <a:xfrm>
            <a:off x="2154477" y="211608"/>
            <a:ext cx="9344415" cy="646331"/>
          </a:xfrm>
          <a:prstGeom prst="rect">
            <a:avLst/>
          </a:prstGeom>
        </p:spPr>
        <p:txBody>
          <a:bodyPr wrap="square">
            <a:spAutoFit/>
          </a:bodyPr>
          <a:lstStyle/>
          <a:p>
            <a:r>
              <a:rPr lang="fr-FR" b="1" i="0" dirty="0" smtClean="0">
                <a:solidFill>
                  <a:srgbClr val="FF0000"/>
                </a:solidFill>
                <a:effectLst/>
                <a:latin typeface="Verdana" panose="020B0604030504040204" pitchFamily="34" charset="0"/>
              </a:rPr>
              <a:t>Après l’Egypte les chats firent leur apparition en Grèce et à Rome, où on les considérait comme des attributs de la Déesse Diane. </a:t>
            </a:r>
            <a:endParaRPr lang="fr-FR" b="1" dirty="0">
              <a:solidFill>
                <a:srgbClr val="FF0000"/>
              </a:solidFill>
            </a:endParaRPr>
          </a:p>
        </p:txBody>
      </p:sp>
      <p:pic>
        <p:nvPicPr>
          <p:cNvPr id="1028" name="Picture 4" descr="Image associÃ©e"/>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102257" y="1893269"/>
            <a:ext cx="4910203" cy="40816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69810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50" name="Picture 2" descr="https://upload.wikimedia.org/wikipedia/commons/thumb/6/6b/Cat_mosaic.JPG/220px-Cat_mosai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4473" y="1803748"/>
            <a:ext cx="4898657" cy="3384529"/>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04800" y="1803748"/>
            <a:ext cx="6096000" cy="3693319"/>
          </a:xfrm>
          <a:prstGeom prst="rect">
            <a:avLst/>
          </a:prstGeom>
        </p:spPr>
        <p:txBody>
          <a:bodyPr>
            <a:spAutoFit/>
          </a:bodyPr>
          <a:lstStyle/>
          <a:p>
            <a:r>
              <a:rPr lang="fr-FR" dirty="0">
                <a:latin typeface="Georgia" panose="02040502050405020303" pitchFamily="18" charset="0"/>
              </a:rPr>
              <a:t>Bientôt, ce sont les Romains qui, en 146 avant Jésus-Christ, vont s’emparer de la Grèce. Comme ils n’ont pas beaucoup d’imagination, ils vont s’approprier les Dieux Grecs, l’art grec, la culture grecque, la bouffe grecque, et… les chats. Et les petites jupettes à lamelles, aussi, mais faut pas trop se moquer, parce que ça les énerve. Soucieux de montrer à quel point ils étaient virils en toute circonstance, les soldats romains arboraient donc fièrement leur petite jupette et… des chats tout mignons pour leur tenir compagnie durant les longues campagnes militaires. </a:t>
            </a:r>
            <a:r>
              <a:rPr lang="fr-FR" b="1" dirty="0">
                <a:latin typeface="Georgia" panose="02040502050405020303" pitchFamily="18" charset="0"/>
              </a:rPr>
              <a:t>C’est ainsi que le chat se répandit dans toute l’Europe au gré des conquêtes militaires romaines</a:t>
            </a:r>
            <a:r>
              <a:rPr lang="fr-FR" dirty="0">
                <a:latin typeface="Georgia" panose="02040502050405020303" pitchFamily="18" charset="0"/>
              </a:rPr>
              <a:t>.</a:t>
            </a:r>
            <a:endParaRPr lang="fr-FR" dirty="0"/>
          </a:p>
        </p:txBody>
      </p:sp>
      <p:sp>
        <p:nvSpPr>
          <p:cNvPr id="3" name="Rectangle 2"/>
          <p:cNvSpPr/>
          <p:nvPr/>
        </p:nvSpPr>
        <p:spPr>
          <a:xfrm>
            <a:off x="7525902" y="914493"/>
            <a:ext cx="2852063" cy="369332"/>
          </a:xfrm>
          <a:prstGeom prst="rect">
            <a:avLst/>
          </a:prstGeom>
        </p:spPr>
        <p:txBody>
          <a:bodyPr wrap="none">
            <a:spAutoFit/>
          </a:bodyPr>
          <a:lstStyle/>
          <a:p>
            <a:r>
              <a:rPr lang="fr-FR" dirty="0">
                <a:solidFill>
                  <a:srgbClr val="222222"/>
                </a:solidFill>
                <a:latin typeface="Arial" panose="020B0604020202020204" pitchFamily="34" charset="0"/>
              </a:rPr>
              <a:t>Une </a:t>
            </a:r>
            <a:r>
              <a:rPr lang="fr-FR" u="sng" dirty="0">
                <a:solidFill>
                  <a:srgbClr val="0B0080"/>
                </a:solidFill>
                <a:latin typeface="Arial" panose="020B0604020202020204" pitchFamily="34" charset="0"/>
                <a:hlinkClick r:id="rId3"/>
              </a:rPr>
              <a:t>mosaïque</a:t>
            </a:r>
            <a:r>
              <a:rPr lang="fr-FR" dirty="0">
                <a:solidFill>
                  <a:srgbClr val="222222"/>
                </a:solidFill>
                <a:latin typeface="Arial" panose="020B0604020202020204" pitchFamily="34" charset="0"/>
              </a:rPr>
              <a:t> de </a:t>
            </a:r>
            <a:r>
              <a:rPr lang="fr-FR" dirty="0">
                <a:solidFill>
                  <a:srgbClr val="0B0080"/>
                </a:solidFill>
                <a:latin typeface="Arial" panose="020B0604020202020204" pitchFamily="34" charset="0"/>
                <a:hlinkClick r:id="rId4" tooltip="Pompéi"/>
              </a:rPr>
              <a:t>Pompéi</a:t>
            </a:r>
            <a:endParaRPr lang="fr-FR" dirty="0"/>
          </a:p>
        </p:txBody>
      </p:sp>
    </p:spTree>
    <p:extLst>
      <p:ext uri="{BB962C8B-B14F-4D97-AF65-F5344CB8AC3E}">
        <p14:creationId xmlns:p14="http://schemas.microsoft.com/office/powerpoint/2010/main" val="5213677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379957" y="976812"/>
            <a:ext cx="6096000" cy="5909310"/>
          </a:xfrm>
          <a:prstGeom prst="rect">
            <a:avLst/>
          </a:prstGeom>
        </p:spPr>
        <p:txBody>
          <a:bodyPr>
            <a:spAutoFit/>
          </a:bodyPr>
          <a:lstStyle/>
          <a:p>
            <a:pPr fontAlgn="base"/>
            <a:r>
              <a:rPr lang="fr-FR" b="1" dirty="0">
                <a:latin typeface="inherit"/>
              </a:rPr>
              <a:t>Moyen-Age et chasse aux sorcières</a:t>
            </a:r>
          </a:p>
          <a:p>
            <a:pPr fontAlgn="base"/>
            <a:r>
              <a:rPr lang="fr-FR" b="1" i="1" dirty="0">
                <a:latin typeface="inherit"/>
              </a:rPr>
              <a:t>Le chat, créature du diable</a:t>
            </a:r>
          </a:p>
          <a:p>
            <a:pPr fontAlgn="base"/>
            <a:r>
              <a:rPr lang="fr-FR" dirty="0">
                <a:latin typeface="Georgia" panose="02040502050405020303" pitchFamily="18" charset="0"/>
              </a:rPr>
              <a:t>C’est vers le XIIIe siècle </a:t>
            </a:r>
            <a:r>
              <a:rPr lang="fr-FR" dirty="0" err="1">
                <a:latin typeface="Georgia" panose="02040502050405020303" pitchFamily="18" charset="0"/>
              </a:rPr>
              <a:t>qu</a:t>
            </a:r>
            <a:r>
              <a:rPr lang="fr-FR" dirty="0">
                <a:latin typeface="Georgia" panose="02040502050405020303" pitchFamily="18" charset="0"/>
              </a:rPr>
              <a:t> l’on assiste à un revirement de situation. L’Eglise catholique doit faire face à une montée en puissance des cultes païens et durcit son discours envers tout ce qui n’est pas bien chrétien. Et comment le chat pourrait-il être un bon chrétien alors qu’il passe son temps à dormir et à forniquer! Paresse et luxure, deux pêchers capitaux pour le prix d’un!</a:t>
            </a:r>
          </a:p>
          <a:p>
            <a:pPr fontAlgn="base"/>
            <a:r>
              <a:rPr lang="fr-FR" dirty="0">
                <a:latin typeface="Georgia" panose="02040502050405020303" pitchFamily="18" charset="0"/>
              </a:rPr>
              <a:t>Le chat, surtout quand il est noir, est donc désormais associé aux cultes infernaux. L’Eglise est catégorique: C’est par une bulle du pape Grégoire IX, en 1233, que le chat fut déclaré « serviteur du Diable ». Et cette saloperie de félin est d’autant plus difficile à tuer qu’il possède neuf vies, tout le monde le sait</a:t>
            </a:r>
            <a:r>
              <a:rPr lang="fr-FR" dirty="0" smtClean="0">
                <a:latin typeface="Georgia" panose="02040502050405020303" pitchFamily="18" charset="0"/>
              </a:rPr>
              <a:t>.</a:t>
            </a:r>
          </a:p>
          <a:p>
            <a:pPr fontAlgn="base"/>
            <a:endParaRPr lang="fr-FR" dirty="0">
              <a:latin typeface="Georgia" panose="02040502050405020303" pitchFamily="18" charset="0"/>
            </a:endParaRPr>
          </a:p>
          <a:p>
            <a:pPr fontAlgn="base"/>
            <a:r>
              <a:rPr lang="fr-FR" b="1" dirty="0">
                <a:latin typeface="Georgia" panose="02040502050405020303" pitchFamily="18" charset="0"/>
              </a:rPr>
              <a:t>Dorénavant, toute personne nourrissant ou abritant un chat noir risque le bucher.</a:t>
            </a:r>
          </a:p>
          <a:p>
            <a:pPr fontAlgn="base"/>
            <a:r>
              <a:rPr lang="fr-FR" b="1" dirty="0">
                <a:latin typeface="Georgia" panose="02040502050405020303" pitchFamily="18" charset="0"/>
              </a:rPr>
              <a:t>Et la chasse aux chats est maintenant ouverte: des millions de chats sont exterminés dans l’Europe entière.</a:t>
            </a:r>
            <a:endParaRPr lang="fr-FR" b="1" i="0" dirty="0">
              <a:effectLst/>
              <a:latin typeface="Georgia" panose="02040502050405020303" pitchFamily="18" charset="0"/>
            </a:endParaRPr>
          </a:p>
        </p:txBody>
      </p:sp>
      <p:pic>
        <p:nvPicPr>
          <p:cNvPr id="3074" name="Picture 2" descr="RÃ©sultat de recherche d'images pour &quot;chats au moyen age&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21458" y="353556"/>
            <a:ext cx="3333750" cy="386715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RÃ©sultat de recherche d'images pour &quot;chats au moyen age&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7192" y="4371584"/>
            <a:ext cx="3858016" cy="23778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1515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116910" y="350729"/>
            <a:ext cx="6396624" cy="6463308"/>
          </a:xfrm>
          <a:prstGeom prst="rect">
            <a:avLst/>
          </a:prstGeom>
        </p:spPr>
        <p:txBody>
          <a:bodyPr wrap="square">
            <a:spAutoFit/>
          </a:bodyPr>
          <a:lstStyle/>
          <a:p>
            <a:r>
              <a:rPr lang="fr-FR" dirty="0" smtClean="0">
                <a:latin typeface="Verdana" panose="020B0604030504040204" pitchFamily="34" charset="0"/>
              </a:rPr>
              <a:t>Après </a:t>
            </a:r>
            <a:r>
              <a:rPr lang="fr-FR" dirty="0">
                <a:latin typeface="Verdana" panose="020B0604030504040204" pitchFamily="34" charset="0"/>
              </a:rPr>
              <a:t>la création de l'Inquisition, ce qui est considéré comme hérésie est constamment élargi et diversifié. C'est ainsi que la sorcellerie est combattue violemment, au prix d'innommables mensonges venus de l'Eglise elle-même. A partir du XIIe siècle en Europe, l</a:t>
            </a:r>
            <a:r>
              <a:rPr lang="fr-FR" b="1" dirty="0">
                <a:latin typeface="Verdana" panose="020B0604030504040204" pitchFamily="34" charset="0"/>
              </a:rPr>
              <a:t>'Eglise accuse de nombreuses femmes de pratiques magiques néfastes (sorcellerie) et de satanisme. C'est autour du XIIIe siècle que l'Eglise associe définitivement le chat à la sorcellerie</a:t>
            </a:r>
            <a:r>
              <a:rPr lang="fr-FR" b="1" dirty="0" smtClean="0">
                <a:latin typeface="Verdana" panose="020B0604030504040204" pitchFamily="34" charset="0"/>
              </a:rPr>
              <a:t>.</a:t>
            </a:r>
            <a:r>
              <a:rPr lang="fr-FR" dirty="0">
                <a:latin typeface="Verdana" panose="020B0604030504040204" pitchFamily="34" charset="0"/>
                <a:ea typeface="Verdana" panose="020B0604030504040204" pitchFamily="34" charset="0"/>
              </a:rPr>
              <a:t> Les victimes des procès pour sorcellerie sont essentiellement des femmes qui appartiennent en majorité aux classes populaires. </a:t>
            </a:r>
            <a:r>
              <a:rPr lang="fr-FR" b="1" dirty="0">
                <a:latin typeface="Verdana" panose="020B0604030504040204" pitchFamily="34" charset="0"/>
                <a:ea typeface="Verdana" panose="020B0604030504040204" pitchFamily="34" charset="0"/>
              </a:rPr>
              <a:t>Ces femmes</a:t>
            </a:r>
            <a:r>
              <a:rPr lang="fr-FR" dirty="0">
                <a:latin typeface="Verdana" panose="020B0604030504040204" pitchFamily="34" charset="0"/>
                <a:ea typeface="Verdana" panose="020B0604030504040204" pitchFamily="34" charset="0"/>
              </a:rPr>
              <a:t>, dont certaines sont accusées de se transformer en chatte lors de leurs sabbats (assemblées nocturnes de sorcières, qui donneraient lieu à des banquets, des cérémonies païennes, voire des orgies),</a:t>
            </a:r>
            <a:r>
              <a:rPr lang="fr-FR" b="1" dirty="0">
                <a:latin typeface="Verdana" panose="020B0604030504040204" pitchFamily="34" charset="0"/>
                <a:ea typeface="Verdana" panose="020B0604030504040204" pitchFamily="34" charset="0"/>
              </a:rPr>
              <a:t>sont torturées, noyées, brûlées sur le bûcher avec leurs chats noirs.</a:t>
            </a:r>
            <a:r>
              <a:rPr lang="fr-FR" dirty="0">
                <a:latin typeface="Verdana" panose="020B0604030504040204" pitchFamily="34" charset="0"/>
                <a:ea typeface="Verdana" panose="020B0604030504040204" pitchFamily="34" charset="0"/>
              </a:rPr>
              <a:t/>
            </a:r>
            <a:br>
              <a:rPr lang="fr-FR" dirty="0">
                <a:latin typeface="Verdana" panose="020B0604030504040204" pitchFamily="34" charset="0"/>
                <a:ea typeface="Verdana" panose="020B0604030504040204" pitchFamily="34" charset="0"/>
              </a:rPr>
            </a:br>
            <a:r>
              <a:rPr lang="fr-FR" dirty="0">
                <a:latin typeface="Verdana" panose="020B0604030504040204" pitchFamily="34" charset="0"/>
                <a:ea typeface="Verdana" panose="020B0604030504040204" pitchFamily="34" charset="0"/>
              </a:rPr>
              <a:t/>
            </a:r>
            <a:br>
              <a:rPr lang="fr-FR" dirty="0">
                <a:latin typeface="Verdana" panose="020B0604030504040204" pitchFamily="34" charset="0"/>
                <a:ea typeface="Verdana" panose="020B0604030504040204" pitchFamily="34" charset="0"/>
              </a:rPr>
            </a:br>
            <a:r>
              <a:rPr lang="fr-FR" dirty="0">
                <a:latin typeface="Verdana" panose="020B0604030504040204" pitchFamily="34" charset="0"/>
                <a:ea typeface="Verdana" panose="020B0604030504040204" pitchFamily="34" charset="0"/>
              </a:rPr>
              <a:t>A cette époque, toute personne possédant un chat noir risque de mourir brûlée vive, à moins que le chat ait une petite touffe de poils blancs appelée </a:t>
            </a:r>
            <a:r>
              <a:rPr lang="fr-FR" b="1" dirty="0">
                <a:latin typeface="Verdana" panose="020B0604030504040204" pitchFamily="34" charset="0"/>
                <a:ea typeface="Verdana" panose="020B0604030504040204" pitchFamily="34" charset="0"/>
              </a:rPr>
              <a:t>"doigt de Dieu"</a:t>
            </a:r>
            <a:r>
              <a:rPr lang="fr-FR" dirty="0">
                <a:latin typeface="Verdana" panose="020B0604030504040204" pitchFamily="34" charset="0"/>
                <a:ea typeface="Verdana" panose="020B0604030504040204" pitchFamily="34" charset="0"/>
              </a:rPr>
              <a:t> ou </a:t>
            </a:r>
            <a:r>
              <a:rPr lang="fr-FR" b="1" dirty="0">
                <a:latin typeface="Verdana" panose="020B0604030504040204" pitchFamily="34" charset="0"/>
                <a:ea typeface="Verdana" panose="020B0604030504040204" pitchFamily="34" charset="0"/>
              </a:rPr>
              <a:t>"marque de l'ange" </a:t>
            </a:r>
            <a:r>
              <a:rPr lang="fr-FR" dirty="0">
                <a:latin typeface="Verdana" panose="020B0604030504040204" pitchFamily="34" charset="0"/>
                <a:ea typeface="Verdana" panose="020B0604030504040204" pitchFamily="34" charset="0"/>
              </a:rPr>
              <a:t>sur le poitrail.</a:t>
            </a:r>
          </a:p>
        </p:txBody>
      </p:sp>
      <p:pic>
        <p:nvPicPr>
          <p:cNvPr id="4098" name="Picture 2" descr="http://planete.chats.pagesperso-orange.fr/chatsorcier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53500" y="133611"/>
            <a:ext cx="3238500" cy="444817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6626268" y="4817622"/>
            <a:ext cx="5565732" cy="2585323"/>
          </a:xfrm>
          <a:prstGeom prst="rect">
            <a:avLst/>
          </a:prstGeom>
        </p:spPr>
        <p:txBody>
          <a:bodyPr wrap="square">
            <a:spAutoFit/>
          </a:bodyPr>
          <a:lstStyle/>
          <a:p>
            <a:r>
              <a:rPr lang="fr-FR" dirty="0">
                <a:latin typeface="Verdana" panose="020B0604030504040204" pitchFamily="34" charset="0"/>
              </a:rPr>
              <a:t>Comme on dit en Bretagne, si votre chat noir a quelques poils blancs, il vous suffit d’en arracher un (sans vous faire griffer) et la fortune sera à vous. Et au Bourbonnais, si vous rencontrez une chatte noire un soir de pleine lune, elle vous offrira une bourse pleine d’or...</a:t>
            </a:r>
          </a:p>
          <a:p>
            <a:r>
              <a:rPr lang="fr-FR" dirty="0"/>
              <a:t/>
            </a:r>
            <a:br>
              <a:rPr lang="fr-FR" dirty="0"/>
            </a:br>
            <a:endParaRPr lang="fr-FR" dirty="0"/>
          </a:p>
        </p:txBody>
      </p:sp>
      <p:pic>
        <p:nvPicPr>
          <p:cNvPr id="4100" name="Picture 4" descr="RÃ©sultat de recherche d'images pour &quot;chats au moyen age&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90529" y="1592067"/>
            <a:ext cx="2085975" cy="2200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22501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217118" y="871732"/>
            <a:ext cx="5644908" cy="5078313"/>
          </a:xfrm>
          <a:prstGeom prst="rect">
            <a:avLst/>
          </a:prstGeom>
        </p:spPr>
        <p:txBody>
          <a:bodyPr wrap="square">
            <a:spAutoFit/>
          </a:bodyPr>
          <a:lstStyle/>
          <a:p>
            <a:pPr fontAlgn="base"/>
            <a:r>
              <a:rPr lang="fr-FR" b="1" dirty="0">
                <a:latin typeface="inherit"/>
              </a:rPr>
              <a:t>La peste noire</a:t>
            </a:r>
          </a:p>
          <a:p>
            <a:pPr fontAlgn="base"/>
            <a:r>
              <a:rPr lang="fr-FR" b="1" i="1" dirty="0">
                <a:latin typeface="inherit"/>
              </a:rPr>
              <a:t>Vengeance!</a:t>
            </a:r>
          </a:p>
          <a:p>
            <a:pPr fontAlgn="base"/>
            <a:r>
              <a:rPr lang="fr-FR" dirty="0">
                <a:latin typeface="Georgia" panose="02040502050405020303" pitchFamily="18" charset="0"/>
              </a:rPr>
              <a:t>Mais le chat tient sa revanche! Entre 1347 et 1352, une grande épidémie de peste noire s’abat sur l’Europe. Bien sûr, les médecins de l’époque ne le savent pas encore, mais les vecteurs de la maladie sont les rats… Les historiens sont formels: si les chats n’avaient pas été exterminés, l’épidémie aurait fait beaucoup moins de victimes.</a:t>
            </a:r>
            <a:br>
              <a:rPr lang="fr-FR" dirty="0">
                <a:latin typeface="Georgia" panose="02040502050405020303" pitchFamily="18" charset="0"/>
              </a:rPr>
            </a:br>
            <a:r>
              <a:rPr lang="fr-FR" dirty="0">
                <a:latin typeface="Georgia" panose="02040502050405020303" pitchFamily="18" charset="0"/>
              </a:rPr>
              <a:t>En attendant, ce sont plus de 25 millions de personnes, soit un peu moins de la moitié de la population européenne, qui décèdent dans d’atroces souffrances.</a:t>
            </a:r>
          </a:p>
          <a:p>
            <a:pPr fontAlgn="base"/>
            <a:r>
              <a:rPr lang="fr-FR" dirty="0">
                <a:latin typeface="Georgia" panose="02040502050405020303" pitchFamily="18" charset="0"/>
              </a:rPr>
              <a:t>Mais cela n’empêche pas le pape Innocent VIII de remettre le couvert en 1484 en incitant le sacrifice des chats durant les fêtes populaires. Des bûchers sont allumés lors des feux de la Saint Jean dans lesquels on brule indifféremment les chats… et les sorcières.</a:t>
            </a:r>
            <a:endParaRPr lang="fr-FR" b="0" i="0" dirty="0">
              <a:effectLst/>
              <a:latin typeface="Georgia" panose="02040502050405020303" pitchFamily="18" charset="0"/>
            </a:endParaRPr>
          </a:p>
        </p:txBody>
      </p:sp>
      <p:pic>
        <p:nvPicPr>
          <p:cNvPr id="6146" name="Picture 2" descr="RÃ©sultat de recherche d'images pour &quot;la peste noire&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59146" y="1228688"/>
            <a:ext cx="6132646" cy="436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66449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354905" y="841879"/>
            <a:ext cx="5382016" cy="5355312"/>
          </a:xfrm>
          <a:prstGeom prst="rect">
            <a:avLst/>
          </a:prstGeom>
        </p:spPr>
        <p:txBody>
          <a:bodyPr wrap="square">
            <a:spAutoFit/>
          </a:bodyPr>
          <a:lstStyle/>
          <a:p>
            <a:r>
              <a:rPr lang="fr-FR" dirty="0" smtClean="0">
                <a:latin typeface="Verdana" panose="020B0604030504040204" pitchFamily="34" charset="0"/>
              </a:rPr>
              <a:t>Ironiquement</a:t>
            </a:r>
            <a:r>
              <a:rPr lang="fr-FR" dirty="0">
                <a:latin typeface="Verdana" panose="020B0604030504040204" pitchFamily="34" charset="0"/>
              </a:rPr>
              <a:t>, c'est la Peste noire qui sauva le chat... Au retour des croisades, l'Europe, envahie par les rats rapportés par les croisés, fut frappée par la peste.  Comme on le sait, la grande majorité de l'Europe fut alors décimée. Ceux qui avaient, à leur risque et péril, conservé des chats dans leur ferme s'en sortirent généralement indemnes, ayant pu se tenir loin des rats.</a:t>
            </a:r>
            <a:r>
              <a:rPr lang="fr-FR" dirty="0"/>
              <a:t/>
            </a:r>
            <a:br>
              <a:rPr lang="fr-FR" dirty="0"/>
            </a:br>
            <a:r>
              <a:rPr lang="fr-FR" dirty="0">
                <a:latin typeface="Verdana" panose="020B0604030504040204" pitchFamily="34" charset="0"/>
              </a:rPr>
              <a:t>Et enfin, les autorités finirent par entrevoir la lumière... et mirent fin aux persécutions. Il était temps! Certaines traditions, toutefois ont été longues à mourir</a:t>
            </a:r>
            <a:r>
              <a:rPr lang="fr-FR" dirty="0" smtClean="0">
                <a:latin typeface="Verdana" panose="020B0604030504040204" pitchFamily="34" charset="0"/>
              </a:rPr>
              <a:t>.</a:t>
            </a:r>
          </a:p>
          <a:p>
            <a:endParaRPr lang="fr-FR" dirty="0">
              <a:latin typeface="Verdana" panose="020B0604030504040204" pitchFamily="34" charset="0"/>
            </a:endParaRPr>
          </a:p>
          <a:p>
            <a:r>
              <a:rPr lang="fr-FR" dirty="0" smtClean="0">
                <a:latin typeface="Verdana" panose="020B0604030504040204" pitchFamily="34" charset="0"/>
              </a:rPr>
              <a:t> </a:t>
            </a:r>
            <a:r>
              <a:rPr lang="fr-FR" b="1" dirty="0">
                <a:latin typeface="Verdana" panose="020B0604030504040204" pitchFamily="34" charset="0"/>
              </a:rPr>
              <a:t>Par exemple, en Bretagne, la coutume de jeter des chats du haut d'un beffroi existe toujours.  Rassurez-vous toutefois, on ne précipite que des chats en peluche!</a:t>
            </a:r>
            <a:endParaRPr lang="fr-FR" b="1" dirty="0"/>
          </a:p>
        </p:txBody>
      </p:sp>
      <p:pic>
        <p:nvPicPr>
          <p:cNvPr id="7170" name="Picture 2" descr="Image associÃ©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36921" y="1430602"/>
            <a:ext cx="6184900" cy="4362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9130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304800" y="704093"/>
            <a:ext cx="6096000" cy="5632311"/>
          </a:xfrm>
          <a:prstGeom prst="rect">
            <a:avLst/>
          </a:prstGeom>
        </p:spPr>
        <p:txBody>
          <a:bodyPr>
            <a:spAutoFit/>
          </a:bodyPr>
          <a:lstStyle/>
          <a:p>
            <a:pPr fontAlgn="base"/>
            <a:r>
              <a:rPr lang="fr-FR" b="1" dirty="0">
                <a:latin typeface="inherit"/>
              </a:rPr>
              <a:t>La Renaissance</a:t>
            </a:r>
          </a:p>
          <a:p>
            <a:pPr fontAlgn="base"/>
            <a:r>
              <a:rPr lang="fr-FR" b="1" i="1" dirty="0">
                <a:latin typeface="inherit"/>
              </a:rPr>
              <a:t>Et le chat gagne enfin ses lettres de </a:t>
            </a:r>
            <a:r>
              <a:rPr lang="fr-FR" b="1" i="1" dirty="0" smtClean="0">
                <a:latin typeface="inherit"/>
              </a:rPr>
              <a:t>noblesse</a:t>
            </a:r>
          </a:p>
          <a:p>
            <a:pPr fontAlgn="base"/>
            <a:endParaRPr lang="fr-FR" b="1" i="1" dirty="0">
              <a:latin typeface="inherit"/>
            </a:endParaRPr>
          </a:p>
          <a:p>
            <a:pPr fontAlgn="base"/>
            <a:r>
              <a:rPr lang="fr-FR" dirty="0">
                <a:latin typeface="Georgia" panose="02040502050405020303" pitchFamily="18" charset="0"/>
              </a:rPr>
              <a:t>C’est seulement durant la Renaissance que le chat est peu à peu réhabilité. Les artistes s’en mêlent et Théophile Gautier, Charles Baudelaire, Chateaubriand, Colette ou encore Marcel Aymé leur rendent de vibrants hommages.</a:t>
            </a:r>
          </a:p>
          <a:p>
            <a:pPr fontAlgn="base"/>
            <a:r>
              <a:rPr lang="fr-FR" dirty="0">
                <a:latin typeface="Georgia" panose="02040502050405020303" pitchFamily="18" charset="0"/>
              </a:rPr>
              <a:t>Aujourd’hui, les chats coulent des jours heureux dans les sphères </a:t>
            </a:r>
            <a:r>
              <a:rPr lang="fr-FR" dirty="0" smtClean="0">
                <a:latin typeface="Georgia" panose="02040502050405020303" pitchFamily="18" charset="0"/>
              </a:rPr>
              <a:t>interné tiques </a:t>
            </a:r>
            <a:r>
              <a:rPr lang="fr-FR" dirty="0">
                <a:latin typeface="Georgia" panose="02040502050405020303" pitchFamily="18" charset="0"/>
              </a:rPr>
              <a:t>et font la joie et la richesse de leurs propriétaires qui empochent les royalties</a:t>
            </a:r>
            <a:r>
              <a:rPr lang="fr-FR" dirty="0" smtClean="0">
                <a:latin typeface="Georgia" panose="02040502050405020303" pitchFamily="18" charset="0"/>
              </a:rPr>
              <a:t>.</a:t>
            </a:r>
          </a:p>
          <a:p>
            <a:pPr fontAlgn="base"/>
            <a:endParaRPr lang="fr-FR" dirty="0">
              <a:latin typeface="Georgia" panose="02040502050405020303" pitchFamily="18" charset="0"/>
            </a:endParaRPr>
          </a:p>
          <a:p>
            <a:pPr fontAlgn="base"/>
            <a:endParaRPr lang="fr-FR" dirty="0" smtClean="0">
              <a:latin typeface="Georgia" panose="02040502050405020303" pitchFamily="18" charset="0"/>
            </a:endParaRPr>
          </a:p>
          <a:p>
            <a:pPr fontAlgn="base"/>
            <a:endParaRPr lang="fr-FR" dirty="0">
              <a:latin typeface="Georgia" panose="02040502050405020303" pitchFamily="18" charset="0"/>
            </a:endParaRPr>
          </a:p>
          <a:p>
            <a:pPr fontAlgn="base"/>
            <a:endParaRPr lang="fr-FR" dirty="0" smtClean="0">
              <a:latin typeface="Georgia" panose="02040502050405020303" pitchFamily="18" charset="0"/>
            </a:endParaRPr>
          </a:p>
          <a:p>
            <a:pPr fontAlgn="base"/>
            <a:r>
              <a:rPr lang="fr-FR" dirty="0" smtClean="0">
                <a:latin typeface="Georgia" panose="02040502050405020303" pitchFamily="18" charset="0"/>
              </a:rPr>
              <a:t> </a:t>
            </a:r>
            <a:r>
              <a:rPr lang="fr-FR" b="1" dirty="0" err="1">
                <a:latin typeface="Georgia" panose="02040502050405020303" pitchFamily="18" charset="0"/>
              </a:rPr>
              <a:t>Grumpy</a:t>
            </a:r>
            <a:r>
              <a:rPr lang="fr-FR" b="1" dirty="0">
                <a:latin typeface="Georgia" panose="02040502050405020303" pitchFamily="18" charset="0"/>
              </a:rPr>
              <a:t> Cat</a:t>
            </a:r>
            <a:r>
              <a:rPr lang="fr-FR" dirty="0">
                <a:latin typeface="Georgia" panose="02040502050405020303" pitchFamily="18" charset="0"/>
              </a:rPr>
              <a:t>, ce chat qui fait tout le temps la tête, en est l’exemple frappant. Il dispose d’un agent qui gère ces contrats publicitaires et aurait fait gagner, dit-on, plus de 80 millions d’euros à sa propriétaire en quelques années. Si vous voulez mon avis, ce monde est complétement cinglé….</a:t>
            </a:r>
            <a:endParaRPr lang="fr-FR" b="0" i="0" dirty="0">
              <a:effectLst/>
              <a:latin typeface="Georgia" panose="02040502050405020303" pitchFamily="18" charset="0"/>
            </a:endParaRPr>
          </a:p>
        </p:txBody>
      </p:sp>
      <p:pic>
        <p:nvPicPr>
          <p:cNvPr id="8194" name="Picture 2" descr="ambre2124144696197 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90357" y="275790"/>
            <a:ext cx="4368887" cy="3623692"/>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RÃ©sultat de recherche d'images pour &quot;Grumpy Cat&quo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87928" y="4058433"/>
            <a:ext cx="4671316" cy="26396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43003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5991" y="304158"/>
            <a:ext cx="11461314" cy="6463308"/>
          </a:xfrm>
          <a:prstGeom prst="rect">
            <a:avLst/>
          </a:prstGeom>
        </p:spPr>
        <p:txBody>
          <a:bodyPr wrap="square">
            <a:spAutoFit/>
          </a:bodyPr>
          <a:lstStyle/>
          <a:p>
            <a:r>
              <a:rPr lang="fr-FR" b="1" i="1" dirty="0">
                <a:latin typeface="Verdana" panose="020B0604030504040204" pitchFamily="34" charset="0"/>
              </a:rPr>
              <a:t>Et pour finir, quelques croyances encore d'actualité :</a:t>
            </a:r>
            <a:endParaRPr lang="fr-FR" b="1" dirty="0">
              <a:latin typeface="Verdana" panose="020B0604030504040204" pitchFamily="34" charset="0"/>
            </a:endParaRPr>
          </a:p>
          <a:p>
            <a:r>
              <a:rPr lang="fr-FR" b="1" dirty="0">
                <a:latin typeface="Verdana" panose="020B0604030504040204" pitchFamily="34" charset="0"/>
              </a:rPr>
              <a:t/>
            </a:r>
            <a:br>
              <a:rPr lang="fr-FR" b="1" dirty="0">
                <a:latin typeface="Verdana" panose="020B0604030504040204" pitchFamily="34" charset="0"/>
              </a:rPr>
            </a:br>
            <a:r>
              <a:rPr lang="fr-FR" b="1" i="1" dirty="0">
                <a:latin typeface="Verdana" panose="020B0604030504040204" pitchFamily="34" charset="0"/>
              </a:rPr>
              <a:t>En Allemagne</a:t>
            </a:r>
            <a:r>
              <a:rPr lang="fr-FR" b="1" dirty="0">
                <a:latin typeface="Verdana" panose="020B0604030504040204" pitchFamily="34" charset="0"/>
              </a:rPr>
              <a:t> : Un chat qui se lave les oreilles annonce l'arrivée prochaine de visiteurs.</a:t>
            </a:r>
            <a:br>
              <a:rPr lang="fr-FR" b="1" dirty="0">
                <a:latin typeface="Verdana" panose="020B0604030504040204" pitchFamily="34" charset="0"/>
              </a:rPr>
            </a:br>
            <a:r>
              <a:rPr lang="fr-FR" b="1" dirty="0">
                <a:latin typeface="Verdana" panose="020B0604030504040204" pitchFamily="34" charset="0"/>
              </a:rPr>
              <a:t/>
            </a:r>
            <a:br>
              <a:rPr lang="fr-FR" b="1" dirty="0">
                <a:latin typeface="Verdana" panose="020B0604030504040204" pitchFamily="34" charset="0"/>
              </a:rPr>
            </a:br>
            <a:r>
              <a:rPr lang="fr-FR" b="1" i="1" dirty="0">
                <a:latin typeface="Verdana" panose="020B0604030504040204" pitchFamily="34" charset="0"/>
              </a:rPr>
              <a:t>En Angleterre</a:t>
            </a:r>
            <a:r>
              <a:rPr lang="fr-FR" b="1" dirty="0">
                <a:latin typeface="Verdana" panose="020B0604030504040204" pitchFamily="34" charset="0"/>
              </a:rPr>
              <a:t> : Un chat qui dort ramassé sur ses pattes est signe d'un hiver rigoureux.</a:t>
            </a:r>
            <a:br>
              <a:rPr lang="fr-FR" b="1" dirty="0">
                <a:latin typeface="Verdana" panose="020B0604030504040204" pitchFamily="34" charset="0"/>
              </a:rPr>
            </a:br>
            <a:r>
              <a:rPr lang="fr-FR" b="1" dirty="0">
                <a:latin typeface="Verdana" panose="020B0604030504040204" pitchFamily="34" charset="0"/>
              </a:rPr>
              <a:t/>
            </a:r>
            <a:br>
              <a:rPr lang="fr-FR" b="1" dirty="0">
                <a:latin typeface="Verdana" panose="020B0604030504040204" pitchFamily="34" charset="0"/>
              </a:rPr>
            </a:br>
            <a:r>
              <a:rPr lang="fr-FR" b="1" i="1" dirty="0">
                <a:latin typeface="Verdana" panose="020B0604030504040204" pitchFamily="34" charset="0"/>
              </a:rPr>
              <a:t>Au Cambodge</a:t>
            </a:r>
            <a:r>
              <a:rPr lang="fr-FR" b="1" dirty="0">
                <a:latin typeface="Verdana" panose="020B0604030504040204" pitchFamily="34" charset="0"/>
              </a:rPr>
              <a:t> : Une chatte tricolore dans un foyer y garantit le bonheur.</a:t>
            </a:r>
            <a:br>
              <a:rPr lang="fr-FR" b="1" dirty="0">
                <a:latin typeface="Verdana" panose="020B0604030504040204" pitchFamily="34" charset="0"/>
              </a:rPr>
            </a:br>
            <a:r>
              <a:rPr lang="fr-FR" b="1" dirty="0">
                <a:latin typeface="Verdana" panose="020B0604030504040204" pitchFamily="34" charset="0"/>
              </a:rPr>
              <a:t/>
            </a:r>
            <a:br>
              <a:rPr lang="fr-FR" b="1" dirty="0">
                <a:latin typeface="Verdana" panose="020B0604030504040204" pitchFamily="34" charset="0"/>
              </a:rPr>
            </a:br>
            <a:r>
              <a:rPr lang="fr-FR" b="1" i="1" dirty="0">
                <a:latin typeface="Verdana" panose="020B0604030504040204" pitchFamily="34" charset="0"/>
              </a:rPr>
              <a:t>En Écosse</a:t>
            </a:r>
            <a:r>
              <a:rPr lang="fr-FR" b="1" dirty="0">
                <a:latin typeface="Verdana" panose="020B0604030504040204" pitchFamily="34" charset="0"/>
              </a:rPr>
              <a:t> : Un chat noir errant venant se réfugier sur la véranda apporte la prospérité dans la maison.</a:t>
            </a:r>
            <a:br>
              <a:rPr lang="fr-FR" b="1" dirty="0">
                <a:latin typeface="Verdana" panose="020B0604030504040204" pitchFamily="34" charset="0"/>
              </a:rPr>
            </a:br>
            <a:r>
              <a:rPr lang="fr-FR" b="1" dirty="0">
                <a:latin typeface="Verdana" panose="020B0604030504040204" pitchFamily="34" charset="0"/>
              </a:rPr>
              <a:t/>
            </a:r>
            <a:br>
              <a:rPr lang="fr-FR" b="1" dirty="0">
                <a:latin typeface="Verdana" panose="020B0604030504040204" pitchFamily="34" charset="0"/>
              </a:rPr>
            </a:br>
            <a:r>
              <a:rPr lang="fr-FR" b="1" i="1" dirty="0">
                <a:latin typeface="Verdana" panose="020B0604030504040204" pitchFamily="34" charset="0"/>
              </a:rPr>
              <a:t>Aux Etats-Unis</a:t>
            </a:r>
            <a:r>
              <a:rPr lang="fr-FR" b="1" dirty="0">
                <a:latin typeface="Verdana" panose="020B0604030504040204" pitchFamily="34" charset="0"/>
              </a:rPr>
              <a:t> : Un chat blanc en rêve est le signe imminent de la chance.</a:t>
            </a:r>
            <a:br>
              <a:rPr lang="fr-FR" b="1" dirty="0">
                <a:latin typeface="Verdana" panose="020B0604030504040204" pitchFamily="34" charset="0"/>
              </a:rPr>
            </a:br>
            <a:r>
              <a:rPr lang="fr-FR" b="1" dirty="0">
                <a:latin typeface="Verdana" panose="020B0604030504040204" pitchFamily="34" charset="0"/>
              </a:rPr>
              <a:t/>
            </a:r>
            <a:br>
              <a:rPr lang="fr-FR" b="1" dirty="0">
                <a:latin typeface="Verdana" panose="020B0604030504040204" pitchFamily="34" charset="0"/>
              </a:rPr>
            </a:br>
            <a:r>
              <a:rPr lang="fr-FR" b="1" i="1" dirty="0">
                <a:latin typeface="Verdana" panose="020B0604030504040204" pitchFamily="34" charset="0"/>
              </a:rPr>
              <a:t>En France</a:t>
            </a:r>
            <a:r>
              <a:rPr lang="fr-FR" b="1" dirty="0">
                <a:latin typeface="Verdana" panose="020B0604030504040204" pitchFamily="34" charset="0"/>
              </a:rPr>
              <a:t> :</a:t>
            </a:r>
            <a:br>
              <a:rPr lang="fr-FR" b="1" dirty="0">
                <a:latin typeface="Verdana" panose="020B0604030504040204" pitchFamily="34" charset="0"/>
              </a:rPr>
            </a:br>
            <a:r>
              <a:rPr lang="fr-FR" b="1" dirty="0">
                <a:latin typeface="Verdana" panose="020B0604030504040204" pitchFamily="34" charset="0"/>
              </a:rPr>
              <a:t/>
            </a:r>
            <a:br>
              <a:rPr lang="fr-FR" b="1" dirty="0">
                <a:latin typeface="Verdana" panose="020B0604030504040204" pitchFamily="34" charset="0"/>
              </a:rPr>
            </a:br>
            <a:r>
              <a:rPr lang="fr-FR" b="1" dirty="0">
                <a:latin typeface="Verdana" panose="020B0604030504040204" pitchFamily="34" charset="0"/>
              </a:rPr>
              <a:t>- Un chat noir qui traverse la rue devant soi annonce un malheur.</a:t>
            </a:r>
            <a:br>
              <a:rPr lang="fr-FR" b="1" dirty="0">
                <a:latin typeface="Verdana" panose="020B0604030504040204" pitchFamily="34" charset="0"/>
              </a:rPr>
            </a:br>
            <a:r>
              <a:rPr lang="fr-FR" b="1" dirty="0">
                <a:latin typeface="Verdana" panose="020B0604030504040204" pitchFamily="34" charset="0"/>
              </a:rPr>
              <a:t>- La traversés d'un cours d'eau avec un chat dans les bras éloigne la chance.</a:t>
            </a:r>
            <a:br>
              <a:rPr lang="fr-FR" b="1" dirty="0">
                <a:latin typeface="Verdana" panose="020B0604030504040204" pitchFamily="34" charset="0"/>
              </a:rPr>
            </a:br>
            <a:r>
              <a:rPr lang="fr-FR" b="1" dirty="0">
                <a:latin typeface="Verdana" panose="020B0604030504040204" pitchFamily="34" charset="0"/>
              </a:rPr>
              <a:t>- Un chat errant qui élit domicile dans un foyer y apporte la félicité.</a:t>
            </a:r>
            <a:br>
              <a:rPr lang="fr-FR" b="1" dirty="0">
                <a:latin typeface="Verdana" panose="020B0604030504040204" pitchFamily="34" charset="0"/>
              </a:rPr>
            </a:br>
            <a:r>
              <a:rPr lang="fr-FR" b="1" dirty="0">
                <a:latin typeface="Verdana" panose="020B0604030504040204" pitchFamily="34" charset="0"/>
              </a:rPr>
              <a:t/>
            </a:r>
            <a:br>
              <a:rPr lang="fr-FR" b="1" dirty="0">
                <a:latin typeface="Verdana" panose="020B0604030504040204" pitchFamily="34" charset="0"/>
              </a:rPr>
            </a:br>
            <a:r>
              <a:rPr lang="fr-FR" b="1" i="1" dirty="0">
                <a:latin typeface="Verdana" panose="020B0604030504040204" pitchFamily="34" charset="0"/>
              </a:rPr>
              <a:t>En Irlande</a:t>
            </a:r>
            <a:r>
              <a:rPr lang="fr-FR" b="1" dirty="0">
                <a:latin typeface="Verdana" panose="020B0604030504040204" pitchFamily="34" charset="0"/>
              </a:rPr>
              <a:t> : Dix-Sept ans de malchance pour celui qui tue un chat, même accidentellement.</a:t>
            </a:r>
            <a:br>
              <a:rPr lang="fr-FR" b="1" dirty="0">
                <a:latin typeface="Verdana" panose="020B0604030504040204" pitchFamily="34" charset="0"/>
              </a:rPr>
            </a:br>
            <a:r>
              <a:rPr lang="fr-FR" b="1" dirty="0">
                <a:latin typeface="Verdana" panose="020B0604030504040204" pitchFamily="34" charset="0"/>
              </a:rPr>
              <a:t/>
            </a:r>
            <a:br>
              <a:rPr lang="fr-FR" b="1" dirty="0">
                <a:latin typeface="Verdana" panose="020B0604030504040204" pitchFamily="34" charset="0"/>
              </a:rPr>
            </a:br>
            <a:r>
              <a:rPr lang="fr-FR" b="1" i="1" dirty="0">
                <a:latin typeface="Verdana" panose="020B0604030504040204" pitchFamily="34" charset="0"/>
              </a:rPr>
              <a:t>En Italie</a:t>
            </a:r>
            <a:r>
              <a:rPr lang="fr-FR" b="1" dirty="0">
                <a:latin typeface="Verdana" panose="020B0604030504040204" pitchFamily="34" charset="0"/>
              </a:rPr>
              <a:t> : Un chat qui éternue assure la chance à ceux qui l'ont entendu</a:t>
            </a:r>
            <a:r>
              <a:rPr lang="fr-FR" b="1" dirty="0">
                <a:solidFill>
                  <a:srgbClr val="FF0000"/>
                </a:solidFill>
                <a:latin typeface="Verdana" panose="020B0604030504040204" pitchFamily="34" charset="0"/>
              </a:rPr>
              <a:t>.</a:t>
            </a:r>
            <a:endParaRPr lang="fr-FR" b="1" dirty="0">
              <a:solidFill>
                <a:srgbClr val="FF0000"/>
              </a:solidFill>
              <a:latin typeface="Verdana" panose="020B0604030504040204" pitchFamily="34" charset="0"/>
            </a:endParaRPr>
          </a:p>
        </p:txBody>
      </p:sp>
    </p:spTree>
    <p:extLst>
      <p:ext uri="{BB962C8B-B14F-4D97-AF65-F5344CB8AC3E}">
        <p14:creationId xmlns:p14="http://schemas.microsoft.com/office/powerpoint/2010/main" val="8243238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224" name="Picture 8" descr="ma-dans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4484318" cy="6858000"/>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pic>
        <p:nvPicPr>
          <p:cNvPr id="9222" name="Picture 6" descr="http://idata.over-blog.com/1/27/51/12/ma-rabbi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4319" y="0"/>
            <a:ext cx="3594970" cy="6858000"/>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pic>
        <p:nvPicPr>
          <p:cNvPr id="9220" name="Picture 4" descr="ma-milady.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79288" y="0"/>
            <a:ext cx="4112712" cy="6858000"/>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150312" y="503366"/>
            <a:ext cx="12192000" cy="369332"/>
          </a:xfrm>
          <a:prstGeom prst="rect">
            <a:avLst/>
          </a:prstGeom>
        </p:spPr>
        <p:txBody>
          <a:bodyPr wrap="square">
            <a:spAutoFit/>
          </a:bodyPr>
          <a:lstStyle/>
          <a:p>
            <a:r>
              <a:rPr lang="fr-FR" b="1" dirty="0" smtClean="0">
                <a:solidFill>
                  <a:srgbClr val="FF0000"/>
                </a:solidFill>
                <a:latin typeface="Verdana" panose="020B0604030504040204" pitchFamily="34" charset="0"/>
              </a:rPr>
              <a:t>.</a:t>
            </a:r>
            <a:endParaRPr lang="fr-FR" b="1" i="0" dirty="0">
              <a:solidFill>
                <a:srgbClr val="FF0000"/>
              </a:solidFill>
              <a:effectLst/>
              <a:latin typeface="Verdana" panose="020B0604030504040204" pitchFamily="34" charset="0"/>
            </a:endParaRPr>
          </a:p>
        </p:txBody>
      </p:sp>
    </p:spTree>
    <p:extLst>
      <p:ext uri="{BB962C8B-B14F-4D97-AF65-F5344CB8AC3E}">
        <p14:creationId xmlns:p14="http://schemas.microsoft.com/office/powerpoint/2010/main" val="21316484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89648" y="839833"/>
            <a:ext cx="4232775" cy="11811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10341" y="4351155"/>
            <a:ext cx="2028825" cy="2257425"/>
          </a:xfrm>
          <a:prstGeom prst="rect">
            <a:avLst/>
          </a:prstGeom>
        </p:spPr>
      </p:pic>
      <p:sp>
        <p:nvSpPr>
          <p:cNvPr id="4" name="ZoneTexte 3"/>
          <p:cNvSpPr txBox="1"/>
          <p:nvPr/>
        </p:nvSpPr>
        <p:spPr>
          <a:xfrm>
            <a:off x="1907177" y="2886891"/>
            <a:ext cx="6035040" cy="369332"/>
          </a:xfrm>
          <a:prstGeom prst="rect">
            <a:avLst/>
          </a:prstGeom>
          <a:noFill/>
        </p:spPr>
        <p:txBody>
          <a:bodyPr wrap="square" rtlCol="0">
            <a:spAutoFit/>
          </a:bodyPr>
          <a:lstStyle/>
          <a:p>
            <a:r>
              <a:rPr lang="fr-FR" dirty="0" smtClean="0"/>
              <a:t>Commentaires et Images du NET:</a:t>
            </a:r>
            <a:endParaRPr lang="fr-FR" dirty="0"/>
          </a:p>
        </p:txBody>
      </p:sp>
      <p:sp>
        <p:nvSpPr>
          <p:cNvPr id="6" name="ZoneTexte 5"/>
          <p:cNvSpPr txBox="1"/>
          <p:nvPr/>
        </p:nvSpPr>
        <p:spPr>
          <a:xfrm>
            <a:off x="2089648" y="3899262"/>
            <a:ext cx="4153989" cy="646331"/>
          </a:xfrm>
          <a:prstGeom prst="rect">
            <a:avLst/>
          </a:prstGeom>
          <a:noFill/>
        </p:spPr>
        <p:txBody>
          <a:bodyPr wrap="square" rtlCol="0">
            <a:spAutoFit/>
          </a:bodyPr>
          <a:lstStyle/>
          <a:p>
            <a:r>
              <a:rPr lang="fr-FR" dirty="0" smtClean="0"/>
              <a:t>Musique du film d’animation » le Chat </a:t>
            </a:r>
            <a:r>
              <a:rPr lang="fr-FR" dirty="0" err="1" smtClean="0"/>
              <a:t>Potté</a:t>
            </a:r>
            <a:r>
              <a:rPr lang="fr-FR" dirty="0" smtClean="0"/>
              <a:t> »</a:t>
            </a:r>
            <a:endParaRPr lang="fr-FR" dirty="0"/>
          </a:p>
        </p:txBody>
      </p:sp>
    </p:spTree>
    <p:extLst>
      <p:ext uri="{BB962C8B-B14F-4D97-AF65-F5344CB8AC3E}">
        <p14:creationId xmlns:p14="http://schemas.microsoft.com/office/powerpoint/2010/main" val="1617535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Brin">
  <a:themeElements>
    <a:clrScheme name="Brin">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Brin">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rin">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TM02892315[[fn=Volute]]</Template>
  <TotalTime>455</TotalTime>
  <Words>1974</Words>
  <Application>Microsoft Office PowerPoint</Application>
  <PresentationFormat>Grand écran</PresentationFormat>
  <Paragraphs>49</Paragraphs>
  <Slides>14</Slides>
  <Notes>0</Notes>
  <HiddenSlides>0</HiddenSlides>
  <MMClips>0</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14</vt:i4>
      </vt:variant>
    </vt:vector>
  </HeadingPairs>
  <TitlesOfParts>
    <vt:vector size="23" baseType="lpstr">
      <vt:lpstr>Arial</vt:lpstr>
      <vt:lpstr>Century Gothic</vt:lpstr>
      <vt:lpstr>Georgia</vt:lpstr>
      <vt:lpstr>inherit</vt:lpstr>
      <vt:lpstr>PTSerif</vt:lpstr>
      <vt:lpstr>roboto</vt:lpstr>
      <vt:lpstr>Verdana</vt:lpstr>
      <vt:lpstr>Wingdings 3</vt:lpstr>
      <vt:lpstr>Brin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18</cp:revision>
  <dcterms:created xsi:type="dcterms:W3CDTF">2019-07-10T10:36:23Z</dcterms:created>
  <dcterms:modified xsi:type="dcterms:W3CDTF">2024-03-25T00:01:20Z</dcterms:modified>
</cp:coreProperties>
</file>