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8" r:id="rId3"/>
    <p:sldId id="283" r:id="rId4"/>
    <p:sldId id="260" r:id="rId5"/>
    <p:sldId id="259" r:id="rId6"/>
    <p:sldId id="293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91" r:id="rId18"/>
    <p:sldId id="257" r:id="rId19"/>
    <p:sldId id="275" r:id="rId20"/>
    <p:sldId id="272" r:id="rId21"/>
    <p:sldId id="273" r:id="rId22"/>
    <p:sldId id="276" r:id="rId23"/>
    <p:sldId id="277" r:id="rId24"/>
    <p:sldId id="274" r:id="rId25"/>
    <p:sldId id="286" r:id="rId26"/>
    <p:sldId id="278" r:id="rId27"/>
    <p:sldId id="279" r:id="rId28"/>
    <p:sldId id="280" r:id="rId29"/>
    <p:sldId id="287" r:id="rId30"/>
    <p:sldId id="281" r:id="rId31"/>
    <p:sldId id="289" r:id="rId32"/>
    <p:sldId id="284" r:id="rId33"/>
    <p:sldId id="256" r:id="rId34"/>
    <p:sldId id="285" r:id="rId35"/>
    <p:sldId id="290" r:id="rId36"/>
    <p:sldId id="294" r:id="rId37"/>
    <p:sldId id="292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87850" autoAdjust="0"/>
  </p:normalViewPr>
  <p:slideViewPr>
    <p:cSldViewPr snapToGrid="0">
      <p:cViewPr varScale="1">
        <p:scale>
          <a:sx n="68" d="100"/>
          <a:sy n="68" d="100"/>
        </p:scale>
        <p:origin x="91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A3D83-9CA0-F1D0-E2D9-9DD2DB677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6CECF1-08D1-2455-DD80-6F7216F371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4EC1BC-A95F-72A8-34A9-4631FAC10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338717-9782-E084-F367-01962D8E5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98118B-5AD7-5BAD-5757-5D4A0ACF4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69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6C4D7B-4C66-5436-2CE1-0A8EC9BCF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80AB28D-95E3-F912-B6E9-28420FA28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C0465C-2CE5-C27E-4820-BD29CF740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19CEEC-D1AD-0BBA-6327-F3E17E1C2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F74C6A-1F60-B20D-16DE-AEAC7D411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2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7D0B72-039A-ACB6-FA18-2329C25D5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850BD5-2C00-CF6C-B27D-34407C2BEC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59A9A4-F45C-C38B-5423-75F46C46B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8D1C0B-2371-E55E-42B3-CD4667CED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E53896-3C3A-B005-12B0-F1156E650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878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BC7B3A-AA1B-93EA-33D8-C8F5549B2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66A60C-FC5F-896C-1E58-9B702EDBE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8D4F4F2-97F3-6E3B-9A0D-A070C13F06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E4F8E4-0503-69BE-ED7D-C5DB17D7A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37A4DD-B3A5-2BC3-AF43-F8CC237D5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40B115-317A-4BFE-5B94-93BA8B3F3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76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75DEA4-B7EA-050E-9BC2-EFFB05201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BC5869-30FF-8284-BC82-FA0F44679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4794391-8B3F-F7A8-6674-171373D21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D1642C1-5DD1-4EC4-858D-8712CF5E4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07DAD20-CEFD-08BE-A1B0-517C651F27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49E93E5-0DA4-EE30-3BE4-F6C150D0E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4741392-48E7-6FC2-AB12-DCF8FCD2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2BF4837-1979-2015-E1C3-44BE00FCA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17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136E99-6CE9-FABA-BB05-BA89FCA5B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04A674C-1BCB-1E92-CE0D-4DD2E05C7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B5D3A9C-094E-30B0-8458-E914273D4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73C8E83-4105-E528-88AC-4959E2235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98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7EA80F-7F47-35F9-DB01-ED7C01CF2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964D131-EE66-C8B9-1BFA-B2C6E1B10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1CD8BD-96B3-12BE-1975-2B5903619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34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3F0B51-A842-0E2F-127A-9778648F3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99E7AC-17FD-9AC0-008F-B58EDF0C8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13526BB-B11D-2946-9AFF-891ED4F7DD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D4AEBB-BA38-AB65-9F6D-0DA9F2071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413AA8-3485-89E6-EE72-567CC66E0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2EA7C71-44AD-0A58-D572-C768CE2CE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37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80E80-C82E-DB5D-8EDF-98A392315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A95D3E6-B1C1-3E90-6BA9-0B65C29701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FB98F1-76ED-7AB2-2BC5-0A2F43AA1B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65F8DD-C8F9-C0D7-334A-7D95FB9D3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5D8E19-4FB8-22D2-716E-9AACF23BA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731DABC-8639-6768-FDC8-8394AD1CA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74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4CA3FB-9459-AFD2-7772-45D8D3B38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BE7948B-F47B-2C56-B8D6-9AB370BD8B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004F8B-9124-D818-89C9-90F58082F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2B4249-ADC9-6B86-7C34-CB352BFBB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D25137-7E35-6573-629A-DEF06CCED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77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2F7382-E189-279C-9F07-7DA00251AC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FF285DC-FED2-DA49-0EEB-C9B44712C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11D228-C032-A9E6-87DF-BB5554E64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7E2191-67D0-786F-4343-277CF44E7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6161A4-0B15-70E2-2205-A3BE5B53F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06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D269984-DB30-E594-5C2F-5C2F0E472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8AE135-43B3-BAEE-87E5-92618FCB62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951A01-9075-9F78-C1CF-263CE11835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32051-A45A-4BAC-9F61-4927F65120CC}" type="datetimeFigureOut">
              <a:rPr lang="fr-FR" smtClean="0"/>
              <a:t>08/05/2024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64DA30-90B5-6369-67DA-36AB4C9172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C91577-5453-8A6F-01BB-9D4259988E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9F027-5D16-4801-A6FA-849D08CF5B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259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2EC54B-DEF9-C195-FC92-931924CC40C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25" y="366712"/>
            <a:ext cx="7973378" cy="531558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C508C63-5E26-5F4F-F762-7129CE433C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3210" y="3024505"/>
            <a:ext cx="5135880" cy="3224406"/>
          </a:xfrm>
          <a:prstGeom prst="rect">
            <a:avLst/>
          </a:prstGeom>
        </p:spPr>
      </p:pic>
      <p:pic>
        <p:nvPicPr>
          <p:cNvPr id="4" name="ytmp3free.cc_manitas-de-plata-with-jose-reyes-and-los-baliardos-beautiful-rumba-youtubemp3free.org">
            <a:hlinkClick r:id="" action="ppaction://media"/>
            <a:extLst>
              <a:ext uri="{FF2B5EF4-FFF2-40B4-BE49-F238E27FC236}">
                <a16:creationId xmlns:a16="http://schemas.microsoft.com/office/drawing/2014/main" id="{ADB1AC5F-89CE-F32A-FF7A-449C69B431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38760" y="3413760"/>
            <a:ext cx="609600" cy="6096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119D1FB-C34E-826F-8D31-4F479A1932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25" y="5725036"/>
            <a:ext cx="1047750" cy="10477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25F5045-A439-72CF-077E-0D0918EF1517}"/>
              </a:ext>
            </a:extLst>
          </p:cNvPr>
          <p:cNvSpPr txBox="1"/>
          <p:nvPr/>
        </p:nvSpPr>
        <p:spPr>
          <a:xfrm>
            <a:off x="8287703" y="366712"/>
            <a:ext cx="260202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>
                <a:solidFill>
                  <a:srgbClr val="7030A0"/>
                </a:solidFill>
              </a:rPr>
              <a:t>Lorient Vous Propose</a:t>
            </a:r>
          </a:p>
        </p:txBody>
      </p:sp>
    </p:spTree>
    <p:extLst>
      <p:ext uri="{BB962C8B-B14F-4D97-AF65-F5344CB8AC3E}">
        <p14:creationId xmlns:p14="http://schemas.microsoft.com/office/powerpoint/2010/main" val="251098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CC8D9F-C826-0719-9A88-460AD9EAF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462" y="562250"/>
            <a:ext cx="3935730" cy="370614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9A34BEC-78B5-4BEA-8154-A3BF3154ED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7192" y="2638584"/>
            <a:ext cx="7635240" cy="3533616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17F3654-53FB-7E64-A969-053076195A6F}"/>
              </a:ext>
            </a:extLst>
          </p:cNvPr>
          <p:cNvSpPr txBox="1"/>
          <p:nvPr/>
        </p:nvSpPr>
        <p:spPr>
          <a:xfrm>
            <a:off x="5619751" y="1317308"/>
            <a:ext cx="63007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Localisation de la Grande Motte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et, liste des plages de la station balnéaire</a:t>
            </a:r>
          </a:p>
        </p:txBody>
      </p:sp>
    </p:spTree>
    <p:extLst>
      <p:ext uri="{BB962C8B-B14F-4D97-AF65-F5344CB8AC3E}">
        <p14:creationId xmlns:p14="http://schemas.microsoft.com/office/powerpoint/2010/main" val="236213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C9A37C-E17B-5FBC-8CA6-30EF46A64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101" y="360718"/>
            <a:ext cx="5011478" cy="39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E09E845-C06B-C0C1-1E22-7C1F31A0D2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8836" y="2538222"/>
            <a:ext cx="5821063" cy="39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EB641A-1A61-9E0F-F789-D8E7401712F3}"/>
              </a:ext>
            </a:extLst>
          </p:cNvPr>
          <p:cNvSpPr txBox="1"/>
          <p:nvPr/>
        </p:nvSpPr>
        <p:spPr>
          <a:xfrm>
            <a:off x="412101" y="4518222"/>
            <a:ext cx="50114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Ville créée en 1965, par la Mission ‘Racine’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La station accueille 120.000 touristes par an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avec 8600 habitants à l’année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Commune Urbaine et Littorale – Station balnéaire et port de plaisance, proche de Montpellier – Nîmes et de la petite Camargue</a:t>
            </a:r>
          </a:p>
        </p:txBody>
      </p:sp>
    </p:spTree>
    <p:extLst>
      <p:ext uri="{BB962C8B-B14F-4D97-AF65-F5344CB8AC3E}">
        <p14:creationId xmlns:p14="http://schemas.microsoft.com/office/powerpoint/2010/main" val="317746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3FAA3C9-3646-440E-7B09-EA815C003C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2488" y="878681"/>
            <a:ext cx="6800851" cy="510063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8C982D9-5484-9397-CA78-539060444E0B}"/>
              </a:ext>
            </a:extLst>
          </p:cNvPr>
          <p:cNvSpPr txBox="1"/>
          <p:nvPr/>
        </p:nvSpPr>
        <p:spPr>
          <a:xfrm>
            <a:off x="848232" y="960120"/>
            <a:ext cx="41148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LA GRANDE MOTTE</a:t>
            </a:r>
          </a:p>
          <a:p>
            <a:r>
              <a:rPr lang="fr-FR" b="1" dirty="0">
                <a:solidFill>
                  <a:srgbClr val="FFFF00"/>
                </a:solidFill>
              </a:rPr>
              <a:t>FÊTE SES 50 ANS….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Jean BALLADUR (décédé en 2002)</a:t>
            </a:r>
          </a:p>
          <a:p>
            <a:r>
              <a:rPr lang="fr-FR" b="1" dirty="0">
                <a:solidFill>
                  <a:srgbClr val="FFFF00"/>
                </a:solidFill>
              </a:rPr>
              <a:t> a imaginé cette localité, comme Architecte visionnaire</a:t>
            </a:r>
          </a:p>
          <a:p>
            <a:r>
              <a:rPr lang="fr-FR" b="1" dirty="0">
                <a:solidFill>
                  <a:srgbClr val="FFFF00"/>
                </a:solidFill>
              </a:rPr>
              <a:t>En Hommage, un buste à son effigie sera posée face au palais des Congrès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En 2010 la ville a reçue le label ‘ Architecture Contemporaine remarquable’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Avant : dunes, marécages et. Moustiques</a:t>
            </a:r>
          </a:p>
          <a:p>
            <a:r>
              <a:rPr lang="fr-FR" b="1" dirty="0">
                <a:solidFill>
                  <a:srgbClr val="FFFF00"/>
                </a:solidFill>
              </a:rPr>
              <a:t>Il imagine une circulation piétonne, de la végétalisation, pour concurrencer la concurrence des plages Espagnoles et, attirer les touristes dans la région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EC61328-B0AB-534F-5916-98E28970E63E}"/>
              </a:ext>
            </a:extLst>
          </p:cNvPr>
          <p:cNvSpPr txBox="1"/>
          <p:nvPr/>
        </p:nvSpPr>
        <p:spPr>
          <a:xfrm>
            <a:off x="5181600" y="6038433"/>
            <a:ext cx="10424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Inspiré par les bâtiments de Brasilia (visite de Balladur en 1965)</a:t>
            </a:r>
          </a:p>
        </p:txBody>
      </p:sp>
    </p:spTree>
    <p:extLst>
      <p:ext uri="{BB962C8B-B14F-4D97-AF65-F5344CB8AC3E}">
        <p14:creationId xmlns:p14="http://schemas.microsoft.com/office/powerpoint/2010/main" val="89481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D5DE2C-FCDE-1B93-A502-9104F9597E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042" y="443806"/>
            <a:ext cx="7937818" cy="595336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AD0A67-7EB8-56DC-BE9C-127A133D7549}"/>
              </a:ext>
            </a:extLst>
          </p:cNvPr>
          <p:cNvSpPr txBox="1"/>
          <p:nvPr/>
        </p:nvSpPr>
        <p:spPr>
          <a:xfrm>
            <a:off x="8874442" y="4648200"/>
            <a:ext cx="2967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Grande Motte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Le Poséidon – immeuble moderne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B315111-46E2-F225-87C7-B24E6290ED81}"/>
              </a:ext>
            </a:extLst>
          </p:cNvPr>
          <p:cNvSpPr txBox="1"/>
          <p:nvPr/>
        </p:nvSpPr>
        <p:spPr>
          <a:xfrm>
            <a:off x="8519160" y="716280"/>
            <a:ext cx="3322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En Languedoc, l’économie et, les embruns salés imposent l’usage du béton comme matière moderne.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Balladur se fait aider par des sculpteurs et céramistes, des fresques vont orner les halls d’immeubles de la cité des ‘Pyramides’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La ‘Provence’ et, ‘Le Grand Pavois’ seront les premiers immeubles à sortir de terre</a:t>
            </a:r>
          </a:p>
        </p:txBody>
      </p:sp>
    </p:spTree>
    <p:extLst>
      <p:ext uri="{BB962C8B-B14F-4D97-AF65-F5344CB8AC3E}">
        <p14:creationId xmlns:p14="http://schemas.microsoft.com/office/powerpoint/2010/main" val="2506922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42A4CD6-6198-B66C-C7BB-CA459218AD39}"/>
              </a:ext>
            </a:extLst>
          </p:cNvPr>
          <p:cNvSpPr txBox="1"/>
          <p:nvPr/>
        </p:nvSpPr>
        <p:spPr>
          <a:xfrm>
            <a:off x="5170170" y="608886"/>
            <a:ext cx="682752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bâtiments sont disposés en quinconce, dégageant la vue sur la mer et, brisant les vents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Avec un cahier de charges détaillé pour les gabarits, couleurs et, servitudes.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Les MODENATURES, ornements de façades caractéristiques, les éléments urbains, bornes incendie, bancs, lampadaires (en chapeaux de fées), sont conçus comme des sculptures.</a:t>
            </a:r>
            <a:br>
              <a:rPr lang="fr-FR" sz="2000" b="1" dirty="0">
                <a:solidFill>
                  <a:srgbClr val="FFFF00"/>
                </a:solidFill>
              </a:rPr>
            </a:br>
            <a:br>
              <a:rPr lang="fr-FR" sz="2000" b="1" dirty="0">
                <a:solidFill>
                  <a:srgbClr val="FFFF00"/>
                </a:solidFill>
              </a:rPr>
            </a:br>
            <a:r>
              <a:rPr lang="fr-FR" sz="2000" b="1" dirty="0">
                <a:solidFill>
                  <a:srgbClr val="FFFF00"/>
                </a:solidFill>
              </a:rPr>
              <a:t>Des résilles blanches habillent les loggias dont le fond est peint de couleurs appuyées,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des formes diverses, ici : des lunettes de soleil, ailleurs un bikini, une silhouette de poisson ou, de simples figures géométriques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 bâtiment ‘Poisson’ au Point Zéro est un exploit technologique avec son voile en béton plissé de 13cm d’épaisseur sur 7 m de portée…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327D1BB-00FD-B821-D7D5-CBA0B2A8AF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1463040"/>
            <a:ext cx="4578477" cy="30022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38522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636A60-419C-1944-98FA-08ECE9222E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171" y="169035"/>
            <a:ext cx="8679657" cy="65199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3819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9BF300-4D7D-715D-194B-42C09B8BF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75" y="320973"/>
            <a:ext cx="8210550" cy="53839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5D37C71-D5B6-AFCF-134E-7CF7294E758E}"/>
              </a:ext>
            </a:extLst>
          </p:cNvPr>
          <p:cNvSpPr txBox="1"/>
          <p:nvPr/>
        </p:nvSpPr>
        <p:spPr>
          <a:xfrm>
            <a:off x="1819275" y="5623401"/>
            <a:ext cx="937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Grande Pyramide date de 1974, inspirée par les marinas de la Baie des Anges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15 étages, dominant la ville de forme symétriquement opposée au Pic Saint Loup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A4FC973-0719-5304-089B-79F661518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9205" y="3749040"/>
            <a:ext cx="2928620" cy="1955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311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052016-62E2-FBA3-40D9-EB8B573EE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4575" y="557629"/>
            <a:ext cx="7562850" cy="467636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FA4C106-66EA-53D0-9A2C-E45A104139AC}"/>
              </a:ext>
            </a:extLst>
          </p:cNvPr>
          <p:cNvSpPr txBox="1"/>
          <p:nvPr/>
        </p:nvSpPr>
        <p:spPr>
          <a:xfrm>
            <a:off x="2057400" y="5233991"/>
            <a:ext cx="84620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Positionnée sur la Méditerranée,  entre les étangs de l’Or (Mauguio) et du Ponant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la GRANDE MOTTE, proche de PALAVAS et du GRAU DU ROI et de la Petite CAMARGUE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61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E85771-93DF-6D70-0132-A194B6D28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0942" y="1015663"/>
            <a:ext cx="8043864" cy="536257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A29508-E726-99C1-395A-B29E78EAE0E4}"/>
              </a:ext>
            </a:extLst>
          </p:cNvPr>
          <p:cNvSpPr txBox="1"/>
          <p:nvPr/>
        </p:nvSpPr>
        <p:spPr>
          <a:xfrm>
            <a:off x="1352550" y="3128010"/>
            <a:ext cx="24793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aérienne de La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Grande Motte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Plages, étangs, espaces verts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0D6B4EB-D5A2-6D3C-8199-C43F64519D29}"/>
              </a:ext>
            </a:extLst>
          </p:cNvPr>
          <p:cNvSpPr txBox="1"/>
          <p:nvPr/>
        </p:nvSpPr>
        <p:spPr>
          <a:xfrm>
            <a:off x="548642" y="0"/>
            <a:ext cx="10759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Naissance de la station, en même temps que 6 autres de la région : Port Camargue – Cap d’Agde – Gruissan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Port Leucate – Port Barcarès et Saint Cyprien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3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EA6BFE-B440-734D-60A5-1665A809BB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652" y="483810"/>
            <a:ext cx="7976696" cy="55842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55D252-FD13-706B-BAA2-ADFDA877B8E3}"/>
              </a:ext>
            </a:extLst>
          </p:cNvPr>
          <p:cNvSpPr txBox="1"/>
          <p:nvPr/>
        </p:nvSpPr>
        <p:spPr>
          <a:xfrm>
            <a:off x="9978390" y="3429000"/>
            <a:ext cx="1943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Grande Motte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le Point Zéro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078AB0A-FFC2-C92F-2CB0-497A66B3138F}"/>
              </a:ext>
            </a:extLst>
          </p:cNvPr>
          <p:cNvSpPr txBox="1"/>
          <p:nvPr/>
        </p:nvSpPr>
        <p:spPr>
          <a:xfrm>
            <a:off x="1188720" y="5974080"/>
            <a:ext cx="10104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Point Zéro; adossé à la dune originale de 5m, qui a donné le nom à la station</a:t>
            </a:r>
          </a:p>
        </p:txBody>
      </p:sp>
    </p:spTree>
    <p:extLst>
      <p:ext uri="{BB962C8B-B14F-4D97-AF65-F5344CB8AC3E}">
        <p14:creationId xmlns:p14="http://schemas.microsoft.com/office/powerpoint/2010/main" val="1065009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468FCF-3606-86B2-BF1C-EA7588A67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324148"/>
            <a:ext cx="9525000" cy="571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6B9A80-7B40-48DE-2978-57C657E4CA20}"/>
              </a:ext>
            </a:extLst>
          </p:cNvPr>
          <p:cNvSpPr txBox="1"/>
          <p:nvPr/>
        </p:nvSpPr>
        <p:spPr>
          <a:xfrm>
            <a:off x="3620453" y="5808315"/>
            <a:ext cx="6243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L’une des plages de la Grande Motte</a:t>
            </a:r>
          </a:p>
        </p:txBody>
      </p:sp>
    </p:spTree>
    <p:extLst>
      <p:ext uri="{BB962C8B-B14F-4D97-AF65-F5344CB8AC3E}">
        <p14:creationId xmlns:p14="http://schemas.microsoft.com/office/powerpoint/2010/main" val="928163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4BFA84-4D2C-2BAA-F7A3-CEBA55C6CA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713" y="132602"/>
            <a:ext cx="9935528" cy="65934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9343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638199-B59C-942D-03A8-F70B1DC15B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8961" y="296465"/>
            <a:ext cx="8353425" cy="62650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D62A7E-0164-4365-3C45-395212DFD80B}"/>
              </a:ext>
            </a:extLst>
          </p:cNvPr>
          <p:cNvSpPr txBox="1"/>
          <p:nvPr/>
        </p:nvSpPr>
        <p:spPr>
          <a:xfrm>
            <a:off x="214313" y="4643438"/>
            <a:ext cx="2714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port de plaisance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Grande Motte</a:t>
            </a:r>
          </a:p>
        </p:txBody>
      </p:sp>
    </p:spTree>
    <p:extLst>
      <p:ext uri="{BB962C8B-B14F-4D97-AF65-F5344CB8AC3E}">
        <p14:creationId xmlns:p14="http://schemas.microsoft.com/office/powerpoint/2010/main" val="234427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85F5B3-ACC1-8ED3-D11D-7F79F9647A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399" y="327054"/>
            <a:ext cx="9795201" cy="552510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E808EA9-9AEF-6E7E-5263-F27E102B6771}"/>
              </a:ext>
            </a:extLst>
          </p:cNvPr>
          <p:cNvSpPr txBox="1"/>
          <p:nvPr/>
        </p:nvSpPr>
        <p:spPr>
          <a:xfrm>
            <a:off x="1264919" y="5852160"/>
            <a:ext cx="9743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Immeubles de type ‘ZIGGOURAT’, en forme de pyramides précolombiennes avec, balcons, terrasses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ayant obtenues le  Label «  Patrimoine du 20eme siècle «   en 2010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25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70BD7C-25C1-24DC-109B-03A88ABFFC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212" y="151805"/>
            <a:ext cx="8739187" cy="65543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CE6919-ABA4-75B3-3671-06218AE1E160}"/>
              </a:ext>
            </a:extLst>
          </p:cNvPr>
          <p:cNvSpPr txBox="1"/>
          <p:nvPr/>
        </p:nvSpPr>
        <p:spPr>
          <a:xfrm>
            <a:off x="9529763" y="4343400"/>
            <a:ext cx="2314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Immeuble de la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Grande Motte</a:t>
            </a:r>
          </a:p>
        </p:txBody>
      </p:sp>
    </p:spTree>
    <p:extLst>
      <p:ext uri="{BB962C8B-B14F-4D97-AF65-F5344CB8AC3E}">
        <p14:creationId xmlns:p14="http://schemas.microsoft.com/office/powerpoint/2010/main" val="197931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87E31EF-DF03-86CA-9A21-B7E26E885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3756" y="524631"/>
            <a:ext cx="5663561" cy="37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7588A1-385F-1A35-298A-F91820226D53}"/>
              </a:ext>
            </a:extLst>
          </p:cNvPr>
          <p:cNvSpPr txBox="1"/>
          <p:nvPr/>
        </p:nvSpPr>
        <p:spPr>
          <a:xfrm>
            <a:off x="5520690" y="4465320"/>
            <a:ext cx="5833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quai du Port de plaisance – Grande Motte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94127D6-47D6-FA56-2E04-6FA5B3E88D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063" y="276224"/>
            <a:ext cx="4005494" cy="534733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1C44A25-DA35-7257-7741-B9D725A5A517}"/>
              </a:ext>
            </a:extLst>
          </p:cNvPr>
          <p:cNvSpPr txBox="1"/>
          <p:nvPr/>
        </p:nvSpPr>
        <p:spPr>
          <a:xfrm>
            <a:off x="117482" y="5317706"/>
            <a:ext cx="114325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Redoute du Grand Travers  daté de 1743, construite sur Ordonnance du Roi Louis XV  - Monument Historique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Tour de Guet et tour signal (fait partie du groupe de celles de PALAVAS (Balestras) et du GRAU DU ROI</a:t>
            </a:r>
          </a:p>
        </p:txBody>
      </p:sp>
    </p:spTree>
    <p:extLst>
      <p:ext uri="{BB962C8B-B14F-4D97-AF65-F5344CB8AC3E}">
        <p14:creationId xmlns:p14="http://schemas.microsoft.com/office/powerpoint/2010/main" val="8437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C8769C-3EEB-5BD8-51A0-0B292816D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135" y="381000"/>
            <a:ext cx="9144000" cy="609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5A2700-4279-B86C-EE36-8DF2EFD25319}"/>
              </a:ext>
            </a:extLst>
          </p:cNvPr>
          <p:cNvSpPr txBox="1"/>
          <p:nvPr/>
        </p:nvSpPr>
        <p:spPr>
          <a:xfrm>
            <a:off x="9414510" y="3177540"/>
            <a:ext cx="22288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Grande Motte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Plage privée – location de transats</a:t>
            </a:r>
          </a:p>
        </p:txBody>
      </p:sp>
    </p:spTree>
    <p:extLst>
      <p:ext uri="{BB962C8B-B14F-4D97-AF65-F5344CB8AC3E}">
        <p14:creationId xmlns:p14="http://schemas.microsoft.com/office/powerpoint/2010/main" val="268215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5EEF56-682F-3DAB-8EF5-BC15925C14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720" y="350520"/>
            <a:ext cx="5943714" cy="3960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5849D3F-0225-5B3F-64CC-C294278E5F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5931" y="2673550"/>
            <a:ext cx="5943715" cy="39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0A1A1C-DA88-E842-CCE9-052FE1243FB7}"/>
              </a:ext>
            </a:extLst>
          </p:cNvPr>
          <p:cNvSpPr txBox="1"/>
          <p:nvPr/>
        </p:nvSpPr>
        <p:spPr>
          <a:xfrm>
            <a:off x="299720" y="4310520"/>
            <a:ext cx="594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publique centre de la Grande Motte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DCF272D-E16B-DD88-BB27-02940F6AE1B6}"/>
              </a:ext>
            </a:extLst>
          </p:cNvPr>
          <p:cNvSpPr txBox="1"/>
          <p:nvPr/>
        </p:nvSpPr>
        <p:spPr>
          <a:xfrm>
            <a:off x="6096000" y="2330520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Espace plage privée – location parasols  et bar</a:t>
            </a:r>
          </a:p>
        </p:txBody>
      </p:sp>
    </p:spTree>
    <p:extLst>
      <p:ext uri="{BB962C8B-B14F-4D97-AF65-F5344CB8AC3E}">
        <p14:creationId xmlns:p14="http://schemas.microsoft.com/office/powerpoint/2010/main" val="49652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9AF06B-7A05-9767-24DA-11779483EA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94" y="1075317"/>
            <a:ext cx="11232000" cy="47073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94561F-452A-3752-4574-E803507A7809}"/>
              </a:ext>
            </a:extLst>
          </p:cNvPr>
          <p:cNvSpPr txBox="1"/>
          <p:nvPr/>
        </p:nvSpPr>
        <p:spPr>
          <a:xfrm>
            <a:off x="1157288" y="5906245"/>
            <a:ext cx="11831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panoramique du port de plaisance ,de la ville et, des immeubles ‘pyramides’</a:t>
            </a:r>
          </a:p>
        </p:txBody>
      </p:sp>
    </p:spTree>
    <p:extLst>
      <p:ext uri="{BB962C8B-B14F-4D97-AF65-F5344CB8AC3E}">
        <p14:creationId xmlns:p14="http://schemas.microsoft.com/office/powerpoint/2010/main" val="248368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FD996A-8334-402B-212B-2B3FE953DB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8260" y="885825"/>
            <a:ext cx="7620000" cy="50863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ED3AD9-2A19-50D3-A35D-AED193D7C9AC}"/>
              </a:ext>
            </a:extLst>
          </p:cNvPr>
          <p:cNvSpPr txBox="1"/>
          <p:nvPr/>
        </p:nvSpPr>
        <p:spPr>
          <a:xfrm>
            <a:off x="8938260" y="3429000"/>
            <a:ext cx="2757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Figures de proue en  béton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Navigarde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22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855C7E-E0F4-20D2-BAA1-3B7FFF938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7140" y="198447"/>
            <a:ext cx="9697720" cy="64611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11391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57227E-4D15-8053-472E-CC274C0CB0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0698" y="259080"/>
            <a:ext cx="4507966" cy="603504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FEFD63-5C27-4E5F-EE95-6CE1E7C7F000}"/>
              </a:ext>
            </a:extLst>
          </p:cNvPr>
          <p:cNvSpPr txBox="1"/>
          <p:nvPr/>
        </p:nvSpPr>
        <p:spPr>
          <a:xfrm>
            <a:off x="8092440" y="6294120"/>
            <a:ext cx="434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du Grand Travers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66EB422-05C3-45B1-4605-D5DA01A704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99" y="1145362"/>
            <a:ext cx="6389271" cy="42648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019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06464F-56D1-F0A4-EC50-A36D2F192F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57" y="241101"/>
            <a:ext cx="8501063" cy="637579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04BF26-EA4B-145B-1E04-2FBA4B39408B}"/>
              </a:ext>
            </a:extLst>
          </p:cNvPr>
          <p:cNvSpPr txBox="1"/>
          <p:nvPr/>
        </p:nvSpPr>
        <p:spPr>
          <a:xfrm>
            <a:off x="8808913" y="3877519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de la petite Motte</a:t>
            </a:r>
          </a:p>
        </p:txBody>
      </p:sp>
    </p:spTree>
    <p:extLst>
      <p:ext uri="{BB962C8B-B14F-4D97-AF65-F5344CB8AC3E}">
        <p14:creationId xmlns:p14="http://schemas.microsoft.com/office/powerpoint/2010/main" val="149869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D050B0-68E4-1025-AAC0-4D15724A2E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707" y="406465"/>
            <a:ext cx="8389620" cy="55930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AAAB3A-0C11-9F18-F2D0-90B4DD37A3C0}"/>
              </a:ext>
            </a:extLst>
          </p:cNvPr>
          <p:cNvSpPr txBox="1"/>
          <p:nvPr/>
        </p:nvSpPr>
        <p:spPr>
          <a:xfrm>
            <a:off x="9584803" y="2994661"/>
            <a:ext cx="2316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Saint Augustin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intérieur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Grande Motte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A88CD3A-B452-DFDB-0743-B8396013C6DA}"/>
              </a:ext>
            </a:extLst>
          </p:cNvPr>
          <p:cNvSpPr txBox="1"/>
          <p:nvPr/>
        </p:nvSpPr>
        <p:spPr>
          <a:xfrm>
            <a:off x="161274" y="5791201"/>
            <a:ext cx="110794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première pierre en 1975 – construite de 2 courbes et 2 paraboles montant vers le ciel pour former un ovale </a:t>
            </a:r>
            <a:r>
              <a:rPr lang="fr-FR" sz="2800" b="1" i="1" dirty="0">
                <a:solidFill>
                  <a:srgbClr val="FFFF00"/>
                </a:solidFill>
              </a:rPr>
              <a:t>contenant 2 cloches</a:t>
            </a:r>
            <a:endParaRPr lang="fr-FR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12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80046F-5AC3-5C2B-759E-E105AAC55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160" y="394335"/>
            <a:ext cx="8092440" cy="606933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8F24BC-240E-EACE-6C65-30BD6206E129}"/>
              </a:ext>
            </a:extLst>
          </p:cNvPr>
          <p:cNvSpPr txBox="1"/>
          <p:nvPr/>
        </p:nvSpPr>
        <p:spPr>
          <a:xfrm>
            <a:off x="9201150" y="3920490"/>
            <a:ext cx="2407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 Casino</a:t>
            </a:r>
          </a:p>
        </p:txBody>
      </p:sp>
    </p:spTree>
    <p:extLst>
      <p:ext uri="{BB962C8B-B14F-4D97-AF65-F5344CB8AC3E}">
        <p14:creationId xmlns:p14="http://schemas.microsoft.com/office/powerpoint/2010/main" val="373884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417230-66FC-BEEA-5D84-76CCB52C7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629275"/>
            <a:ext cx="11094720" cy="54498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05FD0AD-1FCF-49ED-73A9-6C8EEDD6BD9C}"/>
              </a:ext>
            </a:extLst>
          </p:cNvPr>
          <p:cNvSpPr txBox="1"/>
          <p:nvPr/>
        </p:nvSpPr>
        <p:spPr>
          <a:xfrm>
            <a:off x="762000" y="5725180"/>
            <a:ext cx="1066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GOLF  type Floridien de 85ha – 42 trous – Grand practice de 50 tapis – putting green de 2000m2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Ecole de Golf et d’entrainement  -  Parcours International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43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ECC105-2235-C3AF-4E58-16ADAEEE6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336258"/>
            <a:ext cx="9301480" cy="61854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AD9CBA-7C0C-649F-6DBB-0E1CC3888516}"/>
              </a:ext>
            </a:extLst>
          </p:cNvPr>
          <p:cNvSpPr txBox="1"/>
          <p:nvPr/>
        </p:nvSpPr>
        <p:spPr>
          <a:xfrm>
            <a:off x="9972040" y="4419600"/>
            <a:ext cx="2219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Club House du Golf</a:t>
            </a:r>
          </a:p>
        </p:txBody>
      </p:sp>
    </p:spTree>
    <p:extLst>
      <p:ext uri="{BB962C8B-B14F-4D97-AF65-F5344CB8AC3E}">
        <p14:creationId xmlns:p14="http://schemas.microsoft.com/office/powerpoint/2010/main" val="371296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CDB145-9CB6-93C2-AF8C-D55031893A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197" y="302463"/>
            <a:ext cx="5879736" cy="37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250EC2-34E7-0068-EF49-9CA98557A460}"/>
              </a:ext>
            </a:extLst>
          </p:cNvPr>
          <p:cNvSpPr txBox="1"/>
          <p:nvPr/>
        </p:nvSpPr>
        <p:spPr>
          <a:xfrm>
            <a:off x="1840230" y="4066158"/>
            <a:ext cx="611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Chapelle Balladur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5F8BD0A-6847-C0B0-98E9-FAF0B697BE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8210" y="2768565"/>
            <a:ext cx="5352593" cy="37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2A4A830-9467-A79A-7C67-91282F5FB3B9}"/>
              </a:ext>
            </a:extLst>
          </p:cNvPr>
          <p:cNvSpPr txBox="1"/>
          <p:nvPr/>
        </p:nvSpPr>
        <p:spPr>
          <a:xfrm>
            <a:off x="7087963" y="1745104"/>
            <a:ext cx="4465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des Congrès en forme de galet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inauguré en 1983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550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2AEBDD2-5138-9FB0-D7FE-11763BB09808}"/>
              </a:ext>
            </a:extLst>
          </p:cNvPr>
          <p:cNvSpPr txBox="1"/>
          <p:nvPr/>
        </p:nvSpPr>
        <p:spPr>
          <a:xfrm>
            <a:off x="663222" y="1824990"/>
            <a:ext cx="23317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le Golf en 1</a:t>
            </a:r>
            <a:r>
              <a:rPr lang="fr-FR" sz="2400" b="1" baseline="30000" dirty="0">
                <a:solidFill>
                  <a:srgbClr val="FFFF00"/>
                </a:solidFill>
              </a:rPr>
              <a:t>er</a:t>
            </a:r>
            <a:r>
              <a:rPr lang="fr-FR" sz="2400" b="1" dirty="0">
                <a:solidFill>
                  <a:srgbClr val="FFFF00"/>
                </a:solidFill>
              </a:rPr>
              <a:t> plan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quartier du Ponant (villas) et, au loin le bord de mer avec immeubles modernes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C4F82DD-0BBC-97F0-3321-2CF01F9DD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8912" y="471636"/>
            <a:ext cx="9051326" cy="59147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42473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4076C3-D606-9A60-8D53-20C3F54B8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01" y="429120"/>
            <a:ext cx="5597169" cy="39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3E7B72-318F-3F3B-C3C3-D8AC591889A7}"/>
              </a:ext>
            </a:extLst>
          </p:cNvPr>
          <p:cNvSpPr txBox="1"/>
          <p:nvPr/>
        </p:nvSpPr>
        <p:spPr>
          <a:xfrm>
            <a:off x="694934" y="4389120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Sites Natura 2000 – La Grande Motte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9EC7611-C970-F25A-AF7D-156AFDB2C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9751" y="2639952"/>
            <a:ext cx="4981132" cy="39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EA31017-AED2-2F06-807D-61C6D1720F85}"/>
              </a:ext>
            </a:extLst>
          </p:cNvPr>
          <p:cNvSpPr txBox="1"/>
          <p:nvPr/>
        </p:nvSpPr>
        <p:spPr>
          <a:xfrm>
            <a:off x="7937918" y="2178287"/>
            <a:ext cx="483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occupation des sols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7FE9B2A-2A64-66C2-E77A-A29603351EBB}"/>
              </a:ext>
            </a:extLst>
          </p:cNvPr>
          <p:cNvSpPr txBox="1"/>
          <p:nvPr/>
        </p:nvSpPr>
        <p:spPr>
          <a:xfrm>
            <a:off x="523786" y="4850785"/>
            <a:ext cx="57495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Espaces </a:t>
            </a:r>
            <a:r>
              <a:rPr lang="fr-FR" sz="2400" b="1" dirty="0" err="1">
                <a:solidFill>
                  <a:srgbClr val="FFFF00"/>
                </a:solidFill>
              </a:rPr>
              <a:t>protégès</a:t>
            </a:r>
            <a:r>
              <a:rPr lang="fr-FR" sz="2400" b="1" dirty="0">
                <a:solidFill>
                  <a:srgbClr val="FFFF00"/>
                </a:solidFill>
              </a:rPr>
              <a:t> : Etang de l’Or – Lido de l’Or – la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Petite Camargue et, réseau Natura 2000, écologique avec l’étang de </a:t>
            </a:r>
            <a:r>
              <a:rPr lang="fr-FR" sz="2400" b="1" dirty="0" err="1">
                <a:solidFill>
                  <a:srgbClr val="FFFF00"/>
                </a:solidFill>
              </a:rPr>
              <a:t>Maugio</a:t>
            </a:r>
            <a:r>
              <a:rPr lang="fr-FR" sz="2400" b="1" dirty="0">
                <a:solidFill>
                  <a:srgbClr val="FFFF00"/>
                </a:solidFill>
              </a:rPr>
              <a:t>  - Réserve ornithologique</a:t>
            </a:r>
          </a:p>
        </p:txBody>
      </p:sp>
    </p:spTree>
    <p:extLst>
      <p:ext uri="{BB962C8B-B14F-4D97-AF65-F5344CB8AC3E}">
        <p14:creationId xmlns:p14="http://schemas.microsoft.com/office/powerpoint/2010/main" val="46086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782881-2927-6A8C-E695-3D08D2D9D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77763"/>
            <a:ext cx="9753600" cy="548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0FF8E7-4F50-2AA8-738B-D970D2634C9E}"/>
              </a:ext>
            </a:extLst>
          </p:cNvPr>
          <p:cNvSpPr txBox="1"/>
          <p:nvPr/>
        </p:nvSpPr>
        <p:spPr>
          <a:xfrm>
            <a:off x="1524000" y="6164163"/>
            <a:ext cx="975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Port de plaisance est labellisé ‘Pavillon bleu’ ,avec 1530 anneaux</a:t>
            </a:r>
          </a:p>
        </p:txBody>
      </p:sp>
    </p:spTree>
    <p:extLst>
      <p:ext uri="{BB962C8B-B14F-4D97-AF65-F5344CB8AC3E}">
        <p14:creationId xmlns:p14="http://schemas.microsoft.com/office/powerpoint/2010/main" val="798956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76DB317-3C87-78FE-DFB2-19F2AA48C6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825" y="201612"/>
            <a:ext cx="9682162" cy="64547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9A02EA4-6984-36B2-0E77-21A7CD998D65}"/>
              </a:ext>
            </a:extLst>
          </p:cNvPr>
          <p:cNvSpPr txBox="1"/>
          <p:nvPr/>
        </p:nvSpPr>
        <p:spPr>
          <a:xfrm>
            <a:off x="142874" y="4357688"/>
            <a:ext cx="22459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accrobranche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Grande Motte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868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1ED718-EEDE-A094-C7F7-7C4C16331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960" y="186251"/>
            <a:ext cx="8986776" cy="64854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0560C4-AF16-04D3-74CF-FF3AD2FFA245}"/>
              </a:ext>
            </a:extLst>
          </p:cNvPr>
          <p:cNvSpPr txBox="1"/>
          <p:nvPr/>
        </p:nvSpPr>
        <p:spPr>
          <a:xfrm>
            <a:off x="297180" y="2693670"/>
            <a:ext cx="2590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Parcours pour cyclistes à la Grande Motte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7km de parcours ‘voie verte’ et chemins piétonniers</a:t>
            </a:r>
          </a:p>
        </p:txBody>
      </p:sp>
    </p:spTree>
    <p:extLst>
      <p:ext uri="{BB962C8B-B14F-4D97-AF65-F5344CB8AC3E}">
        <p14:creationId xmlns:p14="http://schemas.microsoft.com/office/powerpoint/2010/main" val="107824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E3E858-BF1B-2695-7D9B-C50C9B777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" y="1204912"/>
            <a:ext cx="6667500" cy="4448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FB30F9-5BFF-72BB-D8D7-5E29C4D0E027}"/>
              </a:ext>
            </a:extLst>
          </p:cNvPr>
          <p:cNvSpPr txBox="1"/>
          <p:nvPr/>
        </p:nvSpPr>
        <p:spPr>
          <a:xfrm>
            <a:off x="861060" y="5801023"/>
            <a:ext cx="6111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à La Grande Motte – place de la Mairie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B17A978-CFE8-245F-D8EF-436EFDB98ABA}"/>
              </a:ext>
            </a:extLst>
          </p:cNvPr>
          <p:cNvSpPr txBox="1"/>
          <p:nvPr/>
        </p:nvSpPr>
        <p:spPr>
          <a:xfrm>
            <a:off x="7547610" y="217170"/>
            <a:ext cx="425196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Nombreux Campings et Centres commerciaux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Terrains de Sports – Golf International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Palais des Congrès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Casino avec restauration- bars salles de réceptions- de séminaires – black jack – roulette – bataille et 200 machines à sous.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31 courts de Tennis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Centre Hippique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Parc et Palais des Sports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Espace skate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Terrains de base-ball ou basket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Espace de volley sur plages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Centre Nautique – Parc aquatique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Club d’aviron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14 plages privatisées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Centre de Thalasso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À l’Etang du Ponant : école de voile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EFBED0E-197E-F53A-EFAA-D12357FC44C1}"/>
              </a:ext>
            </a:extLst>
          </p:cNvPr>
          <p:cNvSpPr txBox="1"/>
          <p:nvPr/>
        </p:nvSpPr>
        <p:spPr>
          <a:xfrm>
            <a:off x="628650" y="605790"/>
            <a:ext cx="900684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Parmi les personnages ‘vedettes de la station :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Jean BALLADUR : né en 1924 à Smyrne (devenu Izmir) en Turquie en 1924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Admis à l’Ecole Normale Supérieure en 1943, il suspens ses études pour entrer dans la Résistance – en 1945 se consacre à l’Architecture, intègre l’Ecole des Beaux- Arts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il décède en 2004 – inhumé au cimetière de la Grande Motte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(pas de photo disponible)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Manitas de PLATAS, guitariste, d’origine Gitane, sera résident de la station.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une Esplanade lui est dédiée dans la station, en bas de son domicile.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1921-2014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C1E3DBE-3525-1B78-552A-D45F36B13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3350" y="2323393"/>
            <a:ext cx="2700000" cy="407454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F2AA427-FA92-507D-8093-95BAB503C2E8}"/>
              </a:ext>
            </a:extLst>
          </p:cNvPr>
          <p:cNvSpPr txBox="1"/>
          <p:nvPr/>
        </p:nvSpPr>
        <p:spPr>
          <a:xfrm>
            <a:off x="628650" y="4644390"/>
            <a:ext cx="6964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Fond sonore Manitas de Plata ‘RUMBA’  en compagnie de José Reyes et des Baliardos</a:t>
            </a:r>
          </a:p>
        </p:txBody>
      </p:sp>
    </p:spTree>
    <p:extLst>
      <p:ext uri="{BB962C8B-B14F-4D97-AF65-F5344CB8AC3E}">
        <p14:creationId xmlns:p14="http://schemas.microsoft.com/office/powerpoint/2010/main" val="384895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1AD903-58EC-5183-062A-912D4F9AC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717" y="1106583"/>
            <a:ext cx="5422669" cy="340445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D5E3AC-79C0-85FE-722E-B83B9FB9DA3E}"/>
              </a:ext>
            </a:extLst>
          </p:cNvPr>
          <p:cNvSpPr txBox="1"/>
          <p:nvPr/>
        </p:nvSpPr>
        <p:spPr>
          <a:xfrm>
            <a:off x="801827" y="4511040"/>
            <a:ext cx="693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>
                <a:solidFill>
                  <a:srgbClr val="002060"/>
                </a:solidFill>
              </a:rPr>
              <a:t>Logo actuel de la station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00A54EE-1707-917A-7DDE-CE020FEA64D4}"/>
              </a:ext>
            </a:extLst>
          </p:cNvPr>
          <p:cNvSpPr txBox="1"/>
          <p:nvPr/>
        </p:nvSpPr>
        <p:spPr>
          <a:xfrm>
            <a:off x="356056" y="141827"/>
            <a:ext cx="11127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7030A0"/>
                </a:solidFill>
              </a:rPr>
              <a:t>Proposé Par Lorient ,Sur une Suggestion De </a:t>
            </a:r>
            <a:r>
              <a:rPr lang="fr-FR" sz="3600" b="1" dirty="0" err="1">
                <a:solidFill>
                  <a:srgbClr val="7030A0"/>
                </a:solidFill>
              </a:rPr>
              <a:t>JackDidier</a:t>
            </a:r>
            <a:endParaRPr lang="fr-FR" sz="3600" b="1" dirty="0">
              <a:solidFill>
                <a:srgbClr val="7030A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94DDDD6-E9EC-5801-2DC0-8B6B344161F5}"/>
              </a:ext>
            </a:extLst>
          </p:cNvPr>
          <p:cNvSpPr txBox="1"/>
          <p:nvPr/>
        </p:nvSpPr>
        <p:spPr>
          <a:xfrm>
            <a:off x="5566410" y="1211580"/>
            <a:ext cx="5916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7030A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D0EA723-2CBD-369D-77A8-EA921BAB4D04}"/>
              </a:ext>
            </a:extLst>
          </p:cNvPr>
          <p:cNvSpPr txBox="1"/>
          <p:nvPr/>
        </p:nvSpPr>
        <p:spPr>
          <a:xfrm>
            <a:off x="7955280" y="2326433"/>
            <a:ext cx="3806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7030A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9656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1070</Words>
  <Application>Microsoft Office PowerPoint</Application>
  <PresentationFormat>Grand écran</PresentationFormat>
  <Paragraphs>130</Paragraphs>
  <Slides>37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17</cp:revision>
  <dcterms:created xsi:type="dcterms:W3CDTF">2024-05-07T08:32:08Z</dcterms:created>
  <dcterms:modified xsi:type="dcterms:W3CDTF">2024-05-08T05:23:39Z</dcterms:modified>
</cp:coreProperties>
</file>