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7" r:id="rId3"/>
    <p:sldId id="282" r:id="rId4"/>
    <p:sldId id="284" r:id="rId5"/>
    <p:sldId id="285" r:id="rId6"/>
    <p:sldId id="283" r:id="rId7"/>
    <p:sldId id="281" r:id="rId8"/>
    <p:sldId id="280" r:id="rId9"/>
    <p:sldId id="278" r:id="rId10"/>
    <p:sldId id="279" r:id="rId11"/>
    <p:sldId id="277" r:id="rId12"/>
    <p:sldId id="276" r:id="rId13"/>
    <p:sldId id="275" r:id="rId14"/>
    <p:sldId id="274" r:id="rId15"/>
    <p:sldId id="272" r:id="rId16"/>
    <p:sldId id="271" r:id="rId17"/>
    <p:sldId id="270" r:id="rId18"/>
    <p:sldId id="269" r:id="rId19"/>
    <p:sldId id="287" r:id="rId20"/>
    <p:sldId id="268" r:id="rId21"/>
    <p:sldId id="267" r:id="rId22"/>
    <p:sldId id="266" r:id="rId23"/>
    <p:sldId id="265" r:id="rId24"/>
    <p:sldId id="264" r:id="rId25"/>
    <p:sldId id="263" r:id="rId26"/>
    <p:sldId id="262" r:id="rId27"/>
    <p:sldId id="260" r:id="rId28"/>
    <p:sldId id="259" r:id="rId29"/>
    <p:sldId id="258"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453" autoAdjust="0"/>
    <p:restoredTop sz="94660"/>
  </p:normalViewPr>
  <p:slideViewPr>
    <p:cSldViewPr snapToGrid="0">
      <p:cViewPr varScale="1">
        <p:scale>
          <a:sx n="74" d="100"/>
          <a:sy n="74" d="100"/>
        </p:scale>
        <p:origin x="54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B3BC3B-22D4-2251-1B61-6DCD9A73E1F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ABF6161-C242-1A0D-730E-1D7D1C9756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9FC4C29-3EE3-24B2-3C56-542A62513DE6}"/>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5" name="Espace réservé du pied de page 4">
            <a:extLst>
              <a:ext uri="{FF2B5EF4-FFF2-40B4-BE49-F238E27FC236}">
                <a16:creationId xmlns:a16="http://schemas.microsoft.com/office/drawing/2014/main" id="{B0C6D6F4-B663-29F6-DA13-BF1B20C64B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70A4360-46FF-6A20-CDAC-B0C917503891}"/>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23888177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C840D6-8C12-6658-3F61-2DE1AB2FBEA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1DBC9D2-62CF-4AF9-8995-238884F12DA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78D09B-FDE2-107E-920F-CEFFEDD7D1EB}"/>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5" name="Espace réservé du pied de page 4">
            <a:extLst>
              <a:ext uri="{FF2B5EF4-FFF2-40B4-BE49-F238E27FC236}">
                <a16:creationId xmlns:a16="http://schemas.microsoft.com/office/drawing/2014/main" id="{A8BC2372-BDA3-F1C1-8278-3FE8E1888A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9FA45AF-F849-6409-6BAE-809327941769}"/>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21057108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4F7E3B-8E40-BC3C-2F89-B7C769C8B90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B5B9080-D22C-159C-2524-394BE274FD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EEFF0AD-B840-E955-5799-A07B0D080B71}"/>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5" name="Espace réservé du pied de page 4">
            <a:extLst>
              <a:ext uri="{FF2B5EF4-FFF2-40B4-BE49-F238E27FC236}">
                <a16:creationId xmlns:a16="http://schemas.microsoft.com/office/drawing/2014/main" id="{733FF8A3-BDCF-99A8-2413-E16234CCC22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A1DF19-C8C0-9722-B900-334BCFFFAB35}"/>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1377975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456729-0C49-2484-4592-F14C9838697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0717952-342B-7460-3FA8-727D1422CB3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0DC2966-5FE7-7419-4EC1-81C9A2D91E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07D3224-173E-2373-6570-5DCE3F1F4477}"/>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6" name="Espace réservé du pied de page 5">
            <a:extLst>
              <a:ext uri="{FF2B5EF4-FFF2-40B4-BE49-F238E27FC236}">
                <a16:creationId xmlns:a16="http://schemas.microsoft.com/office/drawing/2014/main" id="{CB62904F-F8F4-352A-D4DB-036BF933D09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9AE344-FC0E-892B-CCBF-ACF2F51352A4}"/>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33536470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1E4083-FFB1-A9AE-582D-E20A47131CC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4C20109-2D7D-CB47-66CC-69AA6D6B6D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D12EB77-12E6-D96E-3EED-1C7FCB7582A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7AFAD3A-220D-7F6A-FBFF-17282430B0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FC4E845-5A4E-DB22-6F90-ACFF546F36A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6CEBB52-C282-EA98-E7E3-BD85FA10457A}"/>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8" name="Espace réservé du pied de page 7">
            <a:extLst>
              <a:ext uri="{FF2B5EF4-FFF2-40B4-BE49-F238E27FC236}">
                <a16:creationId xmlns:a16="http://schemas.microsoft.com/office/drawing/2014/main" id="{1531648A-3730-CC50-7AA1-12668B3BCCF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E416BA-DD10-FB83-3579-EC143F7DA0E6}"/>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39762292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831E12-64E5-0A06-7BBE-F3C5F69DFF0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6995A72-3A28-5D34-6595-8D3BF5A9F4AB}"/>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4" name="Espace réservé du pied de page 3">
            <a:extLst>
              <a:ext uri="{FF2B5EF4-FFF2-40B4-BE49-F238E27FC236}">
                <a16:creationId xmlns:a16="http://schemas.microsoft.com/office/drawing/2014/main" id="{4957F259-BD4F-C977-903B-8F9108254FE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F17AF04-9711-4A15-B972-91679AF5DBD0}"/>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291119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3473117-0399-1EC7-0AD7-F9EBFEF05056}"/>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3" name="Espace réservé du pied de page 2">
            <a:extLst>
              <a:ext uri="{FF2B5EF4-FFF2-40B4-BE49-F238E27FC236}">
                <a16:creationId xmlns:a16="http://schemas.microsoft.com/office/drawing/2014/main" id="{867AC694-82E3-9AD0-6687-B70785D7704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BB472-8B2A-AB0E-C365-3FA50171D208}"/>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32246244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028C4D-A2D1-07AB-8B8E-A4F5E185CC7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85D665E-AFAB-F664-651C-7DAE431A45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67CE6AE-C902-65D1-C027-17360F6751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1D0164E-FEB0-BA13-4F62-26FB0B4D4405}"/>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6" name="Espace réservé du pied de page 5">
            <a:extLst>
              <a:ext uri="{FF2B5EF4-FFF2-40B4-BE49-F238E27FC236}">
                <a16:creationId xmlns:a16="http://schemas.microsoft.com/office/drawing/2014/main" id="{0121A2F3-3F03-F0CA-300C-68C1F306DE7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CFD00D-3C7A-986E-EECB-DBD3D9534CF9}"/>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1528495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B63BC5-3FB6-B9B3-7F5C-A8A2C3C81F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EE8BFF3-57F7-3D6E-A7FC-E32C166FD4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F1146D5-9DC6-ADB4-AA43-22553698F4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223493-3FDA-357D-4861-F546F46188B7}"/>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6" name="Espace réservé du pied de page 5">
            <a:extLst>
              <a:ext uri="{FF2B5EF4-FFF2-40B4-BE49-F238E27FC236}">
                <a16:creationId xmlns:a16="http://schemas.microsoft.com/office/drawing/2014/main" id="{E4691656-8C0E-94A5-0583-BA3A64AE48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6F7465-D632-73B3-80DC-56BE73601DFA}"/>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23755742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DE51CD-EA08-2BE8-4CDC-EC36EABED34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D1EFB7A-BFFB-EEFE-ABBA-2A08A510816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26FB52-425E-6275-2CE1-7399E64B839A}"/>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5" name="Espace réservé du pied de page 4">
            <a:extLst>
              <a:ext uri="{FF2B5EF4-FFF2-40B4-BE49-F238E27FC236}">
                <a16:creationId xmlns:a16="http://schemas.microsoft.com/office/drawing/2014/main" id="{26DA1850-C42F-93A1-41A6-2B90B6B465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2B2D0A-84DB-3605-9D39-5141B2223F88}"/>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14726140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975E4E1-2BE2-B419-7000-F4094810A22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8E75160-9167-FF75-BB7E-978D2D2A1CF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70B07C-26E6-5312-8F06-148B0E65B693}"/>
              </a:ext>
            </a:extLst>
          </p:cNvPr>
          <p:cNvSpPr>
            <a:spLocks noGrp="1"/>
          </p:cNvSpPr>
          <p:nvPr>
            <p:ph type="dt" sz="half" idx="10"/>
          </p:nvPr>
        </p:nvSpPr>
        <p:spPr/>
        <p:txBody>
          <a:bodyPr/>
          <a:lstStyle/>
          <a:p>
            <a:fld id="{3BA0B61A-46FD-4AE1-BBD9-038CD045A0A7}" type="datetimeFigureOut">
              <a:rPr lang="fr-FR" smtClean="0"/>
              <a:t>08/05/2024</a:t>
            </a:fld>
            <a:endParaRPr lang="fr-FR"/>
          </a:p>
        </p:txBody>
      </p:sp>
      <p:sp>
        <p:nvSpPr>
          <p:cNvPr id="5" name="Espace réservé du pied de page 4">
            <a:extLst>
              <a:ext uri="{FF2B5EF4-FFF2-40B4-BE49-F238E27FC236}">
                <a16:creationId xmlns:a16="http://schemas.microsoft.com/office/drawing/2014/main" id="{FC7B93FE-681A-2E64-57D2-2A7BA8E6F4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536222-5752-1990-3FFD-50FBFED9AF68}"/>
              </a:ext>
            </a:extLst>
          </p:cNvPr>
          <p:cNvSpPr>
            <a:spLocks noGrp="1"/>
          </p:cNvSpPr>
          <p:nvPr>
            <p:ph type="sldNum" sz="quarter" idx="12"/>
          </p:nvPr>
        </p:nvSpPr>
        <p:spPr/>
        <p:txBody>
          <a:bodyPr/>
          <a:lstStyle/>
          <a:p>
            <a:fld id="{9EA02E36-A9A9-4C3E-B3B9-2ADF3643B8DC}" type="slidenum">
              <a:rPr lang="fr-FR" smtClean="0"/>
              <a:t>‹N°›</a:t>
            </a:fld>
            <a:endParaRPr lang="fr-FR"/>
          </a:p>
        </p:txBody>
      </p:sp>
    </p:spTree>
    <p:extLst>
      <p:ext uri="{BB962C8B-B14F-4D97-AF65-F5344CB8AC3E}">
        <p14:creationId xmlns:p14="http://schemas.microsoft.com/office/powerpoint/2010/main" val="8183414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E1D6832-F873-4159-8471-4CBB15979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4073AC1-3B2E-C835-954F-A02F78D6CC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6521F1-F792-5729-AB43-CE80FBDCB8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BA0B61A-46FD-4AE1-BBD9-038CD045A0A7}" type="datetimeFigureOut">
              <a:rPr lang="fr-FR" smtClean="0"/>
              <a:t>08/05/2024</a:t>
            </a:fld>
            <a:endParaRPr lang="fr-FR"/>
          </a:p>
        </p:txBody>
      </p:sp>
      <p:sp>
        <p:nvSpPr>
          <p:cNvPr id="5" name="Espace réservé du pied de page 4">
            <a:extLst>
              <a:ext uri="{FF2B5EF4-FFF2-40B4-BE49-F238E27FC236}">
                <a16:creationId xmlns:a16="http://schemas.microsoft.com/office/drawing/2014/main" id="{0260664E-EE71-4192-F2AA-E60D87D6DE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B14091-931C-8F8C-48A8-5ED6406B42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EA02E36-A9A9-4C3E-B3B9-2ADF3643B8DC}" type="slidenum">
              <a:rPr lang="fr-FR" smtClean="0"/>
              <a:t>‹N°›</a:t>
            </a:fld>
            <a:endParaRPr lang="fr-FR"/>
          </a:p>
        </p:txBody>
      </p:sp>
    </p:spTree>
    <p:extLst>
      <p:ext uri="{BB962C8B-B14F-4D97-AF65-F5344CB8AC3E}">
        <p14:creationId xmlns:p14="http://schemas.microsoft.com/office/powerpoint/2010/main" val="909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3351B63F-F782-512A-476B-86AAD910D7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6000" y="672662"/>
            <a:ext cx="7920000" cy="5940000"/>
          </a:xfrm>
          <a:prstGeom prst="rect">
            <a:avLst/>
          </a:prstGeom>
          <a:effectLst>
            <a:softEdge rad="635000"/>
          </a:effectLst>
        </p:spPr>
      </p:pic>
      <p:sp>
        <p:nvSpPr>
          <p:cNvPr id="4" name="ZoneTexte 3">
            <a:extLst>
              <a:ext uri="{FF2B5EF4-FFF2-40B4-BE49-F238E27FC236}">
                <a16:creationId xmlns:a16="http://schemas.microsoft.com/office/drawing/2014/main" id="{F69D6067-72AB-FD24-0464-E22DC0450BEF}"/>
              </a:ext>
            </a:extLst>
          </p:cNvPr>
          <p:cNvSpPr txBox="1"/>
          <p:nvPr/>
        </p:nvSpPr>
        <p:spPr>
          <a:xfrm>
            <a:off x="376989" y="208137"/>
            <a:ext cx="11815011" cy="584775"/>
          </a:xfrm>
          <a:prstGeom prst="rect">
            <a:avLst/>
          </a:prstGeom>
          <a:noFill/>
        </p:spPr>
        <p:txBody>
          <a:bodyPr wrap="square" rtlCol="0">
            <a:spAutoFit/>
          </a:bodyPr>
          <a:lstStyle/>
          <a:p>
            <a:r>
              <a:rPr lang="fr-FR" sz="3200" b="1" dirty="0">
                <a:solidFill>
                  <a:srgbClr val="FFFF00"/>
                </a:solidFill>
              </a:rPr>
              <a:t>Lorient Vous Présente La Ville D’Alès Et Sa Férias -Cévenne-</a:t>
            </a:r>
          </a:p>
        </p:txBody>
      </p:sp>
    </p:spTree>
    <p:extLst>
      <p:ext uri="{BB962C8B-B14F-4D97-AF65-F5344CB8AC3E}">
        <p14:creationId xmlns:p14="http://schemas.microsoft.com/office/powerpoint/2010/main" val="32736900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sndAc>
          <p:stSnd loop="1">
            <p:snd r:embed="rId2" name="Olé bodéga.wav"/>
          </p:stSnd>
        </p:sndAc>
      </p:transition>
    </mc:Choice>
    <mc:Fallback>
      <p:transition spd="slow" advClick="0" advTm="8000">
        <p:fade/>
        <p:sndAc>
          <p:stSnd loop="1">
            <p:snd r:embed="rId2" name="Olé bodég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D9E0E6-153A-4A5E-E740-BAAE719BCA86}"/>
              </a:ext>
            </a:extLst>
          </p:cNvPr>
          <p:cNvSpPr/>
          <p:nvPr/>
        </p:nvSpPr>
        <p:spPr>
          <a:xfrm>
            <a:off x="-84221" y="0"/>
            <a:ext cx="12276221"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ln>
                  <a:solidFill>
                    <a:schemeClr val="bg1"/>
                  </a:solidFill>
                </a:ln>
                <a:effectLst>
                  <a:glow rad="228600">
                    <a:schemeClr val="accent4">
                      <a:satMod val="175000"/>
                      <a:alpha val="40000"/>
                    </a:schemeClr>
                  </a:glow>
                </a:effectLst>
                <a:latin typeface="Algerian" panose="04020705040A02060702" pitchFamily="82" charset="0"/>
              </a:rPr>
              <a:t>Une feria (en castillan), </a:t>
            </a:r>
            <a:r>
              <a:rPr lang="fr-FR" sz="2400" b="1" dirty="0" err="1">
                <a:ln>
                  <a:solidFill>
                    <a:schemeClr val="bg1"/>
                  </a:solidFill>
                </a:ln>
                <a:effectLst>
                  <a:glow rad="228600">
                    <a:schemeClr val="accent4">
                      <a:satMod val="175000"/>
                      <a:alpha val="40000"/>
                    </a:schemeClr>
                  </a:glow>
                </a:effectLst>
                <a:latin typeface="Algerian" panose="04020705040A02060702" pitchFamily="82" charset="0"/>
              </a:rPr>
              <a:t>fira</a:t>
            </a:r>
            <a:r>
              <a:rPr lang="fr-FR" sz="2400" b="1" dirty="0">
                <a:ln>
                  <a:solidFill>
                    <a:schemeClr val="bg1"/>
                  </a:solidFill>
                </a:ln>
                <a:effectLst>
                  <a:glow rad="228600">
                    <a:schemeClr val="accent4">
                      <a:satMod val="175000"/>
                      <a:alpha val="40000"/>
                    </a:schemeClr>
                  </a:glow>
                </a:effectLst>
                <a:latin typeface="Algerian" panose="04020705040A02060702" pitchFamily="82" charset="0"/>
              </a:rPr>
              <a:t> (en catalan), ou </a:t>
            </a:r>
            <a:r>
              <a:rPr lang="fr-FR" sz="2400" b="1" dirty="0" err="1">
                <a:ln>
                  <a:solidFill>
                    <a:schemeClr val="bg1"/>
                  </a:solidFill>
                </a:ln>
                <a:effectLst>
                  <a:glow rad="228600">
                    <a:schemeClr val="accent4">
                      <a:satMod val="175000"/>
                      <a:alpha val="40000"/>
                    </a:schemeClr>
                  </a:glow>
                </a:effectLst>
                <a:latin typeface="Algerian" panose="04020705040A02060702" pitchFamily="82" charset="0"/>
              </a:rPr>
              <a:t>ferya</a:t>
            </a:r>
            <a:r>
              <a:rPr lang="fr-FR" sz="2400" b="1" dirty="0">
                <a:ln>
                  <a:solidFill>
                    <a:schemeClr val="bg1"/>
                  </a:solidFill>
                </a:ln>
                <a:effectLst>
                  <a:glow rad="228600">
                    <a:schemeClr val="accent4">
                      <a:satMod val="175000"/>
                      <a:alpha val="40000"/>
                    </a:schemeClr>
                  </a:glow>
                </a:effectLst>
                <a:latin typeface="Algerian" panose="04020705040A02060702" pitchFamily="82" charset="0"/>
              </a:rPr>
              <a:t> (en portugais) est une fête taurine, en Occitanie, en Espagne, au Portugal et en Amérique latine, caractérisée par une suite de corridas ou autres manifestations taurines : course landaise, course camarguaise. Selon les régions ou les pays, des lâchers de taureaux ont lieu dans les rues comme à Pampelune lors des Fêtes de San </a:t>
            </a:r>
            <a:r>
              <a:rPr lang="fr-FR" sz="2400" b="1" dirty="0" err="1">
                <a:ln>
                  <a:solidFill>
                    <a:schemeClr val="bg1"/>
                  </a:solidFill>
                </a:ln>
                <a:effectLst>
                  <a:glow rad="228600">
                    <a:schemeClr val="accent4">
                      <a:satMod val="175000"/>
                      <a:alpha val="40000"/>
                    </a:schemeClr>
                  </a:glow>
                </a:effectLst>
                <a:latin typeface="Algerian" panose="04020705040A02060702" pitchFamily="82" charset="0"/>
              </a:rPr>
              <a:t>Fermín</a:t>
            </a:r>
            <a:r>
              <a:rPr lang="fr-FR" sz="2400" b="1" dirty="0">
                <a:ln>
                  <a:solidFill>
                    <a:schemeClr val="bg1"/>
                  </a:solidFill>
                </a:ln>
                <a:effectLst>
                  <a:glow rad="228600">
                    <a:schemeClr val="accent4">
                      <a:satMod val="175000"/>
                      <a:alpha val="40000"/>
                    </a:schemeClr>
                  </a:glow>
                </a:effectLst>
                <a:latin typeface="Algerian" panose="04020705040A02060702" pitchFamily="82" charset="0"/>
              </a:rPr>
              <a:t> au cours desquelles se déroule la feria </a:t>
            </a:r>
            <a:r>
              <a:rPr lang="fr-FR" sz="2400" b="1" dirty="0" err="1">
                <a:ln>
                  <a:solidFill>
                    <a:schemeClr val="bg1"/>
                  </a:solidFill>
                </a:ln>
                <a:effectLst>
                  <a:glow rad="228600">
                    <a:schemeClr val="accent4">
                      <a:satMod val="175000"/>
                      <a:alpha val="40000"/>
                    </a:schemeClr>
                  </a:glow>
                </a:effectLst>
                <a:latin typeface="Algerian" panose="04020705040A02060702" pitchFamily="82" charset="0"/>
              </a:rPr>
              <a:t>del</a:t>
            </a:r>
            <a:r>
              <a:rPr lang="fr-FR" sz="2400" b="1" dirty="0">
                <a:ln>
                  <a:solidFill>
                    <a:schemeClr val="bg1"/>
                  </a:solidFill>
                </a:ln>
                <a:effectLst>
                  <a:glow rad="228600">
                    <a:schemeClr val="accent4">
                      <a:satMod val="175000"/>
                      <a:alpha val="40000"/>
                    </a:schemeClr>
                  </a:glow>
                </a:effectLst>
                <a:latin typeface="Algerian" panose="04020705040A02060702" pitchFamily="82" charset="0"/>
              </a:rPr>
              <a:t> toro. Lors des ferias, des bodegas ou bars avec musiques festives sont installées pour faire la fête tandis que des bandas jouent de la musique. Dans le sud-ouest français, le mot festayre (du gascon </a:t>
            </a:r>
            <a:r>
              <a:rPr lang="fr-FR" sz="2400" b="1" dirty="0" err="1">
                <a:ln>
                  <a:solidFill>
                    <a:schemeClr val="bg1"/>
                  </a:solidFill>
                </a:ln>
                <a:effectLst>
                  <a:glow rad="228600">
                    <a:schemeClr val="accent4">
                      <a:satMod val="175000"/>
                      <a:alpha val="40000"/>
                    </a:schemeClr>
                  </a:glow>
                </a:effectLst>
                <a:latin typeface="Algerian" panose="04020705040A02060702" pitchFamily="82" charset="0"/>
              </a:rPr>
              <a:t>hestaire</a:t>
            </a:r>
            <a:r>
              <a:rPr lang="fr-FR" sz="2400" b="1" dirty="0">
                <a:ln>
                  <a:solidFill>
                    <a:schemeClr val="bg1"/>
                  </a:solidFill>
                </a:ln>
                <a:effectLst>
                  <a:glow rad="228600">
                    <a:schemeClr val="accent4">
                      <a:satMod val="175000"/>
                      <a:alpha val="40000"/>
                    </a:schemeClr>
                  </a:glow>
                </a:effectLst>
                <a:latin typeface="Algerian" panose="04020705040A02060702" pitchFamily="82" charset="0"/>
              </a:rPr>
              <a:t>) désigne les fêtards des ferias1. L'origine et la fonction du mot festayre est consignée officiellement sur le site gouvernemental qui publie la fiche-type d'inventaire au patrimoine culturel immatériel de la </a:t>
            </a:r>
            <a:r>
              <a:rPr lang="fr-FR" sz="2400" b="1" dirty="0" err="1">
                <a:ln>
                  <a:solidFill>
                    <a:schemeClr val="bg1"/>
                  </a:solidFill>
                </a:ln>
                <a:effectLst>
                  <a:glow rad="228600">
                    <a:schemeClr val="accent4">
                      <a:satMod val="175000"/>
                      <a:alpha val="40000"/>
                    </a:schemeClr>
                  </a:glow>
                </a:effectLst>
                <a:latin typeface="Algerian" panose="04020705040A02060702" pitchFamily="82" charset="0"/>
              </a:rPr>
              <a:t>Francenote</a:t>
            </a:r>
            <a:r>
              <a:rPr lang="fr-FR" sz="2400" b="1" dirty="0">
                <a:ln>
                  <a:solidFill>
                    <a:schemeClr val="bg1"/>
                  </a:solidFill>
                </a:ln>
                <a:effectLst>
                  <a:glow rad="228600">
                    <a:schemeClr val="accent4">
                      <a:satMod val="175000"/>
                      <a:alpha val="40000"/>
                    </a:schemeClr>
                  </a:glow>
                </a:effectLst>
                <a:latin typeface="Algerian" panose="04020705040A02060702" pitchFamily="82" charset="0"/>
              </a:rPr>
              <a:t> 1, depuis 2010. Une feria peut être annuelle ou se répéter plusieurs fois dans l'année à l'occasion de fêtes votives comme c'est le cas en Espagne ou en Amérique latine, elles peuvent aussi se répéter selon la saison agricole : feria de printemps, feria d'été, feria du riz (Arles), feria des vendanges (Nîmes).</a:t>
            </a:r>
          </a:p>
        </p:txBody>
      </p:sp>
    </p:spTree>
    <p:extLst>
      <p:ext uri="{BB962C8B-B14F-4D97-AF65-F5344CB8AC3E}">
        <p14:creationId xmlns:p14="http://schemas.microsoft.com/office/powerpoint/2010/main" val="145301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affiche, habits, Visage humain&#10;&#10;Description générée automatiquement">
            <a:extLst>
              <a:ext uri="{FF2B5EF4-FFF2-40B4-BE49-F238E27FC236}">
                <a16:creationId xmlns:a16="http://schemas.microsoft.com/office/drawing/2014/main" id="{286E0E68-640A-B2C3-7B5E-E8907771A6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223837"/>
            <a:ext cx="11430000" cy="6410325"/>
          </a:xfrm>
          <a:prstGeom prst="rect">
            <a:avLst/>
          </a:prstGeom>
          <a:effectLst>
            <a:softEdge rad="635000"/>
          </a:effectLst>
        </p:spPr>
      </p:pic>
    </p:spTree>
    <p:extLst>
      <p:ext uri="{BB962C8B-B14F-4D97-AF65-F5344CB8AC3E}">
        <p14:creationId xmlns:p14="http://schemas.microsoft.com/office/powerpoint/2010/main" val="19120789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de, bâtiment, plein air, ciel&#10;&#10;Description générée automatiquement">
            <a:extLst>
              <a:ext uri="{FF2B5EF4-FFF2-40B4-BE49-F238E27FC236}">
                <a16:creationId xmlns:a16="http://schemas.microsoft.com/office/drawing/2014/main" id="{C06746E7-88EF-53C1-0545-3508DDF9A2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122" y="369000"/>
            <a:ext cx="9183601" cy="6120000"/>
          </a:xfrm>
          <a:prstGeom prst="rect">
            <a:avLst/>
          </a:prstGeom>
          <a:effectLst>
            <a:softEdge rad="635000"/>
          </a:effectLst>
        </p:spPr>
      </p:pic>
      <p:sp>
        <p:nvSpPr>
          <p:cNvPr id="4" name="ZoneTexte 3">
            <a:extLst>
              <a:ext uri="{FF2B5EF4-FFF2-40B4-BE49-F238E27FC236}">
                <a16:creationId xmlns:a16="http://schemas.microsoft.com/office/drawing/2014/main" id="{29C32142-7DF9-1EE1-0BBC-4BBD0DF842C9}"/>
              </a:ext>
            </a:extLst>
          </p:cNvPr>
          <p:cNvSpPr txBox="1"/>
          <p:nvPr/>
        </p:nvSpPr>
        <p:spPr>
          <a:xfrm>
            <a:off x="9246870" y="3897630"/>
            <a:ext cx="2823210" cy="830997"/>
          </a:xfrm>
          <a:prstGeom prst="rect">
            <a:avLst/>
          </a:prstGeom>
          <a:noFill/>
        </p:spPr>
        <p:txBody>
          <a:bodyPr wrap="square" rtlCol="0">
            <a:spAutoFit/>
          </a:bodyPr>
          <a:lstStyle/>
          <a:p>
            <a:r>
              <a:rPr lang="fr-FR" sz="2400" b="1">
                <a:solidFill>
                  <a:srgbClr val="FFFF00"/>
                </a:solidFill>
              </a:rPr>
              <a:t>Photo de l'intérieur des arènes d'Alès</a:t>
            </a:r>
            <a:endParaRPr lang="fr-FR" sz="2400" b="1" dirty="0">
              <a:solidFill>
                <a:srgbClr val="FFFF00"/>
              </a:solidFill>
            </a:endParaRPr>
          </a:p>
        </p:txBody>
      </p:sp>
    </p:spTree>
    <p:extLst>
      <p:ext uri="{BB962C8B-B14F-4D97-AF65-F5344CB8AC3E}">
        <p14:creationId xmlns:p14="http://schemas.microsoft.com/office/powerpoint/2010/main" val="860859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lein air, personne, homme&#10;&#10;Description générée automatiquement">
            <a:extLst>
              <a:ext uri="{FF2B5EF4-FFF2-40B4-BE49-F238E27FC236}">
                <a16:creationId xmlns:a16="http://schemas.microsoft.com/office/drawing/2014/main" id="{97A09B46-826E-EEE7-B373-3B8AA97013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548" y="385908"/>
            <a:ext cx="4356000" cy="3043092"/>
          </a:xfrm>
          <a:prstGeom prst="rect">
            <a:avLst/>
          </a:prstGeom>
          <a:effectLst>
            <a:softEdge rad="317500"/>
          </a:effectLst>
        </p:spPr>
      </p:pic>
      <p:pic>
        <p:nvPicPr>
          <p:cNvPr id="4" name="Image 3">
            <a:extLst>
              <a:ext uri="{FF2B5EF4-FFF2-40B4-BE49-F238E27FC236}">
                <a16:creationId xmlns:a16="http://schemas.microsoft.com/office/drawing/2014/main" id="{0BD79BED-21CE-26D0-A6B7-6D3548EF6E1B}"/>
              </a:ext>
            </a:extLst>
          </p:cNvPr>
          <p:cNvPicPr>
            <a:picLocks noChangeAspect="1"/>
          </p:cNvPicPr>
          <p:nvPr/>
        </p:nvPicPr>
        <p:blipFill>
          <a:blip r:embed="rId3"/>
          <a:stretch>
            <a:fillRect/>
          </a:stretch>
        </p:blipFill>
        <p:spPr>
          <a:xfrm>
            <a:off x="6296452" y="3429000"/>
            <a:ext cx="5508000" cy="3084480"/>
          </a:xfrm>
          <a:prstGeom prst="rect">
            <a:avLst/>
          </a:prstGeom>
          <a:effectLst>
            <a:softEdge rad="317500"/>
          </a:effectLst>
        </p:spPr>
      </p:pic>
    </p:spTree>
    <p:extLst>
      <p:ext uri="{BB962C8B-B14F-4D97-AF65-F5344CB8AC3E}">
        <p14:creationId xmlns:p14="http://schemas.microsoft.com/office/powerpoint/2010/main" val="1365864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Visage humain, femme&#10;&#10;Description générée automatiquement">
            <a:extLst>
              <a:ext uri="{FF2B5EF4-FFF2-40B4-BE49-F238E27FC236}">
                <a16:creationId xmlns:a16="http://schemas.microsoft.com/office/drawing/2014/main" id="{0269A781-2F27-3FC2-2DCE-10AD24E8FA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371" y="3494160"/>
            <a:ext cx="5436000" cy="3048690"/>
          </a:xfrm>
          <a:prstGeom prst="rect">
            <a:avLst/>
          </a:prstGeom>
          <a:effectLst>
            <a:softEdge rad="317500"/>
          </a:effectLst>
        </p:spPr>
      </p:pic>
      <p:pic>
        <p:nvPicPr>
          <p:cNvPr id="5" name="Image 4" descr="Une image contenant habits, personne, Danse, public&#10;&#10;Description générée automatiquement">
            <a:extLst>
              <a:ext uri="{FF2B5EF4-FFF2-40B4-BE49-F238E27FC236}">
                <a16:creationId xmlns:a16="http://schemas.microsoft.com/office/drawing/2014/main" id="{D77A1EE2-9390-3A8D-242A-B9D04DDD1A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8930" y="308610"/>
            <a:ext cx="5220000" cy="2927550"/>
          </a:xfrm>
          <a:prstGeom prst="rect">
            <a:avLst/>
          </a:prstGeom>
          <a:effectLst>
            <a:softEdge rad="317500"/>
          </a:effectLst>
        </p:spPr>
      </p:pic>
    </p:spTree>
    <p:extLst>
      <p:ext uri="{BB962C8B-B14F-4D97-AF65-F5344CB8AC3E}">
        <p14:creationId xmlns:p14="http://schemas.microsoft.com/office/powerpoint/2010/main" val="3286736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sport, arène&#10;&#10;Description générée automatiquement">
            <a:extLst>
              <a:ext uri="{FF2B5EF4-FFF2-40B4-BE49-F238E27FC236}">
                <a16:creationId xmlns:a16="http://schemas.microsoft.com/office/drawing/2014/main" id="{78A3A29E-3717-C33E-5434-A59B61F4D4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430" y="392397"/>
            <a:ext cx="5112000" cy="2888137"/>
          </a:xfrm>
          <a:prstGeom prst="rect">
            <a:avLst/>
          </a:prstGeom>
          <a:effectLst>
            <a:softEdge rad="317500"/>
          </a:effectLst>
        </p:spPr>
      </p:pic>
      <p:pic>
        <p:nvPicPr>
          <p:cNvPr id="5" name="Image 4" descr="Une image contenant personne, habits, plein air, homme&#10;&#10;Description générée automatiquement">
            <a:extLst>
              <a:ext uri="{FF2B5EF4-FFF2-40B4-BE49-F238E27FC236}">
                <a16:creationId xmlns:a16="http://schemas.microsoft.com/office/drawing/2014/main" id="{E869F5C5-0796-8CF7-67AF-0A8D8BBDA84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1747" y="3429000"/>
            <a:ext cx="5416203" cy="3060000"/>
          </a:xfrm>
          <a:prstGeom prst="rect">
            <a:avLst/>
          </a:prstGeom>
          <a:effectLst>
            <a:softEdge rad="317500"/>
          </a:effectLst>
        </p:spPr>
      </p:pic>
    </p:spTree>
    <p:extLst>
      <p:ext uri="{BB962C8B-B14F-4D97-AF65-F5344CB8AC3E}">
        <p14:creationId xmlns:p14="http://schemas.microsoft.com/office/powerpoint/2010/main" val="4648985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festival, plein air, carnaval&#10;&#10;Description générée automatiquement">
            <a:extLst>
              <a:ext uri="{FF2B5EF4-FFF2-40B4-BE49-F238E27FC236}">
                <a16:creationId xmlns:a16="http://schemas.microsoft.com/office/drawing/2014/main" id="{6CEF353B-2F33-42EA-4B50-15B0C58FD8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557" y="3585254"/>
            <a:ext cx="5508000" cy="3111863"/>
          </a:xfrm>
          <a:prstGeom prst="rect">
            <a:avLst/>
          </a:prstGeom>
          <a:effectLst>
            <a:softEdge rad="317500"/>
          </a:effectLst>
        </p:spPr>
      </p:pic>
      <p:pic>
        <p:nvPicPr>
          <p:cNvPr id="5" name="Image 4" descr="Une image contenant personne, habits, public, Visage humain&#10;&#10;Description générée automatiquement">
            <a:extLst>
              <a:ext uri="{FF2B5EF4-FFF2-40B4-BE49-F238E27FC236}">
                <a16:creationId xmlns:a16="http://schemas.microsoft.com/office/drawing/2014/main" id="{A85971EB-2C47-0EC3-24BE-29529DAFA9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47497" y="224834"/>
            <a:ext cx="5256000" cy="2969490"/>
          </a:xfrm>
          <a:prstGeom prst="rect">
            <a:avLst/>
          </a:prstGeom>
          <a:effectLst>
            <a:softEdge rad="317500"/>
          </a:effectLst>
        </p:spPr>
      </p:pic>
    </p:spTree>
    <p:extLst>
      <p:ext uri="{BB962C8B-B14F-4D97-AF65-F5344CB8AC3E}">
        <p14:creationId xmlns:p14="http://schemas.microsoft.com/office/powerpoint/2010/main" val="20367224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1BFE148-2ED3-45A7-FDC4-8F9B6B04C9D0}"/>
              </a:ext>
            </a:extLst>
          </p:cNvPr>
          <p:cNvPicPr>
            <a:picLocks noChangeAspect="1"/>
          </p:cNvPicPr>
          <p:nvPr/>
        </p:nvPicPr>
        <p:blipFill>
          <a:blip r:embed="rId2"/>
          <a:stretch>
            <a:fillRect/>
          </a:stretch>
        </p:blipFill>
        <p:spPr>
          <a:xfrm>
            <a:off x="397191" y="376814"/>
            <a:ext cx="5400000" cy="3052186"/>
          </a:xfrm>
          <a:prstGeom prst="rect">
            <a:avLst/>
          </a:prstGeom>
          <a:effectLst>
            <a:softEdge rad="317500"/>
          </a:effectLst>
        </p:spPr>
      </p:pic>
      <p:pic>
        <p:nvPicPr>
          <p:cNvPr id="4" name="Image 3" descr="Une image contenant plein air, personne, arbre, texte&#10;&#10;Description générée automatiquement">
            <a:extLst>
              <a:ext uri="{FF2B5EF4-FFF2-40B4-BE49-F238E27FC236}">
                <a16:creationId xmlns:a16="http://schemas.microsoft.com/office/drawing/2014/main" id="{2867A0A5-9770-5B19-A3F6-5F813E2BA4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8900" y="3509010"/>
            <a:ext cx="5376000" cy="3024000"/>
          </a:xfrm>
          <a:prstGeom prst="rect">
            <a:avLst/>
          </a:prstGeom>
          <a:effectLst>
            <a:softEdge rad="317500"/>
          </a:effectLst>
        </p:spPr>
      </p:pic>
    </p:spTree>
    <p:extLst>
      <p:ext uri="{BB962C8B-B14F-4D97-AF65-F5344CB8AC3E}">
        <p14:creationId xmlns:p14="http://schemas.microsoft.com/office/powerpoint/2010/main" val="79587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ncert, scène, spectacle, performances&#10;&#10;Description générée automatiquement">
            <a:extLst>
              <a:ext uri="{FF2B5EF4-FFF2-40B4-BE49-F238E27FC236}">
                <a16:creationId xmlns:a16="http://schemas.microsoft.com/office/drawing/2014/main" id="{77317E7B-62F1-227C-847A-D6B20EA926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 y="3646170"/>
            <a:ext cx="5364000" cy="3017250"/>
          </a:xfrm>
          <a:prstGeom prst="rect">
            <a:avLst/>
          </a:prstGeom>
          <a:effectLst>
            <a:softEdge rad="317500"/>
          </a:effectLst>
        </p:spPr>
      </p:pic>
      <p:pic>
        <p:nvPicPr>
          <p:cNvPr id="5" name="Image 4" descr="Une image contenant plein air, personne, habits, Rêne&#10;&#10;Description générée automatiquement">
            <a:extLst>
              <a:ext uri="{FF2B5EF4-FFF2-40B4-BE49-F238E27FC236}">
                <a16:creationId xmlns:a16="http://schemas.microsoft.com/office/drawing/2014/main" id="{192476FB-8B54-E7CB-C60B-E9EDE9BC13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1780" y="194310"/>
            <a:ext cx="5328000" cy="3019200"/>
          </a:xfrm>
          <a:prstGeom prst="rect">
            <a:avLst/>
          </a:prstGeom>
          <a:effectLst>
            <a:softEdge rad="317500"/>
          </a:effectLst>
        </p:spPr>
      </p:pic>
    </p:spTree>
    <p:extLst>
      <p:ext uri="{BB962C8B-B14F-4D97-AF65-F5344CB8AC3E}">
        <p14:creationId xmlns:p14="http://schemas.microsoft.com/office/powerpoint/2010/main" val="2245798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bâtiment, personne, cheval&#10;&#10;Description générée automatiquement">
            <a:extLst>
              <a:ext uri="{FF2B5EF4-FFF2-40B4-BE49-F238E27FC236}">
                <a16:creationId xmlns:a16="http://schemas.microsoft.com/office/drawing/2014/main" id="{C48ABD1B-B7F6-9B5A-D2D8-183973F3DF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190" y="341630"/>
            <a:ext cx="5292000" cy="2967930"/>
          </a:xfrm>
          <a:prstGeom prst="rect">
            <a:avLst/>
          </a:prstGeom>
          <a:effectLst>
            <a:softEdge rad="317500"/>
          </a:effectLst>
        </p:spPr>
      </p:pic>
      <p:pic>
        <p:nvPicPr>
          <p:cNvPr id="9" name="Image 8" descr="Une image contenant scène, intérieur, hall, grand&#10;&#10;Description générée automatiquement">
            <a:extLst>
              <a:ext uri="{FF2B5EF4-FFF2-40B4-BE49-F238E27FC236}">
                <a16:creationId xmlns:a16="http://schemas.microsoft.com/office/drawing/2014/main" id="{608BB576-9D9F-F25D-568F-1AD5DDCD8C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6530" y="3599180"/>
            <a:ext cx="5328000" cy="2988120"/>
          </a:xfrm>
          <a:prstGeom prst="rect">
            <a:avLst/>
          </a:prstGeom>
          <a:effectLst>
            <a:softEdge rad="317500"/>
          </a:effectLst>
        </p:spPr>
      </p:pic>
      <p:sp>
        <p:nvSpPr>
          <p:cNvPr id="10" name="ZoneTexte 9">
            <a:extLst>
              <a:ext uri="{FF2B5EF4-FFF2-40B4-BE49-F238E27FC236}">
                <a16:creationId xmlns:a16="http://schemas.microsoft.com/office/drawing/2014/main" id="{2376D2F4-F768-1895-52BA-4BE6B8C3D441}"/>
              </a:ext>
            </a:extLst>
          </p:cNvPr>
          <p:cNvSpPr txBox="1"/>
          <p:nvPr/>
        </p:nvSpPr>
        <p:spPr>
          <a:xfrm>
            <a:off x="6681690" y="2537460"/>
            <a:ext cx="5292000" cy="1200329"/>
          </a:xfrm>
          <a:prstGeom prst="rect">
            <a:avLst/>
          </a:prstGeom>
          <a:noFill/>
        </p:spPr>
        <p:txBody>
          <a:bodyPr wrap="square" rtlCol="0">
            <a:spAutoFit/>
          </a:bodyPr>
          <a:lstStyle/>
          <a:p>
            <a:r>
              <a:rPr lang="fr-FR" sz="2400" b="1">
                <a:solidFill>
                  <a:srgbClr val="FFFF00"/>
                </a:solidFill>
              </a:rPr>
              <a:t>Ce jeudi matin, lors de la messe provençale à la cathédrale Saint Jean-Baptiste d'Alès </a:t>
            </a:r>
            <a:endParaRPr lang="fr-FR" sz="2400" b="1" dirty="0">
              <a:solidFill>
                <a:srgbClr val="FFFF00"/>
              </a:solidFill>
            </a:endParaRPr>
          </a:p>
        </p:txBody>
      </p:sp>
    </p:spTree>
    <p:extLst>
      <p:ext uri="{BB962C8B-B14F-4D97-AF65-F5344CB8AC3E}">
        <p14:creationId xmlns:p14="http://schemas.microsoft.com/office/powerpoint/2010/main" val="33899551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plein air, bâtiment&#10;&#10;Description générée automatiquement">
            <a:extLst>
              <a:ext uri="{FF2B5EF4-FFF2-40B4-BE49-F238E27FC236}">
                <a16:creationId xmlns:a16="http://schemas.microsoft.com/office/drawing/2014/main" id="{5975BB1D-5B1C-B36F-C62E-F876AE9500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1455" y="3429000"/>
            <a:ext cx="5584545" cy="3132000"/>
          </a:xfrm>
          <a:prstGeom prst="rect">
            <a:avLst/>
          </a:prstGeom>
          <a:effectLst>
            <a:softEdge rad="317500"/>
          </a:effectLst>
        </p:spPr>
      </p:pic>
      <p:sp>
        <p:nvSpPr>
          <p:cNvPr id="4" name="ZoneTexte 3">
            <a:extLst>
              <a:ext uri="{FF2B5EF4-FFF2-40B4-BE49-F238E27FC236}">
                <a16:creationId xmlns:a16="http://schemas.microsoft.com/office/drawing/2014/main" id="{93EC6330-0545-D983-5F60-0051841F0BC8}"/>
              </a:ext>
            </a:extLst>
          </p:cNvPr>
          <p:cNvSpPr txBox="1"/>
          <p:nvPr/>
        </p:nvSpPr>
        <p:spPr>
          <a:xfrm>
            <a:off x="6304635" y="5875020"/>
            <a:ext cx="5753100" cy="830997"/>
          </a:xfrm>
          <a:prstGeom prst="rect">
            <a:avLst/>
          </a:prstGeom>
          <a:noFill/>
        </p:spPr>
        <p:txBody>
          <a:bodyPr wrap="square" rtlCol="0">
            <a:spAutoFit/>
          </a:bodyPr>
          <a:lstStyle/>
          <a:p>
            <a:r>
              <a:rPr lang="fr-FR" sz="2400" b="1" dirty="0">
                <a:solidFill>
                  <a:srgbClr val="FFFF00"/>
                </a:solidFill>
              </a:rPr>
              <a:t>À la sortie de la messe provençale, ce jeudi matin à Alès </a:t>
            </a:r>
          </a:p>
        </p:txBody>
      </p:sp>
      <p:pic>
        <p:nvPicPr>
          <p:cNvPr id="6" name="Image 5" descr="Une image contenant habits, personne, ciel, homme&#10;&#10;Description générée automatiquement">
            <a:extLst>
              <a:ext uri="{FF2B5EF4-FFF2-40B4-BE49-F238E27FC236}">
                <a16:creationId xmlns:a16="http://schemas.microsoft.com/office/drawing/2014/main" id="{FB921708-C99F-B447-0E42-650C0CDBAC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3630" y="319740"/>
            <a:ext cx="5544000" cy="3109260"/>
          </a:xfrm>
          <a:prstGeom prst="rect">
            <a:avLst/>
          </a:prstGeom>
          <a:effectLst>
            <a:softEdge rad="317500"/>
          </a:effectLst>
        </p:spPr>
      </p:pic>
      <p:sp>
        <p:nvSpPr>
          <p:cNvPr id="7" name="ZoneTexte 6">
            <a:extLst>
              <a:ext uri="{FF2B5EF4-FFF2-40B4-BE49-F238E27FC236}">
                <a16:creationId xmlns:a16="http://schemas.microsoft.com/office/drawing/2014/main" id="{B1639444-8B77-BCF6-27E3-94EE07443F64}"/>
              </a:ext>
            </a:extLst>
          </p:cNvPr>
          <p:cNvSpPr txBox="1"/>
          <p:nvPr/>
        </p:nvSpPr>
        <p:spPr>
          <a:xfrm>
            <a:off x="2000250" y="491490"/>
            <a:ext cx="4008121" cy="1200329"/>
          </a:xfrm>
          <a:prstGeom prst="rect">
            <a:avLst/>
          </a:prstGeom>
          <a:noFill/>
        </p:spPr>
        <p:txBody>
          <a:bodyPr wrap="square" rtlCol="0">
            <a:spAutoFit/>
          </a:bodyPr>
          <a:lstStyle/>
          <a:p>
            <a:r>
              <a:rPr lang="fr-FR" sz="2400" b="1">
                <a:solidFill>
                  <a:srgbClr val="FFFF00"/>
                </a:solidFill>
              </a:rPr>
              <a:t>Ce jeudi matin, à la sortie de la messe provençale à Alès</a:t>
            </a:r>
            <a:endParaRPr lang="fr-FR" sz="2400" b="1" dirty="0">
              <a:solidFill>
                <a:srgbClr val="FFFF00"/>
              </a:solidFill>
            </a:endParaRPr>
          </a:p>
        </p:txBody>
      </p:sp>
    </p:spTree>
    <p:extLst>
      <p:ext uri="{BB962C8B-B14F-4D97-AF65-F5344CB8AC3E}">
        <p14:creationId xmlns:p14="http://schemas.microsoft.com/office/powerpoint/2010/main" val="4030013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cheval, bride&#10;&#10;Description générée automatiquement">
            <a:extLst>
              <a:ext uri="{FF2B5EF4-FFF2-40B4-BE49-F238E27FC236}">
                <a16:creationId xmlns:a16="http://schemas.microsoft.com/office/drawing/2014/main" id="{8C946BF3-3E3B-43C9-C0BF-2BED755F6A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319740"/>
            <a:ext cx="5544000" cy="3109260"/>
          </a:xfrm>
          <a:prstGeom prst="rect">
            <a:avLst/>
          </a:prstGeom>
          <a:effectLst>
            <a:softEdge rad="317500"/>
          </a:effectLst>
        </p:spPr>
      </p:pic>
      <p:sp>
        <p:nvSpPr>
          <p:cNvPr id="4" name="ZoneTexte 3">
            <a:extLst>
              <a:ext uri="{FF2B5EF4-FFF2-40B4-BE49-F238E27FC236}">
                <a16:creationId xmlns:a16="http://schemas.microsoft.com/office/drawing/2014/main" id="{2E5F8BCB-9B6D-7990-9CC5-4B2BF785A2B7}"/>
              </a:ext>
            </a:extLst>
          </p:cNvPr>
          <p:cNvSpPr txBox="1"/>
          <p:nvPr/>
        </p:nvSpPr>
        <p:spPr>
          <a:xfrm>
            <a:off x="544382" y="3304539"/>
            <a:ext cx="5692590" cy="1200329"/>
          </a:xfrm>
          <a:prstGeom prst="rect">
            <a:avLst/>
          </a:prstGeom>
          <a:noFill/>
        </p:spPr>
        <p:txBody>
          <a:bodyPr wrap="square" rtlCol="0">
            <a:spAutoFit/>
          </a:bodyPr>
          <a:lstStyle/>
          <a:p>
            <a:r>
              <a:rPr lang="fr-FR" sz="2400" b="1" dirty="0">
                <a:solidFill>
                  <a:srgbClr val="FFFF00"/>
                </a:solidFill>
              </a:rPr>
              <a:t>Le père </a:t>
            </a:r>
            <a:r>
              <a:rPr lang="fr-FR" sz="2400" b="1" dirty="0" err="1">
                <a:solidFill>
                  <a:srgbClr val="FFFF00"/>
                </a:solidFill>
              </a:rPr>
              <a:t>Rème</a:t>
            </a:r>
            <a:r>
              <a:rPr lang="fr-FR" sz="2400" b="1" dirty="0">
                <a:solidFill>
                  <a:srgbClr val="FFFF00"/>
                </a:solidFill>
              </a:rPr>
              <a:t> a béni les chevaux du concours d'abrivados à la sortie de la messe </a:t>
            </a:r>
          </a:p>
        </p:txBody>
      </p:sp>
      <p:pic>
        <p:nvPicPr>
          <p:cNvPr id="6" name="Image 5" descr="Une image contenant habits, personne, plein air, homme&#10;&#10;Description générée automatiquement">
            <a:extLst>
              <a:ext uri="{FF2B5EF4-FFF2-40B4-BE49-F238E27FC236}">
                <a16:creationId xmlns:a16="http://schemas.microsoft.com/office/drawing/2014/main" id="{AE8CA8AF-000A-161A-8BD3-D769FB7E63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0810" y="3553460"/>
            <a:ext cx="5328000" cy="2988120"/>
          </a:xfrm>
          <a:prstGeom prst="rect">
            <a:avLst/>
          </a:prstGeom>
          <a:effectLst>
            <a:softEdge rad="317500"/>
          </a:effectLst>
        </p:spPr>
      </p:pic>
      <p:sp>
        <p:nvSpPr>
          <p:cNvPr id="7" name="ZoneTexte 6">
            <a:extLst>
              <a:ext uri="{FF2B5EF4-FFF2-40B4-BE49-F238E27FC236}">
                <a16:creationId xmlns:a16="http://schemas.microsoft.com/office/drawing/2014/main" id="{E6B42DA1-63C6-2004-4612-F4490B97C860}"/>
              </a:ext>
            </a:extLst>
          </p:cNvPr>
          <p:cNvSpPr txBox="1"/>
          <p:nvPr/>
        </p:nvSpPr>
        <p:spPr>
          <a:xfrm>
            <a:off x="6926580" y="2889041"/>
            <a:ext cx="5349240" cy="830997"/>
          </a:xfrm>
          <a:prstGeom prst="rect">
            <a:avLst/>
          </a:prstGeom>
          <a:noFill/>
        </p:spPr>
        <p:txBody>
          <a:bodyPr wrap="square" rtlCol="0">
            <a:spAutoFit/>
          </a:bodyPr>
          <a:lstStyle/>
          <a:p>
            <a:r>
              <a:rPr lang="fr-FR" sz="2400" b="1" dirty="0">
                <a:solidFill>
                  <a:srgbClr val="FFFF00"/>
                </a:solidFill>
              </a:rPr>
              <a:t>Le défilé dans les rues d'Alès, ce jeudi matin •</a:t>
            </a:r>
          </a:p>
        </p:txBody>
      </p:sp>
    </p:spTree>
    <p:extLst>
      <p:ext uri="{BB962C8B-B14F-4D97-AF65-F5344CB8AC3E}">
        <p14:creationId xmlns:p14="http://schemas.microsoft.com/office/powerpoint/2010/main" val="20366918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cheval, plein air, Cheval et calèche&#10;&#10;Description générée automatiquement">
            <a:extLst>
              <a:ext uri="{FF2B5EF4-FFF2-40B4-BE49-F238E27FC236}">
                <a16:creationId xmlns:a16="http://schemas.microsoft.com/office/drawing/2014/main" id="{EEA9C589-F74E-2B51-5D06-A0A57664B3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146" y="3700846"/>
            <a:ext cx="5328000" cy="2988120"/>
          </a:xfrm>
          <a:prstGeom prst="rect">
            <a:avLst/>
          </a:prstGeom>
          <a:effectLst>
            <a:softEdge rad="317500"/>
          </a:effectLst>
        </p:spPr>
      </p:pic>
      <p:sp>
        <p:nvSpPr>
          <p:cNvPr id="4" name="ZoneTexte 3">
            <a:extLst>
              <a:ext uri="{FF2B5EF4-FFF2-40B4-BE49-F238E27FC236}">
                <a16:creationId xmlns:a16="http://schemas.microsoft.com/office/drawing/2014/main" id="{1A16E7BF-4A82-4347-32FA-5ACBDE4170E7}"/>
              </a:ext>
            </a:extLst>
          </p:cNvPr>
          <p:cNvSpPr txBox="1"/>
          <p:nvPr/>
        </p:nvSpPr>
        <p:spPr>
          <a:xfrm>
            <a:off x="98163" y="3178175"/>
            <a:ext cx="5920740" cy="830997"/>
          </a:xfrm>
          <a:prstGeom prst="rect">
            <a:avLst/>
          </a:prstGeom>
          <a:noFill/>
        </p:spPr>
        <p:txBody>
          <a:bodyPr wrap="square" rtlCol="0">
            <a:spAutoFit/>
          </a:bodyPr>
          <a:lstStyle/>
          <a:p>
            <a:r>
              <a:rPr lang="fr-FR" sz="2400" b="1" dirty="0">
                <a:solidFill>
                  <a:srgbClr val="FFFF00"/>
                </a:solidFill>
              </a:rPr>
              <a:t>Le défilé dans les rues d'Alès, ce jeudi matin </a:t>
            </a:r>
          </a:p>
        </p:txBody>
      </p:sp>
      <p:pic>
        <p:nvPicPr>
          <p:cNvPr id="6" name="Image 5" descr="Une image contenant plein air, personne, cheval, bâtiment&#10;&#10;Description générée automatiquement">
            <a:extLst>
              <a:ext uri="{FF2B5EF4-FFF2-40B4-BE49-F238E27FC236}">
                <a16:creationId xmlns:a16="http://schemas.microsoft.com/office/drawing/2014/main" id="{40F7AA2F-B1C2-0B56-EDAD-C0F55551E0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36000" y="0"/>
            <a:ext cx="5256000" cy="2947740"/>
          </a:xfrm>
          <a:prstGeom prst="rect">
            <a:avLst/>
          </a:prstGeom>
          <a:effectLst>
            <a:softEdge rad="317500"/>
          </a:effectLst>
        </p:spPr>
      </p:pic>
      <p:sp>
        <p:nvSpPr>
          <p:cNvPr id="7" name="ZoneTexte 6">
            <a:extLst>
              <a:ext uri="{FF2B5EF4-FFF2-40B4-BE49-F238E27FC236}">
                <a16:creationId xmlns:a16="http://schemas.microsoft.com/office/drawing/2014/main" id="{26837CD0-7216-52E1-CBAB-99B3FFB4FFE3}"/>
              </a:ext>
            </a:extLst>
          </p:cNvPr>
          <p:cNvSpPr txBox="1"/>
          <p:nvPr/>
        </p:nvSpPr>
        <p:spPr>
          <a:xfrm>
            <a:off x="7286926" y="2869849"/>
            <a:ext cx="5328000" cy="830997"/>
          </a:xfrm>
          <a:prstGeom prst="rect">
            <a:avLst/>
          </a:prstGeom>
          <a:noFill/>
        </p:spPr>
        <p:txBody>
          <a:bodyPr wrap="square" rtlCol="0">
            <a:spAutoFit/>
          </a:bodyPr>
          <a:lstStyle/>
          <a:p>
            <a:r>
              <a:rPr lang="fr-FR" sz="2400" b="1">
                <a:solidFill>
                  <a:srgbClr val="FFFF00"/>
                </a:solidFill>
              </a:rPr>
              <a:t>Le défilé dans les rues d'Alès, ce jeudi matin</a:t>
            </a:r>
            <a:endParaRPr lang="fr-FR" sz="2400" b="1" dirty="0">
              <a:solidFill>
                <a:srgbClr val="FFFF00"/>
              </a:solidFill>
            </a:endParaRPr>
          </a:p>
        </p:txBody>
      </p:sp>
    </p:spTree>
    <p:extLst>
      <p:ext uri="{BB962C8B-B14F-4D97-AF65-F5344CB8AC3E}">
        <p14:creationId xmlns:p14="http://schemas.microsoft.com/office/powerpoint/2010/main" val="32931914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ersonne, cheval, habits&#10;&#10;Description générée automatiquement">
            <a:extLst>
              <a:ext uri="{FF2B5EF4-FFF2-40B4-BE49-F238E27FC236}">
                <a16:creationId xmlns:a16="http://schemas.microsoft.com/office/drawing/2014/main" id="{F33C441D-EAB4-961B-0714-C649115AC8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331" y="405000"/>
            <a:ext cx="5391997" cy="3024000"/>
          </a:xfrm>
          <a:prstGeom prst="rect">
            <a:avLst/>
          </a:prstGeom>
          <a:effectLst>
            <a:softEdge rad="317500"/>
          </a:effectLst>
        </p:spPr>
      </p:pic>
      <p:sp>
        <p:nvSpPr>
          <p:cNvPr id="4" name="ZoneTexte 3">
            <a:extLst>
              <a:ext uri="{FF2B5EF4-FFF2-40B4-BE49-F238E27FC236}">
                <a16:creationId xmlns:a16="http://schemas.microsoft.com/office/drawing/2014/main" id="{4F9AA233-DA18-95BA-BA56-4AB8CB5ECA65}"/>
              </a:ext>
            </a:extLst>
          </p:cNvPr>
          <p:cNvSpPr txBox="1"/>
          <p:nvPr/>
        </p:nvSpPr>
        <p:spPr>
          <a:xfrm>
            <a:off x="971550" y="3520440"/>
            <a:ext cx="5391997" cy="1569660"/>
          </a:xfrm>
          <a:prstGeom prst="rect">
            <a:avLst/>
          </a:prstGeom>
          <a:noFill/>
        </p:spPr>
        <p:txBody>
          <a:bodyPr wrap="square" rtlCol="0">
            <a:spAutoFit/>
          </a:bodyPr>
          <a:lstStyle/>
          <a:p>
            <a:r>
              <a:rPr lang="fr-FR" sz="2400" b="1" dirty="0">
                <a:solidFill>
                  <a:srgbClr val="FFFF00"/>
                </a:solidFill>
              </a:rPr>
              <a:t>Le premier adjoint au maire et président d'Alès Agglomération Christophe </a:t>
            </a:r>
            <a:r>
              <a:rPr lang="fr-FR" sz="2400" b="1" dirty="0" err="1">
                <a:solidFill>
                  <a:srgbClr val="FFFF00"/>
                </a:solidFill>
              </a:rPr>
              <a:t>Rivenq</a:t>
            </a:r>
            <a:r>
              <a:rPr lang="fr-FR" sz="2400" b="1" dirty="0">
                <a:solidFill>
                  <a:srgbClr val="FFFF00"/>
                </a:solidFill>
              </a:rPr>
              <a:t> a pris part au défilé</a:t>
            </a:r>
          </a:p>
        </p:txBody>
      </p:sp>
      <p:pic>
        <p:nvPicPr>
          <p:cNvPr id="6" name="Image 5" descr="Une image contenant habits, personne, Visage humain, homme&#10;&#10;Description générée automatiquement">
            <a:extLst>
              <a:ext uri="{FF2B5EF4-FFF2-40B4-BE49-F238E27FC236}">
                <a16:creationId xmlns:a16="http://schemas.microsoft.com/office/drawing/2014/main" id="{759B47CC-06A6-A40E-FEEE-CA256FCACA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7920" y="3429000"/>
            <a:ext cx="5520355" cy="3096000"/>
          </a:xfrm>
          <a:prstGeom prst="rect">
            <a:avLst/>
          </a:prstGeom>
          <a:effectLst>
            <a:softEdge rad="317500"/>
          </a:effectLst>
        </p:spPr>
      </p:pic>
      <p:sp>
        <p:nvSpPr>
          <p:cNvPr id="7" name="ZoneTexte 6">
            <a:extLst>
              <a:ext uri="{FF2B5EF4-FFF2-40B4-BE49-F238E27FC236}">
                <a16:creationId xmlns:a16="http://schemas.microsoft.com/office/drawing/2014/main" id="{D8A71879-AE46-6649-D028-561AC056D88A}"/>
              </a:ext>
            </a:extLst>
          </p:cNvPr>
          <p:cNvSpPr txBox="1"/>
          <p:nvPr/>
        </p:nvSpPr>
        <p:spPr>
          <a:xfrm>
            <a:off x="6275070" y="2689443"/>
            <a:ext cx="5916930" cy="830997"/>
          </a:xfrm>
          <a:prstGeom prst="rect">
            <a:avLst/>
          </a:prstGeom>
          <a:noFill/>
        </p:spPr>
        <p:txBody>
          <a:bodyPr wrap="square" rtlCol="0">
            <a:spAutoFit/>
          </a:bodyPr>
          <a:lstStyle/>
          <a:p>
            <a:r>
              <a:rPr lang="fr-FR" sz="2400" b="1">
                <a:solidFill>
                  <a:srgbClr val="FFFF00"/>
                </a:solidFill>
              </a:rPr>
              <a:t>Le maire d'Alès Max Roustan en bonne compagnie </a:t>
            </a:r>
            <a:endParaRPr lang="fr-FR" sz="2400" b="1" dirty="0">
              <a:solidFill>
                <a:srgbClr val="FFFF00"/>
              </a:solidFill>
            </a:endParaRPr>
          </a:p>
        </p:txBody>
      </p:sp>
    </p:spTree>
    <p:extLst>
      <p:ext uri="{BB962C8B-B14F-4D97-AF65-F5344CB8AC3E}">
        <p14:creationId xmlns:p14="http://schemas.microsoft.com/office/powerpoint/2010/main" val="6533732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rsonne, habits, Danse, intérieur&#10;&#10;Description générée automatiquement">
            <a:extLst>
              <a:ext uri="{FF2B5EF4-FFF2-40B4-BE49-F238E27FC236}">
                <a16:creationId xmlns:a16="http://schemas.microsoft.com/office/drawing/2014/main" id="{6630A9DC-F547-0883-7AEC-D6559DD484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936" y="3868171"/>
            <a:ext cx="5292000" cy="2989829"/>
          </a:xfrm>
          <a:prstGeom prst="rect">
            <a:avLst/>
          </a:prstGeom>
          <a:effectLst>
            <a:softEdge rad="317500"/>
          </a:effectLst>
        </p:spPr>
      </p:pic>
      <p:sp>
        <p:nvSpPr>
          <p:cNvPr id="6" name="ZoneTexte 5">
            <a:extLst>
              <a:ext uri="{FF2B5EF4-FFF2-40B4-BE49-F238E27FC236}">
                <a16:creationId xmlns:a16="http://schemas.microsoft.com/office/drawing/2014/main" id="{2FB745E1-45CE-C041-B34B-2FF0F5065A42}"/>
              </a:ext>
            </a:extLst>
          </p:cNvPr>
          <p:cNvSpPr txBox="1"/>
          <p:nvPr/>
        </p:nvSpPr>
        <p:spPr>
          <a:xfrm>
            <a:off x="127936" y="2595653"/>
            <a:ext cx="6012180" cy="1200329"/>
          </a:xfrm>
          <a:prstGeom prst="rect">
            <a:avLst/>
          </a:prstGeom>
          <a:noFill/>
        </p:spPr>
        <p:txBody>
          <a:bodyPr wrap="square" rtlCol="0">
            <a:spAutoFit/>
          </a:bodyPr>
          <a:lstStyle/>
          <a:p>
            <a:r>
              <a:rPr lang="fr-FR" sz="2400" b="1" dirty="0">
                <a:solidFill>
                  <a:srgbClr val="FFFF00"/>
                </a:solidFill>
              </a:rPr>
              <a:t>Les danses sévillanes ont pris le relais de l’office religieux, dans la cathédrale, puis sur le parvis.</a:t>
            </a:r>
          </a:p>
        </p:txBody>
      </p:sp>
      <p:pic>
        <p:nvPicPr>
          <p:cNvPr id="8" name="Image 7" descr="Une image contenant plein air, personne, bétail, habits&#10;&#10;Description générée automatiquement">
            <a:extLst>
              <a:ext uri="{FF2B5EF4-FFF2-40B4-BE49-F238E27FC236}">
                <a16:creationId xmlns:a16="http://schemas.microsoft.com/office/drawing/2014/main" id="{510648F2-5442-D538-83FE-F9ACE14DD9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84000" y="106747"/>
            <a:ext cx="5508000" cy="3089070"/>
          </a:xfrm>
          <a:prstGeom prst="rect">
            <a:avLst/>
          </a:prstGeom>
          <a:effectLst>
            <a:softEdge rad="317500"/>
          </a:effectLst>
        </p:spPr>
      </p:pic>
      <p:sp>
        <p:nvSpPr>
          <p:cNvPr id="9" name="ZoneTexte 8">
            <a:extLst>
              <a:ext uri="{FF2B5EF4-FFF2-40B4-BE49-F238E27FC236}">
                <a16:creationId xmlns:a16="http://schemas.microsoft.com/office/drawing/2014/main" id="{AF05EBA4-6F66-0912-F632-2671968BB0ED}"/>
              </a:ext>
            </a:extLst>
          </p:cNvPr>
          <p:cNvSpPr txBox="1"/>
          <p:nvPr/>
        </p:nvSpPr>
        <p:spPr>
          <a:xfrm>
            <a:off x="8672362" y="3195817"/>
            <a:ext cx="5097780" cy="461665"/>
          </a:xfrm>
          <a:prstGeom prst="rect">
            <a:avLst/>
          </a:prstGeom>
          <a:noFill/>
        </p:spPr>
        <p:txBody>
          <a:bodyPr wrap="square" rtlCol="0">
            <a:spAutoFit/>
          </a:bodyPr>
          <a:lstStyle/>
          <a:p>
            <a:r>
              <a:rPr lang="fr-FR" sz="2400" b="1">
                <a:solidFill>
                  <a:srgbClr val="FFFF00"/>
                </a:solidFill>
              </a:rPr>
              <a:t>FERIA D'ALÈS </a:t>
            </a:r>
            <a:endParaRPr lang="fr-FR" sz="2400" b="1" dirty="0">
              <a:solidFill>
                <a:srgbClr val="FFFF00"/>
              </a:solidFill>
            </a:endParaRPr>
          </a:p>
        </p:txBody>
      </p:sp>
    </p:spTree>
    <p:extLst>
      <p:ext uri="{BB962C8B-B14F-4D97-AF65-F5344CB8AC3E}">
        <p14:creationId xmlns:p14="http://schemas.microsoft.com/office/powerpoint/2010/main" val="9650168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2F3859C9-E1A2-345E-99CE-5785207D5CE5}"/>
              </a:ext>
            </a:extLst>
          </p:cNvPr>
          <p:cNvPicPr>
            <a:picLocks noChangeAspect="1"/>
          </p:cNvPicPr>
          <p:nvPr/>
        </p:nvPicPr>
        <p:blipFill>
          <a:blip r:embed="rId2"/>
          <a:stretch>
            <a:fillRect/>
          </a:stretch>
        </p:blipFill>
        <p:spPr>
          <a:xfrm>
            <a:off x="493419" y="441006"/>
            <a:ext cx="5472000" cy="3092882"/>
          </a:xfrm>
          <a:prstGeom prst="rect">
            <a:avLst/>
          </a:prstGeom>
          <a:effectLst>
            <a:softEdge rad="317500"/>
          </a:effectLst>
        </p:spPr>
      </p:pic>
      <p:pic>
        <p:nvPicPr>
          <p:cNvPr id="7" name="Image 6">
            <a:extLst>
              <a:ext uri="{FF2B5EF4-FFF2-40B4-BE49-F238E27FC236}">
                <a16:creationId xmlns:a16="http://schemas.microsoft.com/office/drawing/2014/main" id="{C1723AC1-ACB4-B6AE-2A61-E3A4F84E81A7}"/>
              </a:ext>
            </a:extLst>
          </p:cNvPr>
          <p:cNvPicPr>
            <a:picLocks noChangeAspect="1"/>
          </p:cNvPicPr>
          <p:nvPr/>
        </p:nvPicPr>
        <p:blipFill>
          <a:blip r:embed="rId3"/>
          <a:stretch>
            <a:fillRect/>
          </a:stretch>
        </p:blipFill>
        <p:spPr>
          <a:xfrm>
            <a:off x="6946581" y="3339578"/>
            <a:ext cx="4752000" cy="3162219"/>
          </a:xfrm>
          <a:prstGeom prst="rect">
            <a:avLst/>
          </a:prstGeom>
          <a:effectLst>
            <a:softEdge rad="317500"/>
          </a:effectLst>
        </p:spPr>
      </p:pic>
    </p:spTree>
    <p:extLst>
      <p:ext uri="{BB962C8B-B14F-4D97-AF65-F5344CB8AC3E}">
        <p14:creationId xmlns:p14="http://schemas.microsoft.com/office/powerpoint/2010/main" val="575794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anse, plein air, festival, carnaval&#10;&#10;Description générée automatiquement">
            <a:extLst>
              <a:ext uri="{FF2B5EF4-FFF2-40B4-BE49-F238E27FC236}">
                <a16:creationId xmlns:a16="http://schemas.microsoft.com/office/drawing/2014/main" id="{27292B64-22A2-7DEA-3032-F71897BE84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530" y="357816"/>
            <a:ext cx="5436000" cy="3071184"/>
          </a:xfrm>
          <a:prstGeom prst="rect">
            <a:avLst/>
          </a:prstGeom>
          <a:effectLst>
            <a:softEdge rad="317500"/>
          </a:effectLst>
        </p:spPr>
      </p:pic>
      <p:sp>
        <p:nvSpPr>
          <p:cNvPr id="8" name="ZoneTexte 7">
            <a:extLst>
              <a:ext uri="{FF2B5EF4-FFF2-40B4-BE49-F238E27FC236}">
                <a16:creationId xmlns:a16="http://schemas.microsoft.com/office/drawing/2014/main" id="{D923375F-733F-1011-14B1-BB5E47E95A03}"/>
              </a:ext>
            </a:extLst>
          </p:cNvPr>
          <p:cNvSpPr txBox="1"/>
          <p:nvPr/>
        </p:nvSpPr>
        <p:spPr>
          <a:xfrm>
            <a:off x="99578" y="3551605"/>
            <a:ext cx="6097904" cy="1200329"/>
          </a:xfrm>
          <a:prstGeom prst="rect">
            <a:avLst/>
          </a:prstGeom>
          <a:noFill/>
        </p:spPr>
        <p:txBody>
          <a:bodyPr wrap="square">
            <a:spAutoFit/>
          </a:bodyPr>
          <a:lstStyle/>
          <a:p>
            <a:r>
              <a:rPr lang="fr-FR" sz="2400" b="1" dirty="0">
                <a:solidFill>
                  <a:srgbClr val="FFFF00"/>
                </a:solidFill>
              </a:rPr>
              <a:t>Cette année, le défilé va arpenter l’avenue Carnot, la rue du Dr-Serres, la rue Saint-Vincent, etc.</a:t>
            </a:r>
          </a:p>
        </p:txBody>
      </p:sp>
      <p:pic>
        <p:nvPicPr>
          <p:cNvPr id="10" name="Image 9" descr="Une image contenant habits, personne, femme, Danse&#10;&#10;Description générée automatiquement">
            <a:extLst>
              <a:ext uri="{FF2B5EF4-FFF2-40B4-BE49-F238E27FC236}">
                <a16:creationId xmlns:a16="http://schemas.microsoft.com/office/drawing/2014/main" id="{FD782829-F9A9-D40E-9B31-865F8E8324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8920" y="3551605"/>
            <a:ext cx="5184000" cy="2907360"/>
          </a:xfrm>
          <a:prstGeom prst="rect">
            <a:avLst/>
          </a:prstGeom>
          <a:effectLst>
            <a:softEdge rad="317500"/>
          </a:effectLst>
        </p:spPr>
      </p:pic>
      <p:sp>
        <p:nvSpPr>
          <p:cNvPr id="11" name="ZoneTexte 10">
            <a:extLst>
              <a:ext uri="{FF2B5EF4-FFF2-40B4-BE49-F238E27FC236}">
                <a16:creationId xmlns:a16="http://schemas.microsoft.com/office/drawing/2014/main" id="{9DAD803F-C08F-9FE8-9DF2-FFE76DA8C404}"/>
              </a:ext>
            </a:extLst>
          </p:cNvPr>
          <p:cNvSpPr txBox="1"/>
          <p:nvPr/>
        </p:nvSpPr>
        <p:spPr>
          <a:xfrm>
            <a:off x="6598920" y="2720608"/>
            <a:ext cx="5436000" cy="830997"/>
          </a:xfrm>
          <a:prstGeom prst="rect">
            <a:avLst/>
          </a:prstGeom>
          <a:noFill/>
        </p:spPr>
        <p:txBody>
          <a:bodyPr wrap="square" rtlCol="0">
            <a:spAutoFit/>
          </a:bodyPr>
          <a:lstStyle/>
          <a:p>
            <a:r>
              <a:rPr lang="fr-FR" sz="2400" b="1" dirty="0">
                <a:solidFill>
                  <a:srgbClr val="FFFF00"/>
                </a:solidFill>
              </a:rPr>
              <a:t>La pégoulade lance la feria d Alès 2018</a:t>
            </a:r>
          </a:p>
        </p:txBody>
      </p:sp>
    </p:spTree>
    <p:extLst>
      <p:ext uri="{BB962C8B-B14F-4D97-AF65-F5344CB8AC3E}">
        <p14:creationId xmlns:p14="http://schemas.microsoft.com/office/powerpoint/2010/main" val="42223804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4D8E571-5A40-4C0D-8E8A-B48ABEF2827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t>Alès (prononcé /</a:t>
            </a:r>
            <a:r>
              <a:rPr lang="fr-FR" sz="2400" b="1" dirty="0" err="1"/>
              <a:t>a.lɛs</a:t>
            </a:r>
            <a:r>
              <a:rPr lang="fr-FR" sz="2400" b="1" dirty="0"/>
              <a:t>/) est une commune française située dans le nord du département du Gard, en région Occitanie. Souvent considérée comme la « capitale » des Cévennes2, elle est le siège d'une des deux sous-préfectures du Gard.</a:t>
            </a:r>
          </a:p>
          <a:p>
            <a:pPr algn="ctr"/>
            <a:endParaRPr lang="fr-FR" sz="2400" b="1" dirty="0"/>
          </a:p>
          <a:p>
            <a:pPr algn="ctr"/>
            <a:r>
              <a:rPr lang="fr-FR" sz="2400" b="1" dirty="0"/>
              <a:t>Exposée à un climat méditerranéen, elle est drainée par le Gardon d'Alès, l'Avène, l'Alzon, le ruisseau </a:t>
            </a:r>
            <a:r>
              <a:rPr lang="fr-FR" sz="2400" b="1" dirty="0" err="1"/>
              <a:t>Grabieux</a:t>
            </a:r>
            <a:r>
              <a:rPr lang="fr-FR" sz="2400" b="1" dirty="0"/>
              <a:t> et par un autre cours d'eau.</a:t>
            </a:r>
          </a:p>
          <a:p>
            <a:pPr algn="ctr"/>
            <a:endParaRPr lang="fr-FR" sz="2400" b="1" dirty="0"/>
          </a:p>
          <a:p>
            <a:pPr algn="ctr"/>
            <a:r>
              <a:rPr lang="fr-FR" sz="2400" b="1" dirty="0"/>
              <a:t>Alès est une commune urbaine qui compte 43 892 habitants en 2021. Elle est ville-centre de l'agglomération d'Alès et fait partie de l'aire d'attraction d'Alès. Ses habitants sont appelés les Alésiens ou Alésiennes.</a:t>
            </a:r>
          </a:p>
          <a:p>
            <a:pPr algn="ctr"/>
            <a:endParaRPr lang="fr-FR" sz="2400" b="1" dirty="0"/>
          </a:p>
          <a:p>
            <a:pPr algn="ctr"/>
            <a:r>
              <a:rPr lang="fr-FR" sz="2400" b="1" dirty="0"/>
              <a:t>Avec une densité de population de 1 895,2 hab./km2 Alès est la seule commune du département à dépasser 1 000 hab./km2. Par sa population, elle est la deuxième commune du Gard et la treizième de la région Occitanie. Son agglomération classe Alès cinquième ville d'Occitanie en nombre d'habitants après Toulouse, Montpellier, Perpignan et Nîmes.</a:t>
            </a:r>
          </a:p>
        </p:txBody>
      </p:sp>
    </p:spTree>
    <p:extLst>
      <p:ext uri="{BB962C8B-B14F-4D97-AF65-F5344CB8AC3E}">
        <p14:creationId xmlns:p14="http://schemas.microsoft.com/office/powerpoint/2010/main" val="42913066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4">
                                            <p:txEl>
                                              <p:pRg st="6" end="6"/>
                                            </p:txEl>
                                          </p:spTgt>
                                        </p:tgtEl>
                                        <p:attrNameLst>
                                          <p:attrName>style.visibility</p:attrName>
                                        </p:attrNameLst>
                                      </p:cBhvr>
                                      <p:to>
                                        <p:strVal val="visible"/>
                                      </p:to>
                                    </p:set>
                                    <p:set>
                                      <p:cBhvr>
                                        <p:cTn id="34" dur="455" fill="hold">
                                          <p:stCondLst>
                                            <p:cond delay="0"/>
                                          </p:stCondLst>
                                        </p:cTn>
                                        <p:tgtEl>
                                          <p:spTgt spid="4">
                                            <p:txEl>
                                              <p:pRg st="6" end="6"/>
                                            </p:txEl>
                                          </p:spTgt>
                                        </p:tgtEl>
                                        <p:attrNameLst>
                                          <p:attrName>style.rotation</p:attrName>
                                        </p:attrNameLst>
                                      </p:cBhvr>
                                      <p:to>
                                        <p:strVal val="-45.0"/>
                                      </p:to>
                                    </p:set>
                                    <p:anim calcmode="lin" valueType="num">
                                      <p:cBhvr>
                                        <p:cTn id="35" dur="455" fill="hold">
                                          <p:stCondLst>
                                            <p:cond delay="455"/>
                                          </p:stCondLst>
                                        </p:cTn>
                                        <p:tgtEl>
                                          <p:spTgt spid="4">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4">
                                            <p:txEl>
                                              <p:pRg st="6" end="6"/>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4">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4">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port, personne, habits, danseur&#10;&#10;Description générée automatiquement">
            <a:extLst>
              <a:ext uri="{FF2B5EF4-FFF2-40B4-BE49-F238E27FC236}">
                <a16:creationId xmlns:a16="http://schemas.microsoft.com/office/drawing/2014/main" id="{2B0AA6C6-3237-99BD-BF81-8AC1FE7ED2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904" y="3385338"/>
            <a:ext cx="5616000" cy="3149640"/>
          </a:xfrm>
          <a:prstGeom prst="rect">
            <a:avLst/>
          </a:prstGeom>
          <a:effectLst/>
        </p:spPr>
      </p:pic>
      <p:sp>
        <p:nvSpPr>
          <p:cNvPr id="5" name="ZoneTexte 4">
            <a:extLst>
              <a:ext uri="{FF2B5EF4-FFF2-40B4-BE49-F238E27FC236}">
                <a16:creationId xmlns:a16="http://schemas.microsoft.com/office/drawing/2014/main" id="{91B8D541-51FD-53F0-1BE7-5D191C22B466}"/>
              </a:ext>
            </a:extLst>
          </p:cNvPr>
          <p:cNvSpPr txBox="1"/>
          <p:nvPr/>
        </p:nvSpPr>
        <p:spPr>
          <a:xfrm>
            <a:off x="957030" y="2228671"/>
            <a:ext cx="4475747" cy="1200329"/>
          </a:xfrm>
          <a:prstGeom prst="rect">
            <a:avLst/>
          </a:prstGeom>
          <a:noFill/>
        </p:spPr>
        <p:txBody>
          <a:bodyPr wrap="square" rtlCol="0">
            <a:spAutoFit/>
          </a:bodyPr>
          <a:lstStyle/>
          <a:p>
            <a:r>
              <a:rPr lang="fr-FR" sz="2400" b="1" dirty="0">
                <a:solidFill>
                  <a:srgbClr val="FFFF00"/>
                </a:solidFill>
              </a:rPr>
              <a:t>La pégoulade lance traditionnellement la feria d'Alès</a:t>
            </a:r>
          </a:p>
        </p:txBody>
      </p:sp>
      <p:pic>
        <p:nvPicPr>
          <p:cNvPr id="7" name="Image 6" descr="Une image contenant plein air, bâtiment, ciel, voie&#10;&#10;Description générée automatiquement">
            <a:extLst>
              <a:ext uri="{FF2B5EF4-FFF2-40B4-BE49-F238E27FC236}">
                <a16:creationId xmlns:a16="http://schemas.microsoft.com/office/drawing/2014/main" id="{60483A8B-3AB1-1713-B402-43A34656A5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0000" y="94381"/>
            <a:ext cx="5292000" cy="2967930"/>
          </a:xfrm>
          <a:prstGeom prst="rect">
            <a:avLst/>
          </a:prstGeom>
          <a:effectLst>
            <a:softEdge rad="317500"/>
          </a:effectLst>
        </p:spPr>
      </p:pic>
      <p:sp>
        <p:nvSpPr>
          <p:cNvPr id="8" name="ZoneTexte 7">
            <a:extLst>
              <a:ext uri="{FF2B5EF4-FFF2-40B4-BE49-F238E27FC236}">
                <a16:creationId xmlns:a16="http://schemas.microsoft.com/office/drawing/2014/main" id="{FA482EF2-DF6D-4457-485D-E9231829F7FD}"/>
              </a:ext>
            </a:extLst>
          </p:cNvPr>
          <p:cNvSpPr txBox="1"/>
          <p:nvPr/>
        </p:nvSpPr>
        <p:spPr>
          <a:xfrm>
            <a:off x="7896726" y="3062311"/>
            <a:ext cx="4692316" cy="461665"/>
          </a:xfrm>
          <a:prstGeom prst="rect">
            <a:avLst/>
          </a:prstGeom>
          <a:noFill/>
        </p:spPr>
        <p:txBody>
          <a:bodyPr wrap="square" rtlCol="0">
            <a:spAutoFit/>
          </a:bodyPr>
          <a:lstStyle/>
          <a:p>
            <a:r>
              <a:rPr lang="fr-FR" sz="2400" b="1">
                <a:solidFill>
                  <a:srgbClr val="FFFF00"/>
                </a:solidFill>
              </a:rPr>
              <a:t>Le centre-ville d'Alès</a:t>
            </a:r>
            <a:endParaRPr lang="fr-FR" sz="2400" b="1" dirty="0">
              <a:solidFill>
                <a:srgbClr val="FFFF00"/>
              </a:solidFill>
            </a:endParaRPr>
          </a:p>
        </p:txBody>
      </p:sp>
    </p:spTree>
    <p:extLst>
      <p:ext uri="{BB962C8B-B14F-4D97-AF65-F5344CB8AC3E}">
        <p14:creationId xmlns:p14="http://schemas.microsoft.com/office/powerpoint/2010/main" val="2025273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voie, scène&#10;&#10;Description générée automatiquement">
            <a:extLst>
              <a:ext uri="{FF2B5EF4-FFF2-40B4-BE49-F238E27FC236}">
                <a16:creationId xmlns:a16="http://schemas.microsoft.com/office/drawing/2014/main" id="{231588B9-4894-5DF7-324F-4F2377772D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947" y="440880"/>
            <a:ext cx="5328000" cy="2988120"/>
          </a:xfrm>
          <a:prstGeom prst="rect">
            <a:avLst/>
          </a:prstGeom>
          <a:effectLst>
            <a:softEdge rad="317500"/>
          </a:effectLst>
        </p:spPr>
      </p:pic>
      <p:sp>
        <p:nvSpPr>
          <p:cNvPr id="4" name="ZoneTexte 3">
            <a:extLst>
              <a:ext uri="{FF2B5EF4-FFF2-40B4-BE49-F238E27FC236}">
                <a16:creationId xmlns:a16="http://schemas.microsoft.com/office/drawing/2014/main" id="{40099663-D6F1-21C1-C4AF-663B7B9A4575}"/>
              </a:ext>
            </a:extLst>
          </p:cNvPr>
          <p:cNvSpPr txBox="1"/>
          <p:nvPr/>
        </p:nvSpPr>
        <p:spPr>
          <a:xfrm>
            <a:off x="1570108" y="3369438"/>
            <a:ext cx="4932947" cy="461665"/>
          </a:xfrm>
          <a:prstGeom prst="rect">
            <a:avLst/>
          </a:prstGeom>
          <a:noFill/>
        </p:spPr>
        <p:txBody>
          <a:bodyPr wrap="square" rtlCol="0">
            <a:spAutoFit/>
          </a:bodyPr>
          <a:lstStyle/>
          <a:p>
            <a:r>
              <a:rPr lang="fr-FR" sz="2400" b="1">
                <a:solidFill>
                  <a:srgbClr val="FFFF00"/>
                </a:solidFill>
              </a:rPr>
              <a:t>Centre-ville d'Alès</a:t>
            </a:r>
            <a:endParaRPr lang="fr-FR" sz="2400" b="1" dirty="0">
              <a:solidFill>
                <a:srgbClr val="FFFF00"/>
              </a:solidFill>
            </a:endParaRPr>
          </a:p>
        </p:txBody>
      </p:sp>
      <p:pic>
        <p:nvPicPr>
          <p:cNvPr id="6" name="Image 5" descr="Une image contenant intérieur, plafond, chaussures, personne&#10;&#10;Description générée automatiquement">
            <a:extLst>
              <a:ext uri="{FF2B5EF4-FFF2-40B4-BE49-F238E27FC236}">
                <a16:creationId xmlns:a16="http://schemas.microsoft.com/office/drawing/2014/main" id="{37658751-48AA-651D-3D8C-0948205EB8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3055" y="3429000"/>
            <a:ext cx="5292000" cy="2976751"/>
          </a:xfrm>
          <a:prstGeom prst="rect">
            <a:avLst/>
          </a:prstGeom>
          <a:effectLst>
            <a:softEdge rad="317500"/>
          </a:effectLst>
        </p:spPr>
      </p:pic>
      <p:sp>
        <p:nvSpPr>
          <p:cNvPr id="7" name="ZoneTexte 6">
            <a:extLst>
              <a:ext uri="{FF2B5EF4-FFF2-40B4-BE49-F238E27FC236}">
                <a16:creationId xmlns:a16="http://schemas.microsoft.com/office/drawing/2014/main" id="{2E4A925A-23F5-B6F7-B633-269BEB040688}"/>
              </a:ext>
            </a:extLst>
          </p:cNvPr>
          <p:cNvSpPr txBox="1"/>
          <p:nvPr/>
        </p:nvSpPr>
        <p:spPr>
          <a:xfrm>
            <a:off x="6701590" y="2057400"/>
            <a:ext cx="5382126" cy="1200329"/>
          </a:xfrm>
          <a:prstGeom prst="rect">
            <a:avLst/>
          </a:prstGeom>
          <a:noFill/>
        </p:spPr>
        <p:txBody>
          <a:bodyPr wrap="square" rtlCol="0">
            <a:spAutoFit/>
          </a:bodyPr>
          <a:lstStyle/>
          <a:p>
            <a:r>
              <a:rPr lang="fr-FR" sz="2400" b="1" dirty="0">
                <a:solidFill>
                  <a:srgbClr val="FFFF00"/>
                </a:solidFill>
              </a:rPr>
              <a:t>Les espaces des Halles de l'Abbaye seront modulables et il sera possible de s'y restaurer. (Alès Agglomération)</a:t>
            </a:r>
          </a:p>
        </p:txBody>
      </p:sp>
    </p:spTree>
    <p:extLst>
      <p:ext uri="{BB962C8B-B14F-4D97-AF65-F5344CB8AC3E}">
        <p14:creationId xmlns:p14="http://schemas.microsoft.com/office/powerpoint/2010/main" val="679311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plein air, homme&#10;&#10;Description générée automatiquement">
            <a:extLst>
              <a:ext uri="{FF2B5EF4-FFF2-40B4-BE49-F238E27FC236}">
                <a16:creationId xmlns:a16="http://schemas.microsoft.com/office/drawing/2014/main" id="{D5AEA024-C790-E762-8FE4-3B24878AA6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689406"/>
            <a:ext cx="4752000" cy="3168594"/>
          </a:xfrm>
          <a:prstGeom prst="rect">
            <a:avLst/>
          </a:prstGeom>
          <a:effectLst>
            <a:softEdge rad="317500"/>
          </a:effectLst>
        </p:spPr>
      </p:pic>
      <p:sp>
        <p:nvSpPr>
          <p:cNvPr id="4" name="ZoneTexte 3">
            <a:extLst>
              <a:ext uri="{FF2B5EF4-FFF2-40B4-BE49-F238E27FC236}">
                <a16:creationId xmlns:a16="http://schemas.microsoft.com/office/drawing/2014/main" id="{EE853E53-37C7-3F0D-81F5-3192747088B9}"/>
              </a:ext>
            </a:extLst>
          </p:cNvPr>
          <p:cNvSpPr txBox="1"/>
          <p:nvPr/>
        </p:nvSpPr>
        <p:spPr>
          <a:xfrm>
            <a:off x="1005642" y="573122"/>
            <a:ext cx="5090358" cy="1200329"/>
          </a:xfrm>
          <a:prstGeom prst="rect">
            <a:avLst/>
          </a:prstGeom>
          <a:noFill/>
        </p:spPr>
        <p:txBody>
          <a:bodyPr wrap="square" rtlCol="0">
            <a:spAutoFit/>
          </a:bodyPr>
          <a:lstStyle/>
          <a:p>
            <a:r>
              <a:rPr lang="fr-FR" sz="3600" b="1" dirty="0">
                <a:solidFill>
                  <a:srgbClr val="FFFF00"/>
                </a:solidFill>
              </a:rPr>
              <a:t>La Ville d’Alès décroche la « Fleur d’Or</a:t>
            </a:r>
          </a:p>
        </p:txBody>
      </p:sp>
      <p:sp>
        <p:nvSpPr>
          <p:cNvPr id="5" name="ZoneTexte 4">
            <a:extLst>
              <a:ext uri="{FF2B5EF4-FFF2-40B4-BE49-F238E27FC236}">
                <a16:creationId xmlns:a16="http://schemas.microsoft.com/office/drawing/2014/main" id="{ED4F5D7D-13E6-997D-B257-7334B5A8EB8E}"/>
              </a:ext>
            </a:extLst>
          </p:cNvPr>
          <p:cNvSpPr txBox="1"/>
          <p:nvPr/>
        </p:nvSpPr>
        <p:spPr>
          <a:xfrm>
            <a:off x="938464" y="3092005"/>
            <a:ext cx="4832684" cy="461665"/>
          </a:xfrm>
          <a:prstGeom prst="rect">
            <a:avLst/>
          </a:prstGeom>
          <a:noFill/>
        </p:spPr>
        <p:txBody>
          <a:bodyPr wrap="square" rtlCol="0">
            <a:spAutoFit/>
          </a:bodyPr>
          <a:lstStyle/>
          <a:p>
            <a:r>
              <a:rPr lang="fr-FR" sz="2400" b="1" dirty="0">
                <a:solidFill>
                  <a:srgbClr val="FFFF00"/>
                </a:solidFill>
              </a:rPr>
              <a:t>La serre municipale</a:t>
            </a:r>
          </a:p>
        </p:txBody>
      </p:sp>
      <p:pic>
        <p:nvPicPr>
          <p:cNvPr id="7" name="Image 6" descr="Une image contenant plein air, ciel, plante, arbre&#10;&#10;Description générée automatiquement">
            <a:extLst>
              <a:ext uri="{FF2B5EF4-FFF2-40B4-BE49-F238E27FC236}">
                <a16:creationId xmlns:a16="http://schemas.microsoft.com/office/drawing/2014/main" id="{D7F11757-96DF-01DE-B398-5AD038EC42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2486" y="0"/>
            <a:ext cx="4464000" cy="2976000"/>
          </a:xfrm>
          <a:prstGeom prst="rect">
            <a:avLst/>
          </a:prstGeom>
          <a:effectLst>
            <a:softEdge rad="317500"/>
          </a:effectLst>
        </p:spPr>
      </p:pic>
    </p:spTree>
    <p:extLst>
      <p:ext uri="{BB962C8B-B14F-4D97-AF65-F5344CB8AC3E}">
        <p14:creationId xmlns:p14="http://schemas.microsoft.com/office/powerpoint/2010/main" val="2560792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BAF6FF50-EF13-6512-AF4E-4EB15A3604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103" y="421149"/>
            <a:ext cx="4716000" cy="3148921"/>
          </a:xfrm>
          <a:prstGeom prst="rect">
            <a:avLst/>
          </a:prstGeom>
          <a:effectLst>
            <a:softEdge rad="317500"/>
          </a:effectLst>
        </p:spPr>
      </p:pic>
      <p:sp>
        <p:nvSpPr>
          <p:cNvPr id="4" name="ZoneTexte 3">
            <a:extLst>
              <a:ext uri="{FF2B5EF4-FFF2-40B4-BE49-F238E27FC236}">
                <a16:creationId xmlns:a16="http://schemas.microsoft.com/office/drawing/2014/main" id="{7C333815-3F7B-B0F2-A52B-8AA83B47AACC}"/>
              </a:ext>
            </a:extLst>
          </p:cNvPr>
          <p:cNvSpPr txBox="1"/>
          <p:nvPr/>
        </p:nvSpPr>
        <p:spPr>
          <a:xfrm>
            <a:off x="1010652" y="3339237"/>
            <a:ext cx="4884821" cy="461665"/>
          </a:xfrm>
          <a:prstGeom prst="rect">
            <a:avLst/>
          </a:prstGeom>
          <a:noFill/>
        </p:spPr>
        <p:txBody>
          <a:bodyPr wrap="square" rtlCol="0">
            <a:spAutoFit/>
          </a:bodyPr>
          <a:lstStyle/>
          <a:p>
            <a:r>
              <a:rPr lang="fr-FR" sz="2400" b="1" dirty="0">
                <a:solidFill>
                  <a:srgbClr val="FFFF00"/>
                </a:solidFill>
              </a:rPr>
              <a:t>Terrasse Et Bosquet</a:t>
            </a:r>
          </a:p>
        </p:txBody>
      </p:sp>
      <p:pic>
        <p:nvPicPr>
          <p:cNvPr id="6" name="Image 5" descr="Une image contenant plein air, ciel, arbre, bâtiment&#10;&#10;Description générée automatiquement">
            <a:extLst>
              <a:ext uri="{FF2B5EF4-FFF2-40B4-BE49-F238E27FC236}">
                <a16:creationId xmlns:a16="http://schemas.microsoft.com/office/drawing/2014/main" id="{2BEC1877-9790-4747-6B54-1225C520AF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4465" y="3429000"/>
            <a:ext cx="4080000" cy="3060000"/>
          </a:xfrm>
          <a:prstGeom prst="rect">
            <a:avLst/>
          </a:prstGeom>
          <a:effectLst>
            <a:softEdge rad="317500"/>
          </a:effectLst>
        </p:spPr>
      </p:pic>
      <p:sp>
        <p:nvSpPr>
          <p:cNvPr id="7" name="ZoneTexte 6">
            <a:extLst>
              <a:ext uri="{FF2B5EF4-FFF2-40B4-BE49-F238E27FC236}">
                <a16:creationId xmlns:a16="http://schemas.microsoft.com/office/drawing/2014/main" id="{2A742964-C18E-1C04-70EC-2752BF5A9319}"/>
              </a:ext>
            </a:extLst>
          </p:cNvPr>
          <p:cNvSpPr txBox="1"/>
          <p:nvPr/>
        </p:nvSpPr>
        <p:spPr>
          <a:xfrm>
            <a:off x="7486257" y="2967335"/>
            <a:ext cx="5021179" cy="461665"/>
          </a:xfrm>
          <a:prstGeom prst="rect">
            <a:avLst/>
          </a:prstGeom>
          <a:noFill/>
        </p:spPr>
        <p:txBody>
          <a:bodyPr wrap="square" rtlCol="0">
            <a:spAutoFit/>
          </a:bodyPr>
          <a:lstStyle/>
          <a:p>
            <a:r>
              <a:rPr lang="fr-FR" sz="2400" b="1">
                <a:solidFill>
                  <a:srgbClr val="FFFF00"/>
                </a:solidFill>
              </a:rPr>
              <a:t>Théâtre Le Cratère et Tribunal</a:t>
            </a:r>
            <a:endParaRPr lang="fr-FR" sz="2400" b="1" dirty="0">
              <a:solidFill>
                <a:srgbClr val="FFFF00"/>
              </a:solidFill>
            </a:endParaRPr>
          </a:p>
        </p:txBody>
      </p:sp>
    </p:spTree>
    <p:extLst>
      <p:ext uri="{BB962C8B-B14F-4D97-AF65-F5344CB8AC3E}">
        <p14:creationId xmlns:p14="http://schemas.microsoft.com/office/powerpoint/2010/main" val="22790153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565AC853-2018-B7D4-B98D-3D3B32648B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935" y="3486446"/>
            <a:ext cx="4212000" cy="3159000"/>
          </a:xfrm>
          <a:prstGeom prst="rect">
            <a:avLst/>
          </a:prstGeom>
          <a:effectLst>
            <a:softEdge rad="127000"/>
          </a:effectLst>
        </p:spPr>
      </p:pic>
      <p:sp>
        <p:nvSpPr>
          <p:cNvPr id="4" name="ZoneTexte 3">
            <a:extLst>
              <a:ext uri="{FF2B5EF4-FFF2-40B4-BE49-F238E27FC236}">
                <a16:creationId xmlns:a16="http://schemas.microsoft.com/office/drawing/2014/main" id="{3B38F889-B094-806D-9CAB-9BBEA92BE5DF}"/>
              </a:ext>
            </a:extLst>
          </p:cNvPr>
          <p:cNvSpPr txBox="1"/>
          <p:nvPr/>
        </p:nvSpPr>
        <p:spPr>
          <a:xfrm>
            <a:off x="834803" y="3024781"/>
            <a:ext cx="4406956" cy="461665"/>
          </a:xfrm>
          <a:prstGeom prst="rect">
            <a:avLst/>
          </a:prstGeom>
          <a:noFill/>
        </p:spPr>
        <p:txBody>
          <a:bodyPr wrap="square" rtlCol="0">
            <a:spAutoFit/>
          </a:bodyPr>
          <a:lstStyle/>
          <a:p>
            <a:r>
              <a:rPr lang="fr-FR" sz="2400" b="1">
                <a:solidFill>
                  <a:srgbClr val="FFFF00"/>
                </a:solidFill>
              </a:rPr>
              <a:t>Rue Saint-Vincent</a:t>
            </a:r>
            <a:endParaRPr lang="fr-FR" sz="2400" b="1" dirty="0">
              <a:solidFill>
                <a:srgbClr val="FFFF00"/>
              </a:solidFill>
            </a:endParaRPr>
          </a:p>
        </p:txBody>
      </p:sp>
      <p:pic>
        <p:nvPicPr>
          <p:cNvPr id="6" name="Image 5" descr="Une image contenant plein air, ciel, bâtiment, église&#10;&#10;Description générée automatiquement">
            <a:extLst>
              <a:ext uri="{FF2B5EF4-FFF2-40B4-BE49-F238E27FC236}">
                <a16:creationId xmlns:a16="http://schemas.microsoft.com/office/drawing/2014/main" id="{46DBB6DD-0235-8A4F-B2B1-C7C54176A7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85571" y="228168"/>
            <a:ext cx="3960000" cy="2970000"/>
          </a:xfrm>
          <a:prstGeom prst="rect">
            <a:avLst/>
          </a:prstGeom>
          <a:effectLst>
            <a:softEdge rad="127000"/>
          </a:effectLst>
        </p:spPr>
      </p:pic>
      <p:sp>
        <p:nvSpPr>
          <p:cNvPr id="7" name="ZoneTexte 6">
            <a:extLst>
              <a:ext uri="{FF2B5EF4-FFF2-40B4-BE49-F238E27FC236}">
                <a16:creationId xmlns:a16="http://schemas.microsoft.com/office/drawing/2014/main" id="{A54D3BA1-C684-B56A-8731-AF0DB8187A57}"/>
              </a:ext>
            </a:extLst>
          </p:cNvPr>
          <p:cNvSpPr txBox="1"/>
          <p:nvPr/>
        </p:nvSpPr>
        <p:spPr>
          <a:xfrm>
            <a:off x="9671078" y="3171393"/>
            <a:ext cx="4158304" cy="461665"/>
          </a:xfrm>
          <a:prstGeom prst="rect">
            <a:avLst/>
          </a:prstGeom>
          <a:noFill/>
        </p:spPr>
        <p:txBody>
          <a:bodyPr wrap="square" rtlCol="0">
            <a:spAutoFit/>
          </a:bodyPr>
          <a:lstStyle/>
          <a:p>
            <a:r>
              <a:rPr lang="fr-FR" sz="2400" b="1" dirty="0">
                <a:solidFill>
                  <a:srgbClr val="FFFF00"/>
                </a:solidFill>
              </a:rPr>
              <a:t>Ermitage</a:t>
            </a:r>
          </a:p>
        </p:txBody>
      </p:sp>
    </p:spTree>
    <p:extLst>
      <p:ext uri="{BB962C8B-B14F-4D97-AF65-F5344CB8AC3E}">
        <p14:creationId xmlns:p14="http://schemas.microsoft.com/office/powerpoint/2010/main" val="20407296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fontaine, bâtiment&#10;&#10;Description générée automatiquement">
            <a:extLst>
              <a:ext uri="{FF2B5EF4-FFF2-40B4-BE49-F238E27FC236}">
                <a16:creationId xmlns:a16="http://schemas.microsoft.com/office/drawing/2014/main" id="{2BD5E056-090A-94D8-100A-71CB82A1C5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675" y="242716"/>
            <a:ext cx="4104000" cy="3078000"/>
          </a:xfrm>
          <a:prstGeom prst="rect">
            <a:avLst/>
          </a:prstGeom>
          <a:effectLst>
            <a:softEdge rad="127000"/>
          </a:effectLst>
        </p:spPr>
      </p:pic>
      <p:sp>
        <p:nvSpPr>
          <p:cNvPr id="4" name="ZoneTexte 3">
            <a:extLst>
              <a:ext uri="{FF2B5EF4-FFF2-40B4-BE49-F238E27FC236}">
                <a16:creationId xmlns:a16="http://schemas.microsoft.com/office/drawing/2014/main" id="{02631A50-7631-1BC8-38FD-2BAE1B11CC4B}"/>
              </a:ext>
            </a:extLst>
          </p:cNvPr>
          <p:cNvSpPr txBox="1"/>
          <p:nvPr/>
        </p:nvSpPr>
        <p:spPr>
          <a:xfrm>
            <a:off x="1058779" y="3089883"/>
            <a:ext cx="3874168" cy="461665"/>
          </a:xfrm>
          <a:prstGeom prst="rect">
            <a:avLst/>
          </a:prstGeom>
          <a:noFill/>
        </p:spPr>
        <p:txBody>
          <a:bodyPr wrap="square" rtlCol="0">
            <a:spAutoFit/>
          </a:bodyPr>
          <a:lstStyle/>
          <a:p>
            <a:r>
              <a:rPr lang="fr-FR" sz="2400" b="1">
                <a:solidFill>
                  <a:srgbClr val="FFFF00"/>
                </a:solidFill>
              </a:rPr>
              <a:t>Estelle et Némorin</a:t>
            </a:r>
            <a:endParaRPr lang="fr-FR" sz="2400" b="1" dirty="0">
              <a:solidFill>
                <a:srgbClr val="FFFF00"/>
              </a:solidFill>
            </a:endParaRPr>
          </a:p>
        </p:txBody>
      </p:sp>
      <p:pic>
        <p:nvPicPr>
          <p:cNvPr id="6" name="Image 5" descr="Une image contenant plein air, arbre, bâtiment, rivière&#10;&#10;Description générée automatiquement">
            <a:extLst>
              <a:ext uri="{FF2B5EF4-FFF2-40B4-BE49-F238E27FC236}">
                <a16:creationId xmlns:a16="http://schemas.microsoft.com/office/drawing/2014/main" id="{F3AB5424-721D-B6E7-1473-B2DF595782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08844" y="3551548"/>
            <a:ext cx="3960000" cy="2970000"/>
          </a:xfrm>
          <a:prstGeom prst="rect">
            <a:avLst/>
          </a:prstGeom>
          <a:effectLst>
            <a:softEdge rad="127000"/>
          </a:effectLst>
        </p:spPr>
      </p:pic>
      <p:sp>
        <p:nvSpPr>
          <p:cNvPr id="7" name="ZoneTexte 6">
            <a:extLst>
              <a:ext uri="{FF2B5EF4-FFF2-40B4-BE49-F238E27FC236}">
                <a16:creationId xmlns:a16="http://schemas.microsoft.com/office/drawing/2014/main" id="{117717FE-AF78-DCFA-F0E0-F88E505DE783}"/>
              </a:ext>
            </a:extLst>
          </p:cNvPr>
          <p:cNvSpPr txBox="1"/>
          <p:nvPr/>
        </p:nvSpPr>
        <p:spPr>
          <a:xfrm>
            <a:off x="8539023" y="3198167"/>
            <a:ext cx="4077481" cy="461665"/>
          </a:xfrm>
          <a:prstGeom prst="rect">
            <a:avLst/>
          </a:prstGeom>
          <a:noFill/>
        </p:spPr>
        <p:txBody>
          <a:bodyPr wrap="square" rtlCol="0">
            <a:spAutoFit/>
          </a:bodyPr>
          <a:lstStyle/>
          <a:p>
            <a:r>
              <a:rPr lang="fr-FR" sz="2400" b="1">
                <a:solidFill>
                  <a:srgbClr val="FFFF00"/>
                </a:solidFill>
              </a:rPr>
              <a:t>Vue de la ville</a:t>
            </a:r>
            <a:endParaRPr lang="fr-FR" sz="2400" b="1" dirty="0">
              <a:solidFill>
                <a:srgbClr val="FFFF00"/>
              </a:solidFill>
            </a:endParaRPr>
          </a:p>
        </p:txBody>
      </p:sp>
    </p:spTree>
    <p:extLst>
      <p:ext uri="{BB962C8B-B14F-4D97-AF65-F5344CB8AC3E}">
        <p14:creationId xmlns:p14="http://schemas.microsoft.com/office/powerpoint/2010/main" val="570858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stade, bâtiment, personne, plein air&#10;&#10;Description générée automatiquement">
            <a:extLst>
              <a:ext uri="{FF2B5EF4-FFF2-40B4-BE49-F238E27FC236}">
                <a16:creationId xmlns:a16="http://schemas.microsoft.com/office/drawing/2014/main" id="{FF3AA15E-AB61-B6FD-F667-8531851C80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613" y="3714391"/>
            <a:ext cx="3996000" cy="2997000"/>
          </a:xfrm>
          <a:prstGeom prst="rect">
            <a:avLst/>
          </a:prstGeom>
          <a:effectLst>
            <a:softEdge rad="127000"/>
          </a:effectLst>
        </p:spPr>
      </p:pic>
      <p:sp>
        <p:nvSpPr>
          <p:cNvPr id="6" name="ZoneTexte 5">
            <a:extLst>
              <a:ext uri="{FF2B5EF4-FFF2-40B4-BE49-F238E27FC236}">
                <a16:creationId xmlns:a16="http://schemas.microsoft.com/office/drawing/2014/main" id="{63B9E1EA-7F38-2A7E-14E2-02F9B6D43D66}"/>
              </a:ext>
            </a:extLst>
          </p:cNvPr>
          <p:cNvSpPr txBox="1"/>
          <p:nvPr/>
        </p:nvSpPr>
        <p:spPr>
          <a:xfrm>
            <a:off x="1744579" y="3306451"/>
            <a:ext cx="4124950" cy="461665"/>
          </a:xfrm>
          <a:prstGeom prst="rect">
            <a:avLst/>
          </a:prstGeom>
          <a:noFill/>
        </p:spPr>
        <p:txBody>
          <a:bodyPr wrap="square" rtlCol="0">
            <a:spAutoFit/>
          </a:bodyPr>
          <a:lstStyle/>
          <a:p>
            <a:r>
              <a:rPr lang="fr-FR" sz="2400" b="1">
                <a:solidFill>
                  <a:srgbClr val="FFFF00"/>
                </a:solidFill>
              </a:rPr>
              <a:t>Arènes</a:t>
            </a:r>
            <a:endParaRPr lang="fr-FR" sz="2400" b="1" dirty="0">
              <a:solidFill>
                <a:srgbClr val="FFFF00"/>
              </a:solidFill>
            </a:endParaRPr>
          </a:p>
        </p:txBody>
      </p:sp>
      <p:pic>
        <p:nvPicPr>
          <p:cNvPr id="8" name="Image 7" descr="Une image contenant plein air, ciel, bâtiment, nuage&#10;&#10;Description générée automatiquement">
            <a:extLst>
              <a:ext uri="{FF2B5EF4-FFF2-40B4-BE49-F238E27FC236}">
                <a16:creationId xmlns:a16="http://schemas.microsoft.com/office/drawing/2014/main" id="{B0F82825-4CD7-F03F-FC69-0891BADDFB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672387" y="561283"/>
            <a:ext cx="2232000" cy="2976000"/>
          </a:xfrm>
          <a:prstGeom prst="rect">
            <a:avLst/>
          </a:prstGeom>
        </p:spPr>
      </p:pic>
      <p:sp>
        <p:nvSpPr>
          <p:cNvPr id="9" name="ZoneTexte 8">
            <a:extLst>
              <a:ext uri="{FF2B5EF4-FFF2-40B4-BE49-F238E27FC236}">
                <a16:creationId xmlns:a16="http://schemas.microsoft.com/office/drawing/2014/main" id="{91B2B404-2B74-5ECB-6DD8-EF184544BA48}"/>
              </a:ext>
            </a:extLst>
          </p:cNvPr>
          <p:cNvSpPr txBox="1"/>
          <p:nvPr/>
        </p:nvSpPr>
        <p:spPr>
          <a:xfrm>
            <a:off x="9156032" y="3537283"/>
            <a:ext cx="3537284" cy="830997"/>
          </a:xfrm>
          <a:prstGeom prst="rect">
            <a:avLst/>
          </a:prstGeom>
          <a:noFill/>
        </p:spPr>
        <p:txBody>
          <a:bodyPr wrap="square" rtlCol="0">
            <a:spAutoFit/>
          </a:bodyPr>
          <a:lstStyle/>
          <a:p>
            <a:r>
              <a:rPr lang="fr-FR" sz="2400" b="1">
                <a:solidFill>
                  <a:srgbClr val="FFFF00"/>
                </a:solidFill>
              </a:rPr>
              <a:t>Office de Tourisme d'Alès</a:t>
            </a:r>
            <a:endParaRPr lang="fr-FR" sz="2400" b="1" dirty="0">
              <a:solidFill>
                <a:srgbClr val="FFFF00"/>
              </a:solidFill>
            </a:endParaRPr>
          </a:p>
        </p:txBody>
      </p:sp>
    </p:spTree>
    <p:extLst>
      <p:ext uri="{BB962C8B-B14F-4D97-AF65-F5344CB8AC3E}">
        <p14:creationId xmlns:p14="http://schemas.microsoft.com/office/powerpoint/2010/main" val="37881119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ersonne, terre&#10;&#10;Description générée automatiquement">
            <a:extLst>
              <a:ext uri="{FF2B5EF4-FFF2-40B4-BE49-F238E27FC236}">
                <a16:creationId xmlns:a16="http://schemas.microsoft.com/office/drawing/2014/main" id="{0B2128BE-5E67-514C-CB09-E3451B2B60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032" y="351000"/>
            <a:ext cx="4104000" cy="3078000"/>
          </a:xfrm>
          <a:prstGeom prst="rect">
            <a:avLst/>
          </a:prstGeom>
          <a:effectLst>
            <a:softEdge rad="317500"/>
          </a:effectLst>
        </p:spPr>
      </p:pic>
      <p:sp>
        <p:nvSpPr>
          <p:cNvPr id="4" name="ZoneTexte 3">
            <a:extLst>
              <a:ext uri="{FF2B5EF4-FFF2-40B4-BE49-F238E27FC236}">
                <a16:creationId xmlns:a16="http://schemas.microsoft.com/office/drawing/2014/main" id="{61E87374-B5EA-3EA7-9F5D-616B9F903984}"/>
              </a:ext>
            </a:extLst>
          </p:cNvPr>
          <p:cNvSpPr txBox="1"/>
          <p:nvPr/>
        </p:nvSpPr>
        <p:spPr>
          <a:xfrm>
            <a:off x="192505" y="3296653"/>
            <a:ext cx="5221705" cy="461665"/>
          </a:xfrm>
          <a:prstGeom prst="rect">
            <a:avLst/>
          </a:prstGeom>
          <a:noFill/>
        </p:spPr>
        <p:txBody>
          <a:bodyPr wrap="square" rtlCol="0">
            <a:spAutoFit/>
          </a:bodyPr>
          <a:lstStyle/>
          <a:p>
            <a:r>
              <a:rPr lang="fr-FR" sz="2400" b="1">
                <a:solidFill>
                  <a:srgbClr val="FFFF00"/>
                </a:solidFill>
              </a:rPr>
              <a:t>En trottinette dans les vignobles</a:t>
            </a:r>
            <a:endParaRPr lang="fr-FR" sz="2400" b="1" dirty="0">
              <a:solidFill>
                <a:srgbClr val="FFFF00"/>
              </a:solidFill>
            </a:endParaRPr>
          </a:p>
        </p:txBody>
      </p:sp>
      <p:pic>
        <p:nvPicPr>
          <p:cNvPr id="6" name="Image 5" descr="Une image contenant plein air, ciel, arbre, bâtiment&#10;&#10;Description générée automatiquement">
            <a:extLst>
              <a:ext uri="{FF2B5EF4-FFF2-40B4-BE49-F238E27FC236}">
                <a16:creationId xmlns:a16="http://schemas.microsoft.com/office/drawing/2014/main" id="{01F46D20-F14C-E205-754B-1DE1084E28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66968" y="3429000"/>
            <a:ext cx="4032000" cy="3024000"/>
          </a:xfrm>
          <a:prstGeom prst="rect">
            <a:avLst/>
          </a:prstGeom>
          <a:effectLst>
            <a:softEdge rad="127000"/>
          </a:effectLst>
        </p:spPr>
      </p:pic>
      <p:sp>
        <p:nvSpPr>
          <p:cNvPr id="7" name="ZoneTexte 6">
            <a:extLst>
              <a:ext uri="{FF2B5EF4-FFF2-40B4-BE49-F238E27FC236}">
                <a16:creationId xmlns:a16="http://schemas.microsoft.com/office/drawing/2014/main" id="{8518ED15-B0A4-4571-C4C6-8989E64A7DBE}"/>
              </a:ext>
            </a:extLst>
          </p:cNvPr>
          <p:cNvSpPr txBox="1"/>
          <p:nvPr/>
        </p:nvSpPr>
        <p:spPr>
          <a:xfrm>
            <a:off x="8253663" y="3065820"/>
            <a:ext cx="4182979" cy="461665"/>
          </a:xfrm>
          <a:prstGeom prst="rect">
            <a:avLst/>
          </a:prstGeom>
          <a:noFill/>
        </p:spPr>
        <p:txBody>
          <a:bodyPr wrap="square" rtlCol="0">
            <a:spAutoFit/>
          </a:bodyPr>
          <a:lstStyle/>
          <a:p>
            <a:r>
              <a:rPr lang="fr-FR" sz="2400" b="1" dirty="0">
                <a:solidFill>
                  <a:srgbClr val="FFFF00"/>
                </a:solidFill>
              </a:rPr>
              <a:t>Office de Tourisme</a:t>
            </a:r>
          </a:p>
        </p:txBody>
      </p:sp>
    </p:spTree>
    <p:extLst>
      <p:ext uri="{BB962C8B-B14F-4D97-AF65-F5344CB8AC3E}">
        <p14:creationId xmlns:p14="http://schemas.microsoft.com/office/powerpoint/2010/main" val="14177481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arbre, Ruines&#10;&#10;Description générée automatiquement">
            <a:extLst>
              <a:ext uri="{FF2B5EF4-FFF2-40B4-BE49-F238E27FC236}">
                <a16:creationId xmlns:a16="http://schemas.microsoft.com/office/drawing/2014/main" id="{15B6F660-2CD7-F6A0-EEE5-23CF68CA2D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976" y="3320716"/>
            <a:ext cx="2412000" cy="3216000"/>
          </a:xfrm>
          <a:prstGeom prst="rect">
            <a:avLst/>
          </a:prstGeom>
          <a:effectLst>
            <a:softEdge rad="127000"/>
          </a:effectLst>
        </p:spPr>
      </p:pic>
      <p:sp>
        <p:nvSpPr>
          <p:cNvPr id="6" name="ZoneTexte 5">
            <a:extLst>
              <a:ext uri="{FF2B5EF4-FFF2-40B4-BE49-F238E27FC236}">
                <a16:creationId xmlns:a16="http://schemas.microsoft.com/office/drawing/2014/main" id="{907802F5-61D1-7548-6F36-E8448170FB90}"/>
              </a:ext>
            </a:extLst>
          </p:cNvPr>
          <p:cNvSpPr txBox="1"/>
          <p:nvPr/>
        </p:nvSpPr>
        <p:spPr>
          <a:xfrm>
            <a:off x="708860" y="2859051"/>
            <a:ext cx="2792329" cy="461665"/>
          </a:xfrm>
          <a:prstGeom prst="rect">
            <a:avLst/>
          </a:prstGeom>
          <a:noFill/>
        </p:spPr>
        <p:txBody>
          <a:bodyPr wrap="square" rtlCol="0">
            <a:spAutoFit/>
          </a:bodyPr>
          <a:lstStyle/>
          <a:p>
            <a:r>
              <a:rPr lang="fr-FR" sz="2400" b="1">
                <a:solidFill>
                  <a:srgbClr val="FFFF00"/>
                </a:solidFill>
              </a:rPr>
              <a:t>Fort Vauban</a:t>
            </a:r>
            <a:endParaRPr lang="fr-FR" sz="2400" b="1" dirty="0">
              <a:solidFill>
                <a:srgbClr val="FFFF00"/>
              </a:solidFill>
            </a:endParaRPr>
          </a:p>
        </p:txBody>
      </p:sp>
      <p:pic>
        <p:nvPicPr>
          <p:cNvPr id="8" name="Image 7" descr="Une image contenant plein air, bâtiment, ciel, arbre&#10;&#10;Description générée automatiquement">
            <a:extLst>
              <a:ext uri="{FF2B5EF4-FFF2-40B4-BE49-F238E27FC236}">
                <a16:creationId xmlns:a16="http://schemas.microsoft.com/office/drawing/2014/main" id="{CB8F01A8-D53D-DBBD-DA80-AD1AC86218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92024" y="292441"/>
            <a:ext cx="4128000" cy="3096000"/>
          </a:xfrm>
          <a:prstGeom prst="rect">
            <a:avLst/>
          </a:prstGeom>
          <a:effectLst>
            <a:softEdge rad="317500"/>
          </a:effectLst>
        </p:spPr>
      </p:pic>
      <p:sp>
        <p:nvSpPr>
          <p:cNvPr id="9" name="ZoneTexte 8">
            <a:extLst>
              <a:ext uri="{FF2B5EF4-FFF2-40B4-BE49-F238E27FC236}">
                <a16:creationId xmlns:a16="http://schemas.microsoft.com/office/drawing/2014/main" id="{96BA9620-A60E-B9AA-401D-4135076154F0}"/>
              </a:ext>
            </a:extLst>
          </p:cNvPr>
          <p:cNvSpPr txBox="1"/>
          <p:nvPr/>
        </p:nvSpPr>
        <p:spPr>
          <a:xfrm>
            <a:off x="8133348" y="3198167"/>
            <a:ext cx="5209674" cy="461665"/>
          </a:xfrm>
          <a:prstGeom prst="rect">
            <a:avLst/>
          </a:prstGeom>
          <a:noFill/>
        </p:spPr>
        <p:txBody>
          <a:bodyPr wrap="square" rtlCol="0">
            <a:spAutoFit/>
          </a:bodyPr>
          <a:lstStyle/>
          <a:p>
            <a:r>
              <a:rPr lang="fr-FR" sz="2400" b="1">
                <a:solidFill>
                  <a:srgbClr val="FFFF00"/>
                </a:solidFill>
              </a:rPr>
              <a:t>Ville d'Alès, le Gardon</a:t>
            </a:r>
            <a:endParaRPr lang="fr-FR" sz="2400" b="1" dirty="0">
              <a:solidFill>
                <a:srgbClr val="FFFF00"/>
              </a:solidFill>
            </a:endParaRPr>
          </a:p>
        </p:txBody>
      </p:sp>
    </p:spTree>
    <p:extLst>
      <p:ext uri="{BB962C8B-B14F-4D97-AF65-F5344CB8AC3E}">
        <p14:creationId xmlns:p14="http://schemas.microsoft.com/office/powerpoint/2010/main" val="33068786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oiture&#10;&#10;Description générée automatiquement">
            <a:extLst>
              <a:ext uri="{FF2B5EF4-FFF2-40B4-BE49-F238E27FC236}">
                <a16:creationId xmlns:a16="http://schemas.microsoft.com/office/drawing/2014/main" id="{74C1C510-E998-9505-7849-3DEC1137B9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518" y="301249"/>
            <a:ext cx="3888000" cy="2916000"/>
          </a:xfrm>
          <a:prstGeom prst="rect">
            <a:avLst/>
          </a:prstGeom>
          <a:effectLst>
            <a:softEdge rad="127000"/>
          </a:effectLst>
        </p:spPr>
      </p:pic>
      <p:sp>
        <p:nvSpPr>
          <p:cNvPr id="4" name="ZoneTexte 3">
            <a:extLst>
              <a:ext uri="{FF2B5EF4-FFF2-40B4-BE49-F238E27FC236}">
                <a16:creationId xmlns:a16="http://schemas.microsoft.com/office/drawing/2014/main" id="{3F036C67-8FE7-D37B-E366-ED759AB3861E}"/>
              </a:ext>
            </a:extLst>
          </p:cNvPr>
          <p:cNvSpPr txBox="1"/>
          <p:nvPr/>
        </p:nvSpPr>
        <p:spPr>
          <a:xfrm>
            <a:off x="541421" y="3217249"/>
            <a:ext cx="4451684" cy="461665"/>
          </a:xfrm>
          <a:prstGeom prst="rect">
            <a:avLst/>
          </a:prstGeom>
          <a:noFill/>
        </p:spPr>
        <p:txBody>
          <a:bodyPr wrap="square" rtlCol="0">
            <a:spAutoFit/>
          </a:bodyPr>
          <a:lstStyle/>
          <a:p>
            <a:r>
              <a:rPr lang="fr-FR" sz="2400" b="1">
                <a:solidFill>
                  <a:srgbClr val="FFFF00"/>
                </a:solidFill>
              </a:rPr>
              <a:t>Cathédrale Saint-Jean</a:t>
            </a:r>
            <a:endParaRPr lang="fr-FR" sz="2400" b="1" dirty="0">
              <a:solidFill>
                <a:srgbClr val="FFFF00"/>
              </a:solidFill>
            </a:endParaRPr>
          </a:p>
        </p:txBody>
      </p:sp>
      <p:pic>
        <p:nvPicPr>
          <p:cNvPr id="6" name="Image 5" descr="Une image contenant plein air, véhicule, eau, ciel&#10;&#10;Description générée automatiquement">
            <a:extLst>
              <a:ext uri="{FF2B5EF4-FFF2-40B4-BE49-F238E27FC236}">
                <a16:creationId xmlns:a16="http://schemas.microsoft.com/office/drawing/2014/main" id="{25E254B7-343E-8998-B02C-2748B97992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44938" y="3537744"/>
            <a:ext cx="4080000" cy="3060000"/>
          </a:xfrm>
          <a:prstGeom prst="rect">
            <a:avLst/>
          </a:prstGeom>
          <a:effectLst>
            <a:softEdge rad="127000"/>
          </a:effectLst>
        </p:spPr>
      </p:pic>
      <p:sp>
        <p:nvSpPr>
          <p:cNvPr id="7" name="ZoneTexte 6">
            <a:extLst>
              <a:ext uri="{FF2B5EF4-FFF2-40B4-BE49-F238E27FC236}">
                <a16:creationId xmlns:a16="http://schemas.microsoft.com/office/drawing/2014/main" id="{05B71B49-A75F-C979-4CC5-ECB7CF8B52E0}"/>
              </a:ext>
            </a:extLst>
          </p:cNvPr>
          <p:cNvSpPr txBox="1"/>
          <p:nvPr/>
        </p:nvSpPr>
        <p:spPr>
          <a:xfrm>
            <a:off x="8105885" y="3217249"/>
            <a:ext cx="4202420" cy="461665"/>
          </a:xfrm>
          <a:prstGeom prst="rect">
            <a:avLst/>
          </a:prstGeom>
          <a:noFill/>
        </p:spPr>
        <p:txBody>
          <a:bodyPr wrap="square" rtlCol="0">
            <a:spAutoFit/>
          </a:bodyPr>
          <a:lstStyle/>
          <a:p>
            <a:r>
              <a:rPr lang="fr-FR" sz="2400" b="1" dirty="0">
                <a:solidFill>
                  <a:srgbClr val="FFFF00"/>
                </a:solidFill>
              </a:rPr>
              <a:t>Ville d'Alès, le Gardon</a:t>
            </a:r>
          </a:p>
        </p:txBody>
      </p:sp>
    </p:spTree>
    <p:extLst>
      <p:ext uri="{BB962C8B-B14F-4D97-AF65-F5344CB8AC3E}">
        <p14:creationId xmlns:p14="http://schemas.microsoft.com/office/powerpoint/2010/main" val="37414837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8A7881F-66A1-0039-5849-C16B152608D5}"/>
              </a:ext>
            </a:extLst>
          </p:cNvPr>
          <p:cNvSpPr txBox="1"/>
          <p:nvPr/>
        </p:nvSpPr>
        <p:spPr>
          <a:xfrm>
            <a:off x="204535" y="768778"/>
            <a:ext cx="11987465" cy="584775"/>
          </a:xfrm>
          <a:prstGeom prst="rect">
            <a:avLst/>
          </a:prstGeom>
          <a:noFill/>
        </p:spPr>
        <p:txBody>
          <a:bodyPr wrap="square" rtlCol="0">
            <a:spAutoFit/>
          </a:bodyPr>
          <a:lstStyle/>
          <a:p>
            <a:r>
              <a:rPr lang="fr-FR" sz="3200" b="1" dirty="0">
                <a:solidFill>
                  <a:srgbClr val="FFFF00"/>
                </a:solidFill>
              </a:rPr>
              <a:t>Lorient Vous A Présenté La Villes D’Alès Et Sa Férias –Cévenne -</a:t>
            </a:r>
          </a:p>
        </p:txBody>
      </p:sp>
      <p:sp>
        <p:nvSpPr>
          <p:cNvPr id="3" name="ZoneTexte 2">
            <a:extLst>
              <a:ext uri="{FF2B5EF4-FFF2-40B4-BE49-F238E27FC236}">
                <a16:creationId xmlns:a16="http://schemas.microsoft.com/office/drawing/2014/main" id="{2CBD93C7-EEC4-D24A-1BF8-0B761D77F2E6}"/>
              </a:ext>
            </a:extLst>
          </p:cNvPr>
          <p:cNvSpPr txBox="1"/>
          <p:nvPr/>
        </p:nvSpPr>
        <p:spPr>
          <a:xfrm>
            <a:off x="4283242" y="1548444"/>
            <a:ext cx="9083842" cy="584775"/>
          </a:xfrm>
          <a:prstGeom prst="rect">
            <a:avLst/>
          </a:prstGeom>
          <a:noFill/>
        </p:spPr>
        <p:txBody>
          <a:bodyPr wrap="square" rtlCol="0">
            <a:spAutoFit/>
          </a:bodyPr>
          <a:lstStyle/>
          <a:p>
            <a:r>
              <a:rPr lang="fr-FR" sz="3200" b="1" dirty="0">
                <a:solidFill>
                  <a:srgbClr val="FFFF00"/>
                </a:solidFill>
              </a:rPr>
              <a:t>Merci De Votre Visite </a:t>
            </a:r>
          </a:p>
        </p:txBody>
      </p:sp>
      <p:sp>
        <p:nvSpPr>
          <p:cNvPr id="4" name="ZoneTexte 3">
            <a:extLst>
              <a:ext uri="{FF2B5EF4-FFF2-40B4-BE49-F238E27FC236}">
                <a16:creationId xmlns:a16="http://schemas.microsoft.com/office/drawing/2014/main" id="{6B5D8814-46B4-03A8-4A37-58DBC010840F}"/>
              </a:ext>
            </a:extLst>
          </p:cNvPr>
          <p:cNvSpPr txBox="1"/>
          <p:nvPr/>
        </p:nvSpPr>
        <p:spPr>
          <a:xfrm>
            <a:off x="3561348" y="2523001"/>
            <a:ext cx="10154653"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46654CB6-F78A-1750-541A-410BB691D6E4}"/>
              </a:ext>
            </a:extLst>
          </p:cNvPr>
          <p:cNvSpPr txBox="1"/>
          <p:nvPr/>
        </p:nvSpPr>
        <p:spPr>
          <a:xfrm>
            <a:off x="5678905" y="3300282"/>
            <a:ext cx="697831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2279332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curtains"/>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687</Words>
  <Application>Microsoft Office PowerPoint</Application>
  <PresentationFormat>Grand écran</PresentationFormat>
  <Paragraphs>47</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2024-05-08T07:03:17Z</dcterms:created>
  <dcterms:modified xsi:type="dcterms:W3CDTF">2024-05-08T09:28:31Z</dcterms:modified>
</cp:coreProperties>
</file>