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71" r:id="rId4"/>
    <p:sldId id="272" r:id="rId5"/>
    <p:sldId id="270" r:id="rId6"/>
    <p:sldId id="269" r:id="rId7"/>
    <p:sldId id="268" r:id="rId8"/>
    <p:sldId id="267" r:id="rId9"/>
    <p:sldId id="266" r:id="rId10"/>
    <p:sldId id="265" r:id="rId11"/>
    <p:sldId id="264" r:id="rId12"/>
    <p:sldId id="263" r:id="rId13"/>
    <p:sldId id="262" r:id="rId14"/>
    <p:sldId id="261" r:id="rId15"/>
    <p:sldId id="260" r:id="rId16"/>
    <p:sldId id="257" r:id="rId17"/>
    <p:sldId id="259" r:id="rId18"/>
    <p:sldId id="258" r:id="rId19"/>
    <p:sldId id="273" r:id="rId20"/>
    <p:sldId id="274" r:id="rId21"/>
    <p:sldId id="276" r:id="rId22"/>
    <p:sldId id="277" r:id="rId23"/>
    <p:sldId id="275" r:id="rId24"/>
    <p:sldId id="278" r:id="rId25"/>
    <p:sldId id="279"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92" autoAdjust="0"/>
    <p:restoredTop sz="94660"/>
  </p:normalViewPr>
  <p:slideViewPr>
    <p:cSldViewPr snapToGrid="0">
      <p:cViewPr varScale="1">
        <p:scale>
          <a:sx n="89" d="100"/>
          <a:sy n="89" d="100"/>
        </p:scale>
        <p:origin x="40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980D79-D65C-7083-180C-C4C84C534FE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2DE6429-AA14-3425-9AE1-90437BD68F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87CD209-8AAB-EAE9-4909-7F0A4636BD36}"/>
              </a:ext>
            </a:extLst>
          </p:cNvPr>
          <p:cNvSpPr>
            <a:spLocks noGrp="1"/>
          </p:cNvSpPr>
          <p:nvPr>
            <p:ph type="dt" sz="half" idx="10"/>
          </p:nvPr>
        </p:nvSpPr>
        <p:spPr/>
        <p:txBody>
          <a:bodyPr/>
          <a:lstStyle/>
          <a:p>
            <a:fld id="{88750F6F-CEC5-4A54-99C6-631A8F329DCA}" type="datetimeFigureOut">
              <a:rPr lang="fr-FR" smtClean="0"/>
              <a:t>30/04/2024</a:t>
            </a:fld>
            <a:endParaRPr lang="fr-FR"/>
          </a:p>
        </p:txBody>
      </p:sp>
      <p:sp>
        <p:nvSpPr>
          <p:cNvPr id="5" name="Espace réservé du pied de page 4">
            <a:extLst>
              <a:ext uri="{FF2B5EF4-FFF2-40B4-BE49-F238E27FC236}">
                <a16:creationId xmlns:a16="http://schemas.microsoft.com/office/drawing/2014/main" id="{5F04BA67-FA3B-BDD4-12C8-922330D0818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C9191A2-F3C5-494D-5161-7BBED895C7B6}"/>
              </a:ext>
            </a:extLst>
          </p:cNvPr>
          <p:cNvSpPr>
            <a:spLocks noGrp="1"/>
          </p:cNvSpPr>
          <p:nvPr>
            <p:ph type="sldNum" sz="quarter" idx="12"/>
          </p:nvPr>
        </p:nvSpPr>
        <p:spPr/>
        <p:txBody>
          <a:bodyPr/>
          <a:lstStyle/>
          <a:p>
            <a:fld id="{D0AC2631-B96E-4836-B552-626324B05F90}" type="slidenum">
              <a:rPr lang="fr-FR" smtClean="0"/>
              <a:t>‹N°›</a:t>
            </a:fld>
            <a:endParaRPr lang="fr-FR"/>
          </a:p>
        </p:txBody>
      </p:sp>
    </p:spTree>
    <p:extLst>
      <p:ext uri="{BB962C8B-B14F-4D97-AF65-F5344CB8AC3E}">
        <p14:creationId xmlns:p14="http://schemas.microsoft.com/office/powerpoint/2010/main" val="1130407225"/>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6ABC5A-5387-16F4-0630-A5DFEE059FE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3B843AE-5679-4D71-7B87-6FA8C6E2E60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007AAF3-AA3A-66F2-ED3A-15AF67311DF1}"/>
              </a:ext>
            </a:extLst>
          </p:cNvPr>
          <p:cNvSpPr>
            <a:spLocks noGrp="1"/>
          </p:cNvSpPr>
          <p:nvPr>
            <p:ph type="dt" sz="half" idx="10"/>
          </p:nvPr>
        </p:nvSpPr>
        <p:spPr/>
        <p:txBody>
          <a:bodyPr/>
          <a:lstStyle/>
          <a:p>
            <a:fld id="{88750F6F-CEC5-4A54-99C6-631A8F329DCA}" type="datetimeFigureOut">
              <a:rPr lang="fr-FR" smtClean="0"/>
              <a:t>30/04/2024</a:t>
            </a:fld>
            <a:endParaRPr lang="fr-FR"/>
          </a:p>
        </p:txBody>
      </p:sp>
      <p:sp>
        <p:nvSpPr>
          <p:cNvPr id="5" name="Espace réservé du pied de page 4">
            <a:extLst>
              <a:ext uri="{FF2B5EF4-FFF2-40B4-BE49-F238E27FC236}">
                <a16:creationId xmlns:a16="http://schemas.microsoft.com/office/drawing/2014/main" id="{F6D0E071-4D8A-A036-9705-9BFB134CA4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01CA99E-5ACC-A99D-E86E-9664EF2EF23B}"/>
              </a:ext>
            </a:extLst>
          </p:cNvPr>
          <p:cNvSpPr>
            <a:spLocks noGrp="1"/>
          </p:cNvSpPr>
          <p:nvPr>
            <p:ph type="sldNum" sz="quarter" idx="12"/>
          </p:nvPr>
        </p:nvSpPr>
        <p:spPr/>
        <p:txBody>
          <a:bodyPr/>
          <a:lstStyle/>
          <a:p>
            <a:fld id="{D0AC2631-B96E-4836-B552-626324B05F90}" type="slidenum">
              <a:rPr lang="fr-FR" smtClean="0"/>
              <a:t>‹N°›</a:t>
            </a:fld>
            <a:endParaRPr lang="fr-FR"/>
          </a:p>
        </p:txBody>
      </p:sp>
    </p:spTree>
    <p:extLst>
      <p:ext uri="{BB962C8B-B14F-4D97-AF65-F5344CB8AC3E}">
        <p14:creationId xmlns:p14="http://schemas.microsoft.com/office/powerpoint/2010/main" val="3436845062"/>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DC0160-A4E8-7710-D6C1-9C607BBA8B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00C9EE4-2760-DA30-34CE-EB82189B0E1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CAAC44F-A9A2-D40D-2AA9-EF0F94256DA7}"/>
              </a:ext>
            </a:extLst>
          </p:cNvPr>
          <p:cNvSpPr>
            <a:spLocks noGrp="1"/>
          </p:cNvSpPr>
          <p:nvPr>
            <p:ph type="dt" sz="half" idx="10"/>
          </p:nvPr>
        </p:nvSpPr>
        <p:spPr/>
        <p:txBody>
          <a:bodyPr/>
          <a:lstStyle/>
          <a:p>
            <a:fld id="{88750F6F-CEC5-4A54-99C6-631A8F329DCA}" type="datetimeFigureOut">
              <a:rPr lang="fr-FR" smtClean="0"/>
              <a:t>30/04/2024</a:t>
            </a:fld>
            <a:endParaRPr lang="fr-FR"/>
          </a:p>
        </p:txBody>
      </p:sp>
      <p:sp>
        <p:nvSpPr>
          <p:cNvPr id="5" name="Espace réservé du pied de page 4">
            <a:extLst>
              <a:ext uri="{FF2B5EF4-FFF2-40B4-BE49-F238E27FC236}">
                <a16:creationId xmlns:a16="http://schemas.microsoft.com/office/drawing/2014/main" id="{7ABB3C52-3E0C-76CF-7B79-5D53D620F49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DBD78C3-FEAB-A373-C27B-F6ACA4D5BDEB}"/>
              </a:ext>
            </a:extLst>
          </p:cNvPr>
          <p:cNvSpPr>
            <a:spLocks noGrp="1"/>
          </p:cNvSpPr>
          <p:nvPr>
            <p:ph type="sldNum" sz="quarter" idx="12"/>
          </p:nvPr>
        </p:nvSpPr>
        <p:spPr/>
        <p:txBody>
          <a:bodyPr/>
          <a:lstStyle/>
          <a:p>
            <a:fld id="{D0AC2631-B96E-4836-B552-626324B05F90}" type="slidenum">
              <a:rPr lang="fr-FR" smtClean="0"/>
              <a:t>‹N°›</a:t>
            </a:fld>
            <a:endParaRPr lang="fr-FR"/>
          </a:p>
        </p:txBody>
      </p:sp>
    </p:spTree>
    <p:extLst>
      <p:ext uri="{BB962C8B-B14F-4D97-AF65-F5344CB8AC3E}">
        <p14:creationId xmlns:p14="http://schemas.microsoft.com/office/powerpoint/2010/main" val="2054245401"/>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5A22DF-16F1-E409-D7F5-0DA979F16C1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7E1827C-6705-AE60-9873-7258E8CE24E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3311CE4-39BC-FD70-8A25-CBA859D6951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AAD00AB-8B93-81D9-27DA-C5C8845DDECB}"/>
              </a:ext>
            </a:extLst>
          </p:cNvPr>
          <p:cNvSpPr>
            <a:spLocks noGrp="1"/>
          </p:cNvSpPr>
          <p:nvPr>
            <p:ph type="dt" sz="half" idx="10"/>
          </p:nvPr>
        </p:nvSpPr>
        <p:spPr/>
        <p:txBody>
          <a:bodyPr/>
          <a:lstStyle/>
          <a:p>
            <a:fld id="{88750F6F-CEC5-4A54-99C6-631A8F329DCA}" type="datetimeFigureOut">
              <a:rPr lang="fr-FR" smtClean="0"/>
              <a:t>30/04/2024</a:t>
            </a:fld>
            <a:endParaRPr lang="fr-FR"/>
          </a:p>
        </p:txBody>
      </p:sp>
      <p:sp>
        <p:nvSpPr>
          <p:cNvPr id="6" name="Espace réservé du pied de page 5">
            <a:extLst>
              <a:ext uri="{FF2B5EF4-FFF2-40B4-BE49-F238E27FC236}">
                <a16:creationId xmlns:a16="http://schemas.microsoft.com/office/drawing/2014/main" id="{8DCEF2A6-E8DE-798D-7035-606ED10A405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4E95449-54A7-858B-03B4-C79958BA6B2E}"/>
              </a:ext>
            </a:extLst>
          </p:cNvPr>
          <p:cNvSpPr>
            <a:spLocks noGrp="1"/>
          </p:cNvSpPr>
          <p:nvPr>
            <p:ph type="sldNum" sz="quarter" idx="12"/>
          </p:nvPr>
        </p:nvSpPr>
        <p:spPr/>
        <p:txBody>
          <a:bodyPr/>
          <a:lstStyle/>
          <a:p>
            <a:fld id="{D0AC2631-B96E-4836-B552-626324B05F90}" type="slidenum">
              <a:rPr lang="fr-FR" smtClean="0"/>
              <a:t>‹N°›</a:t>
            </a:fld>
            <a:endParaRPr lang="fr-FR"/>
          </a:p>
        </p:txBody>
      </p:sp>
    </p:spTree>
    <p:extLst>
      <p:ext uri="{BB962C8B-B14F-4D97-AF65-F5344CB8AC3E}">
        <p14:creationId xmlns:p14="http://schemas.microsoft.com/office/powerpoint/2010/main" val="1277835066"/>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B5F10A-CBF4-D3C7-14B3-7FF5A6E924D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F086C0F-CAF5-5BCD-C6C9-8109D0C3A4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6E237B1-2712-25F5-EC9B-17BACA73A10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249DAC-086B-1176-481B-48E3944D3B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3F4231D-F214-34BC-C03A-6AFAC9F2720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34BFEAF-EAD3-9690-F8DA-794DF16F0048}"/>
              </a:ext>
            </a:extLst>
          </p:cNvPr>
          <p:cNvSpPr>
            <a:spLocks noGrp="1"/>
          </p:cNvSpPr>
          <p:nvPr>
            <p:ph type="dt" sz="half" idx="10"/>
          </p:nvPr>
        </p:nvSpPr>
        <p:spPr/>
        <p:txBody>
          <a:bodyPr/>
          <a:lstStyle/>
          <a:p>
            <a:fld id="{88750F6F-CEC5-4A54-99C6-631A8F329DCA}" type="datetimeFigureOut">
              <a:rPr lang="fr-FR" smtClean="0"/>
              <a:t>30/04/2024</a:t>
            </a:fld>
            <a:endParaRPr lang="fr-FR"/>
          </a:p>
        </p:txBody>
      </p:sp>
      <p:sp>
        <p:nvSpPr>
          <p:cNvPr id="8" name="Espace réservé du pied de page 7">
            <a:extLst>
              <a:ext uri="{FF2B5EF4-FFF2-40B4-BE49-F238E27FC236}">
                <a16:creationId xmlns:a16="http://schemas.microsoft.com/office/drawing/2014/main" id="{A866B3FE-2E65-19FE-F1B0-588802FA719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17EDA80-5A6C-0F67-CCD6-FA7F2E543126}"/>
              </a:ext>
            </a:extLst>
          </p:cNvPr>
          <p:cNvSpPr>
            <a:spLocks noGrp="1"/>
          </p:cNvSpPr>
          <p:nvPr>
            <p:ph type="sldNum" sz="quarter" idx="12"/>
          </p:nvPr>
        </p:nvSpPr>
        <p:spPr/>
        <p:txBody>
          <a:bodyPr/>
          <a:lstStyle/>
          <a:p>
            <a:fld id="{D0AC2631-B96E-4836-B552-626324B05F90}" type="slidenum">
              <a:rPr lang="fr-FR" smtClean="0"/>
              <a:t>‹N°›</a:t>
            </a:fld>
            <a:endParaRPr lang="fr-FR"/>
          </a:p>
        </p:txBody>
      </p:sp>
    </p:spTree>
    <p:extLst>
      <p:ext uri="{BB962C8B-B14F-4D97-AF65-F5344CB8AC3E}">
        <p14:creationId xmlns:p14="http://schemas.microsoft.com/office/powerpoint/2010/main" val="1230777379"/>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6791D2-FC15-94E2-02CE-121D3B77AC0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AD4A678-E4A7-92B8-B146-B4FBF5D2AFFC}"/>
              </a:ext>
            </a:extLst>
          </p:cNvPr>
          <p:cNvSpPr>
            <a:spLocks noGrp="1"/>
          </p:cNvSpPr>
          <p:nvPr>
            <p:ph type="dt" sz="half" idx="10"/>
          </p:nvPr>
        </p:nvSpPr>
        <p:spPr/>
        <p:txBody>
          <a:bodyPr/>
          <a:lstStyle/>
          <a:p>
            <a:fld id="{88750F6F-CEC5-4A54-99C6-631A8F329DCA}" type="datetimeFigureOut">
              <a:rPr lang="fr-FR" smtClean="0"/>
              <a:t>30/04/2024</a:t>
            </a:fld>
            <a:endParaRPr lang="fr-FR"/>
          </a:p>
        </p:txBody>
      </p:sp>
      <p:sp>
        <p:nvSpPr>
          <p:cNvPr id="4" name="Espace réservé du pied de page 3">
            <a:extLst>
              <a:ext uri="{FF2B5EF4-FFF2-40B4-BE49-F238E27FC236}">
                <a16:creationId xmlns:a16="http://schemas.microsoft.com/office/drawing/2014/main" id="{C1B485E4-42CD-2FB7-737A-934625DAB02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B717418-A487-DECF-AFC1-34DFDD7B3F3E}"/>
              </a:ext>
            </a:extLst>
          </p:cNvPr>
          <p:cNvSpPr>
            <a:spLocks noGrp="1"/>
          </p:cNvSpPr>
          <p:nvPr>
            <p:ph type="sldNum" sz="quarter" idx="12"/>
          </p:nvPr>
        </p:nvSpPr>
        <p:spPr/>
        <p:txBody>
          <a:bodyPr/>
          <a:lstStyle/>
          <a:p>
            <a:fld id="{D0AC2631-B96E-4836-B552-626324B05F90}" type="slidenum">
              <a:rPr lang="fr-FR" smtClean="0"/>
              <a:t>‹N°›</a:t>
            </a:fld>
            <a:endParaRPr lang="fr-FR"/>
          </a:p>
        </p:txBody>
      </p:sp>
    </p:spTree>
    <p:extLst>
      <p:ext uri="{BB962C8B-B14F-4D97-AF65-F5344CB8AC3E}">
        <p14:creationId xmlns:p14="http://schemas.microsoft.com/office/powerpoint/2010/main" val="1813424730"/>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07AA52B-47D2-B60F-F84F-55C196E725EE}"/>
              </a:ext>
            </a:extLst>
          </p:cNvPr>
          <p:cNvSpPr>
            <a:spLocks noGrp="1"/>
          </p:cNvSpPr>
          <p:nvPr>
            <p:ph type="dt" sz="half" idx="10"/>
          </p:nvPr>
        </p:nvSpPr>
        <p:spPr/>
        <p:txBody>
          <a:bodyPr/>
          <a:lstStyle/>
          <a:p>
            <a:fld id="{88750F6F-CEC5-4A54-99C6-631A8F329DCA}" type="datetimeFigureOut">
              <a:rPr lang="fr-FR" smtClean="0"/>
              <a:t>30/04/2024</a:t>
            </a:fld>
            <a:endParaRPr lang="fr-FR"/>
          </a:p>
        </p:txBody>
      </p:sp>
      <p:sp>
        <p:nvSpPr>
          <p:cNvPr id="3" name="Espace réservé du pied de page 2">
            <a:extLst>
              <a:ext uri="{FF2B5EF4-FFF2-40B4-BE49-F238E27FC236}">
                <a16:creationId xmlns:a16="http://schemas.microsoft.com/office/drawing/2014/main" id="{439854AB-3717-164F-BA51-1CDD72EB63C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D2267A5-D3AC-087A-C0BF-0FBAE2F8655C}"/>
              </a:ext>
            </a:extLst>
          </p:cNvPr>
          <p:cNvSpPr>
            <a:spLocks noGrp="1"/>
          </p:cNvSpPr>
          <p:nvPr>
            <p:ph type="sldNum" sz="quarter" idx="12"/>
          </p:nvPr>
        </p:nvSpPr>
        <p:spPr/>
        <p:txBody>
          <a:bodyPr/>
          <a:lstStyle/>
          <a:p>
            <a:fld id="{D0AC2631-B96E-4836-B552-626324B05F90}" type="slidenum">
              <a:rPr lang="fr-FR" smtClean="0"/>
              <a:t>‹N°›</a:t>
            </a:fld>
            <a:endParaRPr lang="fr-FR"/>
          </a:p>
        </p:txBody>
      </p:sp>
    </p:spTree>
    <p:extLst>
      <p:ext uri="{BB962C8B-B14F-4D97-AF65-F5344CB8AC3E}">
        <p14:creationId xmlns:p14="http://schemas.microsoft.com/office/powerpoint/2010/main" val="2679255562"/>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E13D77-CACC-43AF-65A0-79B0561B505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16EF077-C40F-8F3D-B0A7-08A86541F5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E5EF7B1-8112-8D04-2E2E-C45403450C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8EA768B-7635-5E48-3523-CDC91FE09806}"/>
              </a:ext>
            </a:extLst>
          </p:cNvPr>
          <p:cNvSpPr>
            <a:spLocks noGrp="1"/>
          </p:cNvSpPr>
          <p:nvPr>
            <p:ph type="dt" sz="half" idx="10"/>
          </p:nvPr>
        </p:nvSpPr>
        <p:spPr/>
        <p:txBody>
          <a:bodyPr/>
          <a:lstStyle/>
          <a:p>
            <a:fld id="{88750F6F-CEC5-4A54-99C6-631A8F329DCA}" type="datetimeFigureOut">
              <a:rPr lang="fr-FR" smtClean="0"/>
              <a:t>30/04/2024</a:t>
            </a:fld>
            <a:endParaRPr lang="fr-FR"/>
          </a:p>
        </p:txBody>
      </p:sp>
      <p:sp>
        <p:nvSpPr>
          <p:cNvPr id="6" name="Espace réservé du pied de page 5">
            <a:extLst>
              <a:ext uri="{FF2B5EF4-FFF2-40B4-BE49-F238E27FC236}">
                <a16:creationId xmlns:a16="http://schemas.microsoft.com/office/drawing/2014/main" id="{B7DF7B40-C592-C058-E6D8-DA71A7FF44D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B1A30B5-EFBE-AF09-1F32-015A9982804D}"/>
              </a:ext>
            </a:extLst>
          </p:cNvPr>
          <p:cNvSpPr>
            <a:spLocks noGrp="1"/>
          </p:cNvSpPr>
          <p:nvPr>
            <p:ph type="sldNum" sz="quarter" idx="12"/>
          </p:nvPr>
        </p:nvSpPr>
        <p:spPr/>
        <p:txBody>
          <a:bodyPr/>
          <a:lstStyle/>
          <a:p>
            <a:fld id="{D0AC2631-B96E-4836-B552-626324B05F90}" type="slidenum">
              <a:rPr lang="fr-FR" smtClean="0"/>
              <a:t>‹N°›</a:t>
            </a:fld>
            <a:endParaRPr lang="fr-FR"/>
          </a:p>
        </p:txBody>
      </p:sp>
    </p:spTree>
    <p:extLst>
      <p:ext uri="{BB962C8B-B14F-4D97-AF65-F5344CB8AC3E}">
        <p14:creationId xmlns:p14="http://schemas.microsoft.com/office/powerpoint/2010/main" val="2578377093"/>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F307BC-3CD1-A0F9-284E-16D5CD30C7B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F5AB9B9-3B96-7846-FA35-3448D7470F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BDFBD75-CB00-1161-789C-DA59ABF9BF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95181ED-CE8E-D149-958A-30F588990C94}"/>
              </a:ext>
            </a:extLst>
          </p:cNvPr>
          <p:cNvSpPr>
            <a:spLocks noGrp="1"/>
          </p:cNvSpPr>
          <p:nvPr>
            <p:ph type="dt" sz="half" idx="10"/>
          </p:nvPr>
        </p:nvSpPr>
        <p:spPr/>
        <p:txBody>
          <a:bodyPr/>
          <a:lstStyle/>
          <a:p>
            <a:fld id="{88750F6F-CEC5-4A54-99C6-631A8F329DCA}" type="datetimeFigureOut">
              <a:rPr lang="fr-FR" smtClean="0"/>
              <a:t>30/04/2024</a:t>
            </a:fld>
            <a:endParaRPr lang="fr-FR"/>
          </a:p>
        </p:txBody>
      </p:sp>
      <p:sp>
        <p:nvSpPr>
          <p:cNvPr id="6" name="Espace réservé du pied de page 5">
            <a:extLst>
              <a:ext uri="{FF2B5EF4-FFF2-40B4-BE49-F238E27FC236}">
                <a16:creationId xmlns:a16="http://schemas.microsoft.com/office/drawing/2014/main" id="{3BDFAEF4-80CA-F327-A3BA-89A2B5219D2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60E1C8D-1B38-33AA-C2A2-1293AC85A8F9}"/>
              </a:ext>
            </a:extLst>
          </p:cNvPr>
          <p:cNvSpPr>
            <a:spLocks noGrp="1"/>
          </p:cNvSpPr>
          <p:nvPr>
            <p:ph type="sldNum" sz="quarter" idx="12"/>
          </p:nvPr>
        </p:nvSpPr>
        <p:spPr/>
        <p:txBody>
          <a:bodyPr/>
          <a:lstStyle/>
          <a:p>
            <a:fld id="{D0AC2631-B96E-4836-B552-626324B05F90}" type="slidenum">
              <a:rPr lang="fr-FR" smtClean="0"/>
              <a:t>‹N°›</a:t>
            </a:fld>
            <a:endParaRPr lang="fr-FR"/>
          </a:p>
        </p:txBody>
      </p:sp>
    </p:spTree>
    <p:extLst>
      <p:ext uri="{BB962C8B-B14F-4D97-AF65-F5344CB8AC3E}">
        <p14:creationId xmlns:p14="http://schemas.microsoft.com/office/powerpoint/2010/main" val="55906790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12778E-32D7-DF2B-C4C1-589AE5BA97E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81DA879-2A83-D958-C2F4-7CE283166B5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744E98-5437-DE03-D3BB-6CC8C7A0E02C}"/>
              </a:ext>
            </a:extLst>
          </p:cNvPr>
          <p:cNvSpPr>
            <a:spLocks noGrp="1"/>
          </p:cNvSpPr>
          <p:nvPr>
            <p:ph type="dt" sz="half" idx="10"/>
          </p:nvPr>
        </p:nvSpPr>
        <p:spPr/>
        <p:txBody>
          <a:bodyPr/>
          <a:lstStyle/>
          <a:p>
            <a:fld id="{88750F6F-CEC5-4A54-99C6-631A8F329DCA}" type="datetimeFigureOut">
              <a:rPr lang="fr-FR" smtClean="0"/>
              <a:t>30/04/2024</a:t>
            </a:fld>
            <a:endParaRPr lang="fr-FR"/>
          </a:p>
        </p:txBody>
      </p:sp>
      <p:sp>
        <p:nvSpPr>
          <p:cNvPr id="5" name="Espace réservé du pied de page 4">
            <a:extLst>
              <a:ext uri="{FF2B5EF4-FFF2-40B4-BE49-F238E27FC236}">
                <a16:creationId xmlns:a16="http://schemas.microsoft.com/office/drawing/2014/main" id="{4B250F80-6EAE-3C75-F7D3-7A690235EC7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B6ABA75-4A2E-036F-BB59-A860545D3F1B}"/>
              </a:ext>
            </a:extLst>
          </p:cNvPr>
          <p:cNvSpPr>
            <a:spLocks noGrp="1"/>
          </p:cNvSpPr>
          <p:nvPr>
            <p:ph type="sldNum" sz="quarter" idx="12"/>
          </p:nvPr>
        </p:nvSpPr>
        <p:spPr/>
        <p:txBody>
          <a:bodyPr/>
          <a:lstStyle/>
          <a:p>
            <a:fld id="{D0AC2631-B96E-4836-B552-626324B05F90}" type="slidenum">
              <a:rPr lang="fr-FR" smtClean="0"/>
              <a:t>‹N°›</a:t>
            </a:fld>
            <a:endParaRPr lang="fr-FR"/>
          </a:p>
        </p:txBody>
      </p:sp>
    </p:spTree>
    <p:extLst>
      <p:ext uri="{BB962C8B-B14F-4D97-AF65-F5344CB8AC3E}">
        <p14:creationId xmlns:p14="http://schemas.microsoft.com/office/powerpoint/2010/main" val="3431962353"/>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20C3ADC-0CC2-5818-C4D9-6CA15A0DFFB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26AA935-DEED-8D25-9932-B0BF458BFCC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4FCD178-D0D6-91A4-DB16-3974F5204B2F}"/>
              </a:ext>
            </a:extLst>
          </p:cNvPr>
          <p:cNvSpPr>
            <a:spLocks noGrp="1"/>
          </p:cNvSpPr>
          <p:nvPr>
            <p:ph type="dt" sz="half" idx="10"/>
          </p:nvPr>
        </p:nvSpPr>
        <p:spPr/>
        <p:txBody>
          <a:bodyPr/>
          <a:lstStyle/>
          <a:p>
            <a:fld id="{88750F6F-CEC5-4A54-99C6-631A8F329DCA}" type="datetimeFigureOut">
              <a:rPr lang="fr-FR" smtClean="0"/>
              <a:t>30/04/2024</a:t>
            </a:fld>
            <a:endParaRPr lang="fr-FR"/>
          </a:p>
        </p:txBody>
      </p:sp>
      <p:sp>
        <p:nvSpPr>
          <p:cNvPr id="5" name="Espace réservé du pied de page 4">
            <a:extLst>
              <a:ext uri="{FF2B5EF4-FFF2-40B4-BE49-F238E27FC236}">
                <a16:creationId xmlns:a16="http://schemas.microsoft.com/office/drawing/2014/main" id="{97E9C6B6-6CE0-CEDE-E6F8-A386AFAB54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1F9A4F6-5216-B2B2-3DEB-D57DE8E416EC}"/>
              </a:ext>
            </a:extLst>
          </p:cNvPr>
          <p:cNvSpPr>
            <a:spLocks noGrp="1"/>
          </p:cNvSpPr>
          <p:nvPr>
            <p:ph type="sldNum" sz="quarter" idx="12"/>
          </p:nvPr>
        </p:nvSpPr>
        <p:spPr/>
        <p:txBody>
          <a:bodyPr/>
          <a:lstStyle/>
          <a:p>
            <a:fld id="{D0AC2631-B96E-4836-B552-626324B05F90}" type="slidenum">
              <a:rPr lang="fr-FR" smtClean="0"/>
              <a:t>‹N°›</a:t>
            </a:fld>
            <a:endParaRPr lang="fr-FR"/>
          </a:p>
        </p:txBody>
      </p:sp>
    </p:spTree>
    <p:extLst>
      <p:ext uri="{BB962C8B-B14F-4D97-AF65-F5344CB8AC3E}">
        <p14:creationId xmlns:p14="http://schemas.microsoft.com/office/powerpoint/2010/main" val="328107532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18CED33-AC85-BFDC-EDEB-DEBDB1AE35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5384728-E529-7997-C8D1-179ECB2D55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B06114-4541-5ABA-8B38-F5A0CA7246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8750F6F-CEC5-4A54-99C6-631A8F329DCA}" type="datetimeFigureOut">
              <a:rPr lang="fr-FR" smtClean="0"/>
              <a:t>30/04/2024</a:t>
            </a:fld>
            <a:endParaRPr lang="fr-FR"/>
          </a:p>
        </p:txBody>
      </p:sp>
      <p:sp>
        <p:nvSpPr>
          <p:cNvPr id="5" name="Espace réservé du pied de page 4">
            <a:extLst>
              <a:ext uri="{FF2B5EF4-FFF2-40B4-BE49-F238E27FC236}">
                <a16:creationId xmlns:a16="http://schemas.microsoft.com/office/drawing/2014/main" id="{642C6404-ED60-B873-6AD2-DCB25FE52B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D2C00E7-2500-9F32-2D91-5C97F0640C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0AC2631-B96E-4836-B552-626324B05F90}" type="slidenum">
              <a:rPr lang="fr-FR" smtClean="0"/>
              <a:t>‹N°›</a:t>
            </a:fld>
            <a:endParaRPr lang="fr-FR"/>
          </a:p>
        </p:txBody>
      </p:sp>
    </p:spTree>
    <p:extLst>
      <p:ext uri="{BB962C8B-B14F-4D97-AF65-F5344CB8AC3E}">
        <p14:creationId xmlns:p14="http://schemas.microsoft.com/office/powerpoint/2010/main" val="4072846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llipse 1">
            <a:extLst>
              <a:ext uri="{FF2B5EF4-FFF2-40B4-BE49-F238E27FC236}">
                <a16:creationId xmlns:a16="http://schemas.microsoft.com/office/drawing/2014/main" id="{A242D728-CA3D-EB26-B645-3753CE2F7AA4}"/>
              </a:ext>
            </a:extLst>
          </p:cNvPr>
          <p:cNvSpPr/>
          <p:nvPr/>
        </p:nvSpPr>
        <p:spPr>
          <a:xfrm>
            <a:off x="534000" y="351000"/>
            <a:ext cx="6062743" cy="615600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ZoneTexte 2">
            <a:extLst>
              <a:ext uri="{FF2B5EF4-FFF2-40B4-BE49-F238E27FC236}">
                <a16:creationId xmlns:a16="http://schemas.microsoft.com/office/drawing/2014/main" id="{1A47D3D5-34F6-A2C4-5198-331F2F9287D8}"/>
              </a:ext>
            </a:extLst>
          </p:cNvPr>
          <p:cNvSpPr txBox="1"/>
          <p:nvPr/>
        </p:nvSpPr>
        <p:spPr>
          <a:xfrm>
            <a:off x="6479177" y="1567543"/>
            <a:ext cx="5368834" cy="1077218"/>
          </a:xfrm>
          <a:prstGeom prst="rect">
            <a:avLst/>
          </a:prstGeom>
          <a:noFill/>
        </p:spPr>
        <p:txBody>
          <a:bodyPr wrap="square" rtlCol="0">
            <a:spAutoFit/>
          </a:bodyPr>
          <a:lstStyle/>
          <a:p>
            <a:r>
              <a:rPr lang="fr-FR" sz="3200" b="1" dirty="0">
                <a:solidFill>
                  <a:schemeClr val="bg1"/>
                </a:solidFill>
              </a:rPr>
              <a:t>Lorient Vous Présente Les Phares -</a:t>
            </a:r>
          </a:p>
        </p:txBody>
      </p:sp>
      <p:sp>
        <p:nvSpPr>
          <p:cNvPr id="4" name="ZoneTexte 3">
            <a:extLst>
              <a:ext uri="{FF2B5EF4-FFF2-40B4-BE49-F238E27FC236}">
                <a16:creationId xmlns:a16="http://schemas.microsoft.com/office/drawing/2014/main" id="{A982CD0C-C8FC-8B3B-C859-7CC1CA953583}"/>
              </a:ext>
            </a:extLst>
          </p:cNvPr>
          <p:cNvSpPr txBox="1"/>
          <p:nvPr/>
        </p:nvSpPr>
        <p:spPr>
          <a:xfrm>
            <a:off x="6096000" y="5290457"/>
            <a:ext cx="4820194" cy="584775"/>
          </a:xfrm>
          <a:prstGeom prst="rect">
            <a:avLst/>
          </a:prstGeom>
          <a:noFill/>
        </p:spPr>
        <p:txBody>
          <a:bodyPr wrap="square" rtlCol="0">
            <a:spAutoFit/>
          </a:bodyPr>
          <a:lstStyle/>
          <a:p>
            <a:r>
              <a:rPr lang="fr-FR" sz="3200" b="1">
                <a:solidFill>
                  <a:schemeClr val="bg1"/>
                </a:solidFill>
              </a:rPr>
              <a:t>Phare de Créac'h</a:t>
            </a:r>
            <a:endParaRPr lang="fr-FR" sz="3200" b="1" dirty="0">
              <a:solidFill>
                <a:schemeClr val="bg1"/>
              </a:solidFill>
            </a:endParaRPr>
          </a:p>
        </p:txBody>
      </p:sp>
    </p:spTree>
    <p:extLst>
      <p:ext uri="{BB962C8B-B14F-4D97-AF65-F5344CB8AC3E}">
        <p14:creationId xmlns:p14="http://schemas.microsoft.com/office/powerpoint/2010/main" val="541361141"/>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sndAc>
          <p:stSnd loop="1">
            <p:snd r:embed="rId2" name="Christian Morin - Stranger in the House (La Chance aux Chansons).wav"/>
          </p:stSnd>
        </p:sndAc>
      </p:transition>
    </mc:Choice>
    <mc:Fallback>
      <p:transition spd="slow" advClick="0" advTm="8000">
        <p:blinds dir="vert"/>
        <p:sndAc>
          <p:stSnd loop="1">
            <p:snd r:embed="rId2" name="Christian Morin - Stranger in the House (La Chance aux Chanson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A9BA2F7-7D88-6621-730C-377675C29EC4}"/>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Un phare est un système de signalisation employé, soit dans le domaine maritime (phare maritime), soit dans le domaine aéronautique (phare aéronautique).</a:t>
            </a:r>
          </a:p>
          <a:p>
            <a:pPr algn="ctr"/>
            <a:endParaRPr lang="fr-FR" sz="3200" b="1" dirty="0"/>
          </a:p>
          <a:p>
            <a:pPr algn="ctr"/>
            <a:r>
              <a:rPr lang="fr-FR" sz="3200" b="1" dirty="0"/>
              <a:t>Le système de signalisation maritime est constitué d'un puissant système d'éclairage placé généralement en haut d'une tour. Ces phares maritimes sont généralement placés près de la côte. Ils permettent aux navires de repérer la position des zones dangereuses se trouvant près des côtes, ainsi que les ports maritimes. Ils sont de moins en moins utiles étant remplacés par les moyens électroniques de géolocalisation, mais ils gardent toutefois un grand intérêt puisqu'ils ne nécessitent pas de matériel de navigation sophistiqué. Cet intérêt est également patrimonial, architectural et parfois touristique.</a:t>
            </a:r>
          </a:p>
        </p:txBody>
      </p:sp>
    </p:spTree>
    <p:extLst>
      <p:ext uri="{BB962C8B-B14F-4D97-AF65-F5344CB8AC3E}">
        <p14:creationId xmlns:p14="http://schemas.microsoft.com/office/powerpoint/2010/main" val="3477010106"/>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Hexagone 1">
            <a:extLst>
              <a:ext uri="{FF2B5EF4-FFF2-40B4-BE49-F238E27FC236}">
                <a16:creationId xmlns:a16="http://schemas.microsoft.com/office/drawing/2014/main" id="{E839A076-8E96-A23A-4EFE-5CE9E9719E0E}"/>
              </a:ext>
            </a:extLst>
          </p:cNvPr>
          <p:cNvSpPr/>
          <p:nvPr/>
        </p:nvSpPr>
        <p:spPr>
          <a:xfrm>
            <a:off x="3187338" y="300446"/>
            <a:ext cx="8712000" cy="6257108"/>
          </a:xfrm>
          <a:prstGeom prst="hexagon">
            <a:avLst/>
          </a:prstGeom>
          <a:blipFill dpi="0" rotWithShape="1">
            <a:blip r:embed="rId2"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ZoneTexte 2">
            <a:extLst>
              <a:ext uri="{FF2B5EF4-FFF2-40B4-BE49-F238E27FC236}">
                <a16:creationId xmlns:a16="http://schemas.microsoft.com/office/drawing/2014/main" id="{F6EBD374-3C13-F66A-6609-6CFB52391FF5}"/>
              </a:ext>
            </a:extLst>
          </p:cNvPr>
          <p:cNvSpPr txBox="1"/>
          <p:nvPr/>
        </p:nvSpPr>
        <p:spPr>
          <a:xfrm>
            <a:off x="600892" y="4064377"/>
            <a:ext cx="3461657" cy="2062103"/>
          </a:xfrm>
          <a:prstGeom prst="rect">
            <a:avLst/>
          </a:prstGeom>
          <a:noFill/>
        </p:spPr>
        <p:txBody>
          <a:bodyPr wrap="square" rtlCol="0">
            <a:spAutoFit/>
          </a:bodyPr>
          <a:lstStyle/>
          <a:p>
            <a:r>
              <a:rPr lang="fr-FR" sz="3200" b="1">
                <a:solidFill>
                  <a:schemeClr val="bg1"/>
                </a:solidFill>
              </a:rPr>
              <a:t>Le phare du Créac’h et les bâtiments adjacents.</a:t>
            </a:r>
            <a:endParaRPr lang="fr-FR" sz="3200" b="1" dirty="0">
              <a:solidFill>
                <a:schemeClr val="bg1"/>
              </a:solidFill>
            </a:endParaRPr>
          </a:p>
        </p:txBody>
      </p:sp>
    </p:spTree>
    <p:extLst>
      <p:ext uri="{BB962C8B-B14F-4D97-AF65-F5344CB8AC3E}">
        <p14:creationId xmlns:p14="http://schemas.microsoft.com/office/powerpoint/2010/main" val="3709966840"/>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4" name="Image 3" descr="Une image contenant bâtiment, plein air, ciel, Phare&#10;&#10;Description générée automatiquement">
            <a:extLst>
              <a:ext uri="{FF2B5EF4-FFF2-40B4-BE49-F238E27FC236}">
                <a16:creationId xmlns:a16="http://schemas.microsoft.com/office/drawing/2014/main" id="{0DB11A98-6E84-00CA-E67F-4A6F43C9A9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8605" y="189000"/>
            <a:ext cx="4320000" cy="6480000"/>
          </a:xfrm>
          <a:prstGeom prst="ellipse">
            <a:avLst/>
          </a:prstGeom>
          <a:ln w="190500" cap="rnd">
            <a:solidFill>
              <a:srgbClr val="00206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ZoneTexte 4">
            <a:extLst>
              <a:ext uri="{FF2B5EF4-FFF2-40B4-BE49-F238E27FC236}">
                <a16:creationId xmlns:a16="http://schemas.microsoft.com/office/drawing/2014/main" id="{B0FFA644-DC26-06DA-7DBA-4DE13D7C597C}"/>
              </a:ext>
            </a:extLst>
          </p:cNvPr>
          <p:cNvSpPr txBox="1"/>
          <p:nvPr/>
        </p:nvSpPr>
        <p:spPr>
          <a:xfrm>
            <a:off x="5138605" y="4602044"/>
            <a:ext cx="4320000" cy="954107"/>
          </a:xfrm>
          <a:prstGeom prst="rect">
            <a:avLst/>
          </a:prstGeom>
          <a:noFill/>
        </p:spPr>
        <p:txBody>
          <a:bodyPr wrap="square" rtlCol="0">
            <a:spAutoFit/>
          </a:bodyPr>
          <a:lstStyle/>
          <a:p>
            <a:r>
              <a:rPr lang="fr-FR" sz="2800" b="1" dirty="0">
                <a:solidFill>
                  <a:schemeClr val="bg1"/>
                </a:solidFill>
              </a:rPr>
              <a:t>avec à l'arrière-plan l'île de </a:t>
            </a:r>
            <a:r>
              <a:rPr lang="fr-FR" sz="2800" b="1" dirty="0" err="1">
                <a:solidFill>
                  <a:schemeClr val="bg1"/>
                </a:solidFill>
              </a:rPr>
              <a:t>Beniguet</a:t>
            </a:r>
            <a:endParaRPr lang="fr-FR" sz="2800" b="1" dirty="0">
              <a:solidFill>
                <a:schemeClr val="bg1"/>
              </a:solidFill>
            </a:endParaRPr>
          </a:p>
        </p:txBody>
      </p:sp>
      <p:sp>
        <p:nvSpPr>
          <p:cNvPr id="6" name="ZoneTexte 5">
            <a:extLst>
              <a:ext uri="{FF2B5EF4-FFF2-40B4-BE49-F238E27FC236}">
                <a16:creationId xmlns:a16="http://schemas.microsoft.com/office/drawing/2014/main" id="{B865D59F-B864-852A-9973-7AC424A27666}"/>
              </a:ext>
            </a:extLst>
          </p:cNvPr>
          <p:cNvSpPr txBox="1"/>
          <p:nvPr/>
        </p:nvSpPr>
        <p:spPr>
          <a:xfrm>
            <a:off x="5138605" y="4078824"/>
            <a:ext cx="4428308" cy="523220"/>
          </a:xfrm>
          <a:prstGeom prst="rect">
            <a:avLst/>
          </a:prstGeom>
          <a:noFill/>
        </p:spPr>
        <p:txBody>
          <a:bodyPr wrap="square" rtlCol="0">
            <a:spAutoFit/>
          </a:bodyPr>
          <a:lstStyle/>
          <a:p>
            <a:r>
              <a:rPr lang="fr-FR" sz="2800" b="1">
                <a:solidFill>
                  <a:schemeClr val="bg1"/>
                </a:solidFill>
              </a:rPr>
              <a:t>Phare de Kermorvan</a:t>
            </a:r>
            <a:endParaRPr lang="fr-FR" sz="2800" b="1" dirty="0">
              <a:solidFill>
                <a:schemeClr val="bg1"/>
              </a:solidFill>
            </a:endParaRPr>
          </a:p>
        </p:txBody>
      </p:sp>
    </p:spTree>
    <p:extLst>
      <p:ext uri="{BB962C8B-B14F-4D97-AF65-F5344CB8AC3E}">
        <p14:creationId xmlns:p14="http://schemas.microsoft.com/office/powerpoint/2010/main" val="3206477663"/>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au, plein air, Phare&#10;&#10;Description générée automatiquement">
            <a:extLst>
              <a:ext uri="{FF2B5EF4-FFF2-40B4-BE49-F238E27FC236}">
                <a16:creationId xmlns:a16="http://schemas.microsoft.com/office/drawing/2014/main" id="{2E244924-C2ED-3DCE-669D-9ACDF34F05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02048" y="189000"/>
            <a:ext cx="4858487" cy="6480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7DA5A3D9-6209-AF03-A171-7C6D54400EE4}"/>
              </a:ext>
            </a:extLst>
          </p:cNvPr>
          <p:cNvSpPr txBox="1"/>
          <p:nvPr/>
        </p:nvSpPr>
        <p:spPr>
          <a:xfrm>
            <a:off x="3289921" y="2063932"/>
            <a:ext cx="2442755" cy="3970318"/>
          </a:xfrm>
          <a:prstGeom prst="rect">
            <a:avLst/>
          </a:prstGeom>
          <a:noFill/>
        </p:spPr>
        <p:txBody>
          <a:bodyPr wrap="square" rtlCol="0">
            <a:spAutoFit/>
          </a:bodyPr>
          <a:lstStyle/>
          <a:p>
            <a:r>
              <a:rPr lang="fr-FR" sz="2800" b="1" dirty="0">
                <a:solidFill>
                  <a:schemeClr val="bg1"/>
                </a:solidFill>
              </a:rPr>
              <a:t>Ar-Men, un phare situé à l'extrémité de la Chaussée de Sein, à la pointe ouest de la Bretagne en France.</a:t>
            </a:r>
          </a:p>
        </p:txBody>
      </p:sp>
    </p:spTree>
    <p:extLst>
      <p:ext uri="{BB962C8B-B14F-4D97-AF65-F5344CB8AC3E}">
        <p14:creationId xmlns:p14="http://schemas.microsoft.com/office/powerpoint/2010/main" val="114185420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diagramme, Police, carte&#10;&#10;Description générée automatiquement">
            <a:extLst>
              <a:ext uri="{FF2B5EF4-FFF2-40B4-BE49-F238E27FC236}">
                <a16:creationId xmlns:a16="http://schemas.microsoft.com/office/drawing/2014/main" id="{8641768E-BF91-EA64-ACFE-92AA2175D4E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000" y="1953111"/>
            <a:ext cx="11736000" cy="2951777"/>
          </a:xfrm>
          <a:prstGeom prst="ellipse">
            <a:avLst/>
          </a:prstGeom>
          <a:ln>
            <a:noFill/>
          </a:ln>
          <a:effectLst>
            <a:softEdge rad="112500"/>
          </a:effectLst>
        </p:spPr>
      </p:pic>
      <p:sp>
        <p:nvSpPr>
          <p:cNvPr id="4" name="ZoneTexte 3">
            <a:extLst>
              <a:ext uri="{FF2B5EF4-FFF2-40B4-BE49-F238E27FC236}">
                <a16:creationId xmlns:a16="http://schemas.microsoft.com/office/drawing/2014/main" id="{2014DA25-6645-B723-EF20-CEFA27165902}"/>
              </a:ext>
            </a:extLst>
          </p:cNvPr>
          <p:cNvSpPr txBox="1"/>
          <p:nvPr/>
        </p:nvSpPr>
        <p:spPr>
          <a:xfrm>
            <a:off x="2351314" y="4904888"/>
            <a:ext cx="8621486" cy="954107"/>
          </a:xfrm>
          <a:prstGeom prst="rect">
            <a:avLst/>
          </a:prstGeom>
          <a:noFill/>
        </p:spPr>
        <p:txBody>
          <a:bodyPr wrap="square" rtlCol="0">
            <a:spAutoFit/>
          </a:bodyPr>
          <a:lstStyle/>
          <a:p>
            <a:r>
              <a:rPr lang="fr-FR" sz="2800" b="1" dirty="0">
                <a:solidFill>
                  <a:schemeClr val="bg1"/>
                </a:solidFill>
              </a:rPr>
              <a:t>Carte de l’île et de la chaussée de Sein, incluant le phare d'Ar-Men.</a:t>
            </a:r>
          </a:p>
        </p:txBody>
      </p:sp>
    </p:spTree>
    <p:extLst>
      <p:ext uri="{BB962C8B-B14F-4D97-AF65-F5344CB8AC3E}">
        <p14:creationId xmlns:p14="http://schemas.microsoft.com/office/powerpoint/2010/main" val="3587689231"/>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771AE0B9-755E-3206-62CD-7E38D3E9EF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687" y="189000"/>
            <a:ext cx="8823828" cy="648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A9237612-CD3B-5854-596C-A87009C72BF0}"/>
              </a:ext>
            </a:extLst>
          </p:cNvPr>
          <p:cNvSpPr txBox="1"/>
          <p:nvPr/>
        </p:nvSpPr>
        <p:spPr>
          <a:xfrm>
            <a:off x="9196251" y="3429000"/>
            <a:ext cx="2823062" cy="954107"/>
          </a:xfrm>
          <a:prstGeom prst="rect">
            <a:avLst/>
          </a:prstGeom>
          <a:noFill/>
        </p:spPr>
        <p:txBody>
          <a:bodyPr wrap="square" rtlCol="0">
            <a:spAutoFit/>
          </a:bodyPr>
          <a:lstStyle/>
          <a:p>
            <a:r>
              <a:rPr lang="fr-FR" sz="2800" b="1" dirty="0">
                <a:solidFill>
                  <a:schemeClr val="bg1"/>
                </a:solidFill>
              </a:rPr>
              <a:t>Le </a:t>
            </a:r>
            <a:r>
              <a:rPr lang="fr-FR" sz="2800" b="1" dirty="0" err="1">
                <a:solidFill>
                  <a:schemeClr val="bg1"/>
                </a:solidFill>
              </a:rPr>
              <a:t>phre</a:t>
            </a:r>
            <a:r>
              <a:rPr lang="fr-FR" sz="2800" b="1" dirty="0">
                <a:solidFill>
                  <a:schemeClr val="bg1"/>
                </a:solidFill>
              </a:rPr>
              <a:t> du petit minou</a:t>
            </a:r>
          </a:p>
        </p:txBody>
      </p:sp>
      <p:sp>
        <p:nvSpPr>
          <p:cNvPr id="5" name="ZoneTexte 4">
            <a:extLst>
              <a:ext uri="{FF2B5EF4-FFF2-40B4-BE49-F238E27FC236}">
                <a16:creationId xmlns:a16="http://schemas.microsoft.com/office/drawing/2014/main" id="{499B11A6-35A0-515D-F23A-E2E66B1C636D}"/>
              </a:ext>
            </a:extLst>
          </p:cNvPr>
          <p:cNvSpPr txBox="1"/>
          <p:nvPr/>
        </p:nvSpPr>
        <p:spPr>
          <a:xfrm>
            <a:off x="9823268" y="4285136"/>
            <a:ext cx="2995749" cy="954107"/>
          </a:xfrm>
          <a:prstGeom prst="rect">
            <a:avLst/>
          </a:prstGeom>
          <a:noFill/>
        </p:spPr>
        <p:txBody>
          <a:bodyPr wrap="square" rtlCol="0">
            <a:spAutoFit/>
          </a:bodyPr>
          <a:lstStyle/>
          <a:p>
            <a:r>
              <a:rPr lang="fr-FR" sz="2800" b="1">
                <a:solidFill>
                  <a:schemeClr val="bg1"/>
                </a:solidFill>
              </a:rPr>
              <a:t>Plouzané (Finistère)</a:t>
            </a:r>
            <a:endParaRPr lang="fr-FR" sz="2800" b="1" dirty="0">
              <a:solidFill>
                <a:schemeClr val="bg1"/>
              </a:solidFill>
            </a:endParaRPr>
          </a:p>
        </p:txBody>
      </p:sp>
    </p:spTree>
    <p:extLst>
      <p:ext uri="{BB962C8B-B14F-4D97-AF65-F5344CB8AC3E}">
        <p14:creationId xmlns:p14="http://schemas.microsoft.com/office/powerpoint/2010/main" val="171903850"/>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paysage&#10;&#10;Description générée automatiquement">
            <a:extLst>
              <a:ext uri="{FF2B5EF4-FFF2-40B4-BE49-F238E27FC236}">
                <a16:creationId xmlns:a16="http://schemas.microsoft.com/office/drawing/2014/main" id="{A187E3BE-ED15-084D-307A-1EA980E22E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7142" y="569950"/>
            <a:ext cx="10008000" cy="5718099"/>
          </a:xfrm>
          <a:prstGeom prst="rect">
            <a:avLst/>
          </a:prstGeom>
        </p:spPr>
      </p:pic>
      <p:sp>
        <p:nvSpPr>
          <p:cNvPr id="4" name="ZoneTexte 3">
            <a:extLst>
              <a:ext uri="{FF2B5EF4-FFF2-40B4-BE49-F238E27FC236}">
                <a16:creationId xmlns:a16="http://schemas.microsoft.com/office/drawing/2014/main" id="{B809B7FA-7C25-3AAE-E4D1-1F0EC127AB90}"/>
              </a:ext>
            </a:extLst>
          </p:cNvPr>
          <p:cNvSpPr txBox="1"/>
          <p:nvPr/>
        </p:nvSpPr>
        <p:spPr>
          <a:xfrm>
            <a:off x="303473" y="366622"/>
            <a:ext cx="1593669" cy="6124754"/>
          </a:xfrm>
          <a:prstGeom prst="rect">
            <a:avLst/>
          </a:prstGeom>
          <a:noFill/>
        </p:spPr>
        <p:txBody>
          <a:bodyPr wrap="square" rtlCol="0">
            <a:spAutoFit/>
          </a:bodyPr>
          <a:lstStyle/>
          <a:p>
            <a:endParaRPr lang="fr-FR" sz="2800" b="1">
              <a:solidFill>
                <a:schemeClr val="bg1"/>
              </a:solidFill>
            </a:endParaRPr>
          </a:p>
          <a:p>
            <a:r>
              <a:rPr lang="fr-FR" sz="2800" b="1">
                <a:solidFill>
                  <a:schemeClr val="bg1"/>
                </a:solidFill>
              </a:rPr>
              <a:t>Plus de détails</a:t>
            </a:r>
          </a:p>
          <a:p>
            <a:r>
              <a:rPr lang="fr-FR" sz="2800" b="1">
                <a:solidFill>
                  <a:schemeClr val="bg1"/>
                </a:solidFill>
              </a:rPr>
              <a:t>Le soleil d'hiver embrase les nuages au-dessus du phare du Petit Minou</a:t>
            </a:r>
            <a:endParaRPr lang="fr-FR" sz="2800" b="1" dirty="0">
              <a:solidFill>
                <a:schemeClr val="bg1"/>
              </a:solidFill>
            </a:endParaRPr>
          </a:p>
        </p:txBody>
      </p:sp>
    </p:spTree>
    <p:extLst>
      <p:ext uri="{BB962C8B-B14F-4D97-AF65-F5344CB8AC3E}">
        <p14:creationId xmlns:p14="http://schemas.microsoft.com/office/powerpoint/2010/main" val="146443803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Phare&#10;&#10;Description générée automatiquement">
            <a:extLst>
              <a:ext uri="{FF2B5EF4-FFF2-40B4-BE49-F238E27FC236}">
                <a16:creationId xmlns:a16="http://schemas.microsoft.com/office/drawing/2014/main" id="{5380922A-CA83-A8F3-E7D3-79F38A69D5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71303" y="189000"/>
            <a:ext cx="4320000" cy="6480000"/>
          </a:xfrm>
          <a:prstGeom prst="roundRect">
            <a:avLst>
              <a:gd name="adj" fmla="val 11111"/>
            </a:avLst>
          </a:prstGeom>
          <a:ln w="190500" cap="rnd">
            <a:solidFill>
              <a:srgbClr val="FFFF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4" name="ZoneTexte 3">
            <a:extLst>
              <a:ext uri="{FF2B5EF4-FFF2-40B4-BE49-F238E27FC236}">
                <a16:creationId xmlns:a16="http://schemas.microsoft.com/office/drawing/2014/main" id="{09E99949-9C80-43AC-722A-FCEF5F92BDAF}"/>
              </a:ext>
            </a:extLst>
          </p:cNvPr>
          <p:cNvSpPr txBox="1"/>
          <p:nvPr/>
        </p:nvSpPr>
        <p:spPr>
          <a:xfrm>
            <a:off x="5747657" y="3709851"/>
            <a:ext cx="4010297" cy="1384995"/>
          </a:xfrm>
          <a:prstGeom prst="rect">
            <a:avLst/>
          </a:prstGeom>
          <a:noFill/>
        </p:spPr>
        <p:txBody>
          <a:bodyPr wrap="square" rtlCol="0">
            <a:spAutoFit/>
          </a:bodyPr>
          <a:lstStyle/>
          <a:p>
            <a:r>
              <a:rPr lang="fr-FR" sz="2800" b="1">
                <a:solidFill>
                  <a:schemeClr val="bg1"/>
                </a:solidFill>
              </a:rPr>
              <a:t>Le phare de la vieille en 2016. La plus petite tourelle de Temperley</a:t>
            </a:r>
            <a:endParaRPr lang="fr-FR" sz="2800" b="1" dirty="0">
              <a:solidFill>
                <a:schemeClr val="bg1"/>
              </a:solidFill>
            </a:endParaRPr>
          </a:p>
        </p:txBody>
      </p:sp>
    </p:spTree>
    <p:extLst>
      <p:ext uri="{BB962C8B-B14F-4D97-AF65-F5344CB8AC3E}">
        <p14:creationId xmlns:p14="http://schemas.microsoft.com/office/powerpoint/2010/main" val="2587597413"/>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phare&#10;&#10;Description générée automatiquement">
            <a:extLst>
              <a:ext uri="{FF2B5EF4-FFF2-40B4-BE49-F238E27FC236}">
                <a16:creationId xmlns:a16="http://schemas.microsoft.com/office/drawing/2014/main" id="{7D4D09F8-D3F6-6317-A7E6-93216B4CB1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1566" y="-576107"/>
            <a:ext cx="8640000" cy="6480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ZoneTexte 3">
            <a:extLst>
              <a:ext uri="{FF2B5EF4-FFF2-40B4-BE49-F238E27FC236}">
                <a16:creationId xmlns:a16="http://schemas.microsoft.com/office/drawing/2014/main" id="{EBFC89BA-12A5-941C-00FC-3937C7178F07}"/>
              </a:ext>
            </a:extLst>
          </p:cNvPr>
          <p:cNvSpPr txBox="1"/>
          <p:nvPr/>
        </p:nvSpPr>
        <p:spPr>
          <a:xfrm>
            <a:off x="444137" y="5903893"/>
            <a:ext cx="6413863" cy="954107"/>
          </a:xfrm>
          <a:prstGeom prst="rect">
            <a:avLst/>
          </a:prstGeom>
          <a:noFill/>
        </p:spPr>
        <p:txBody>
          <a:bodyPr wrap="square" rtlCol="0">
            <a:spAutoFit/>
          </a:bodyPr>
          <a:lstStyle/>
          <a:p>
            <a:r>
              <a:rPr lang="fr-FR" sz="2800" b="1">
                <a:solidFill>
                  <a:schemeClr val="bg1"/>
                </a:solidFill>
              </a:rPr>
              <a:t>Le raz de Sein et le phare de la Vieille vus depuis la pointe du Raz.</a:t>
            </a:r>
            <a:endParaRPr lang="fr-FR" sz="2800" b="1" dirty="0">
              <a:solidFill>
                <a:schemeClr val="bg1"/>
              </a:solidFill>
            </a:endParaRPr>
          </a:p>
        </p:txBody>
      </p:sp>
    </p:spTree>
    <p:extLst>
      <p:ext uri="{BB962C8B-B14F-4D97-AF65-F5344CB8AC3E}">
        <p14:creationId xmlns:p14="http://schemas.microsoft.com/office/powerpoint/2010/main" val="2160560162"/>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DE7A1A05-E5E8-8BE7-CCA9-787ABBE991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3636" y="698452"/>
            <a:ext cx="6912000" cy="547423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ZoneTexte 3">
            <a:extLst>
              <a:ext uri="{FF2B5EF4-FFF2-40B4-BE49-F238E27FC236}">
                <a16:creationId xmlns:a16="http://schemas.microsoft.com/office/drawing/2014/main" id="{2E223DC5-F3B5-0501-3966-F036CE3A058F}"/>
              </a:ext>
            </a:extLst>
          </p:cNvPr>
          <p:cNvSpPr txBox="1"/>
          <p:nvPr/>
        </p:nvSpPr>
        <p:spPr>
          <a:xfrm>
            <a:off x="8033657" y="3187337"/>
            <a:ext cx="3931920" cy="954107"/>
          </a:xfrm>
          <a:prstGeom prst="rect">
            <a:avLst/>
          </a:prstGeom>
          <a:noFill/>
        </p:spPr>
        <p:txBody>
          <a:bodyPr wrap="square" rtlCol="0">
            <a:spAutoFit/>
          </a:bodyPr>
          <a:lstStyle/>
          <a:p>
            <a:r>
              <a:rPr lang="fr-FR" sz="2800" b="1">
                <a:solidFill>
                  <a:schemeClr val="bg1"/>
                </a:solidFill>
              </a:rPr>
              <a:t> Abbaye et phare de Saint-Mathieu</a:t>
            </a:r>
            <a:endParaRPr lang="fr-FR" sz="2800" b="1" dirty="0">
              <a:solidFill>
                <a:schemeClr val="bg1"/>
              </a:solidFill>
            </a:endParaRPr>
          </a:p>
        </p:txBody>
      </p:sp>
    </p:spTree>
    <p:extLst>
      <p:ext uri="{BB962C8B-B14F-4D97-AF65-F5344CB8AC3E}">
        <p14:creationId xmlns:p14="http://schemas.microsoft.com/office/powerpoint/2010/main" val="2511550462"/>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are, herbe, ciel&#10;&#10;Description générée automatiquement">
            <a:extLst>
              <a:ext uri="{FF2B5EF4-FFF2-40B4-BE49-F238E27FC236}">
                <a16:creationId xmlns:a16="http://schemas.microsoft.com/office/drawing/2014/main" id="{7BD2D0AE-D505-3BB5-76F9-9D49F177A4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13611" y="189000"/>
            <a:ext cx="8640000" cy="6480000"/>
          </a:xfrm>
          <a:prstGeom prst="roundRect">
            <a:avLst>
              <a:gd name="adj" fmla="val 16667"/>
            </a:avLst>
          </a:prstGeom>
          <a:ln w="73025">
            <a:solidFill>
              <a:srgbClr val="FFFF00"/>
            </a:solidFill>
            <a:prstDash val="sysDot"/>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ZoneTexte 3">
            <a:extLst>
              <a:ext uri="{FF2B5EF4-FFF2-40B4-BE49-F238E27FC236}">
                <a16:creationId xmlns:a16="http://schemas.microsoft.com/office/drawing/2014/main" id="{B774ECB8-08F6-863C-A1CC-21E524FF5D20}"/>
              </a:ext>
            </a:extLst>
          </p:cNvPr>
          <p:cNvSpPr txBox="1"/>
          <p:nvPr/>
        </p:nvSpPr>
        <p:spPr>
          <a:xfrm>
            <a:off x="169817" y="4088675"/>
            <a:ext cx="3143794" cy="1384995"/>
          </a:xfrm>
          <a:prstGeom prst="rect">
            <a:avLst/>
          </a:prstGeom>
          <a:noFill/>
        </p:spPr>
        <p:txBody>
          <a:bodyPr wrap="square" rtlCol="0">
            <a:spAutoFit/>
          </a:bodyPr>
          <a:lstStyle/>
          <a:p>
            <a:r>
              <a:rPr lang="fr-FR" sz="2800" b="1" dirty="0">
                <a:solidFill>
                  <a:schemeClr val="bg1"/>
                </a:solidFill>
              </a:rPr>
              <a:t>Le sémaphore, les ruines de l'abbaye et le phare.</a:t>
            </a:r>
          </a:p>
        </p:txBody>
      </p:sp>
    </p:spTree>
    <p:extLst>
      <p:ext uri="{BB962C8B-B14F-4D97-AF65-F5344CB8AC3E}">
        <p14:creationId xmlns:p14="http://schemas.microsoft.com/office/powerpoint/2010/main" val="999151974"/>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eau&#10;&#10;Description générée automatiquement">
            <a:extLst>
              <a:ext uri="{FF2B5EF4-FFF2-40B4-BE49-F238E27FC236}">
                <a16:creationId xmlns:a16="http://schemas.microsoft.com/office/drawing/2014/main" id="{0C07808E-0D12-5D3E-C6B6-4A455C9525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427" y="360462"/>
            <a:ext cx="8604000" cy="6137075"/>
          </a:xfrm>
          <a:prstGeom prst="rect">
            <a:avLst/>
          </a:prstGeom>
          <a:ln w="2286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E8861FC-A809-58EF-30BD-7CBCD6FEA073}"/>
              </a:ext>
            </a:extLst>
          </p:cNvPr>
          <p:cNvSpPr txBox="1"/>
          <p:nvPr/>
        </p:nvSpPr>
        <p:spPr>
          <a:xfrm>
            <a:off x="9326880" y="1632858"/>
            <a:ext cx="2756263" cy="4401205"/>
          </a:xfrm>
          <a:prstGeom prst="rect">
            <a:avLst/>
          </a:prstGeom>
          <a:noFill/>
        </p:spPr>
        <p:txBody>
          <a:bodyPr wrap="square" rtlCol="0">
            <a:spAutoFit/>
          </a:bodyPr>
          <a:lstStyle/>
          <a:p>
            <a:r>
              <a:rPr lang="fr-FR" sz="2800" b="1">
                <a:solidFill>
                  <a:schemeClr val="bg1"/>
                </a:solidFill>
              </a:rPr>
              <a:t>La Pointe Saint-Mathieu du sommet du phare : l'abbaye, le sémaphore et le Mémorial des marins morts pour la France.</a:t>
            </a:r>
            <a:endParaRPr lang="fr-FR" sz="2800" b="1" dirty="0">
              <a:solidFill>
                <a:schemeClr val="bg1"/>
              </a:solidFill>
            </a:endParaRPr>
          </a:p>
        </p:txBody>
      </p:sp>
    </p:spTree>
    <p:extLst>
      <p:ext uri="{BB962C8B-B14F-4D97-AF65-F5344CB8AC3E}">
        <p14:creationId xmlns:p14="http://schemas.microsoft.com/office/powerpoint/2010/main" val="156512356"/>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eau, ciel&#10;&#10;Description générée automatiquement">
            <a:extLst>
              <a:ext uri="{FF2B5EF4-FFF2-40B4-BE49-F238E27FC236}">
                <a16:creationId xmlns:a16="http://schemas.microsoft.com/office/drawing/2014/main" id="{215A6EBF-6E07-DDC6-8672-E8E2AD239F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4422" y="189000"/>
            <a:ext cx="8640000" cy="6480000"/>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539C2EC6-01E7-A346-10C4-94FBDC6A1DD4}"/>
              </a:ext>
            </a:extLst>
          </p:cNvPr>
          <p:cNvSpPr txBox="1"/>
          <p:nvPr/>
        </p:nvSpPr>
        <p:spPr>
          <a:xfrm>
            <a:off x="-1" y="2651760"/>
            <a:ext cx="3161211" cy="3539430"/>
          </a:xfrm>
          <a:prstGeom prst="rect">
            <a:avLst/>
          </a:prstGeom>
          <a:noFill/>
        </p:spPr>
        <p:txBody>
          <a:bodyPr wrap="square" rtlCol="0">
            <a:spAutoFit/>
          </a:bodyPr>
          <a:lstStyle/>
          <a:p>
            <a:r>
              <a:rPr lang="fr-FR" sz="2800" b="1">
                <a:solidFill>
                  <a:schemeClr val="bg1"/>
                </a:solidFill>
              </a:rPr>
              <a:t>La Pointe Saint-Mathieu du sommet du phare : la chapelle Notre-Dame-de-Grâce et le littoral en direction de l'est.</a:t>
            </a:r>
            <a:endParaRPr lang="fr-FR" sz="2800" b="1" dirty="0">
              <a:solidFill>
                <a:schemeClr val="bg1"/>
              </a:solidFill>
            </a:endParaRPr>
          </a:p>
        </p:txBody>
      </p:sp>
    </p:spTree>
    <p:extLst>
      <p:ext uri="{BB962C8B-B14F-4D97-AF65-F5344CB8AC3E}">
        <p14:creationId xmlns:p14="http://schemas.microsoft.com/office/powerpoint/2010/main" val="341837615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4" name="Double vague 3">
            <a:extLst>
              <a:ext uri="{FF2B5EF4-FFF2-40B4-BE49-F238E27FC236}">
                <a16:creationId xmlns:a16="http://schemas.microsoft.com/office/drawing/2014/main" id="{FE0143F5-D143-35F7-BD36-A81D2EFAC19F}"/>
              </a:ext>
            </a:extLst>
          </p:cNvPr>
          <p:cNvSpPr/>
          <p:nvPr/>
        </p:nvSpPr>
        <p:spPr>
          <a:xfrm>
            <a:off x="627016" y="189000"/>
            <a:ext cx="4937760" cy="6480000"/>
          </a:xfrm>
          <a:prstGeom prst="doubleWave">
            <a:avLst/>
          </a:prstGeom>
          <a:blipFill dpi="0" rotWithShape="1">
            <a:blip r:embed="rId2" cstate="email">
              <a:extLst>
                <a:ext uri="{28A0092B-C50C-407E-A947-70E740481C1C}">
                  <a14:useLocalDpi xmlns:a14="http://schemas.microsoft.com/office/drawing/2010/main"/>
                </a:ext>
              </a:extLst>
            </a:blip>
            <a:srcRect/>
            <a:stretch>
              <a:fillRect/>
            </a:stretch>
          </a:blipFill>
          <a:ln w="66675">
            <a:solidFill>
              <a:srgbClr val="FFFF00"/>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rgbClr val="FFFF00"/>
              </a:solidFill>
            </a:endParaRPr>
          </a:p>
        </p:txBody>
      </p:sp>
      <p:sp>
        <p:nvSpPr>
          <p:cNvPr id="5" name="ZoneTexte 4">
            <a:extLst>
              <a:ext uri="{FF2B5EF4-FFF2-40B4-BE49-F238E27FC236}">
                <a16:creationId xmlns:a16="http://schemas.microsoft.com/office/drawing/2014/main" id="{CD92483D-4D48-CB2B-EBE7-E95042D6130D}"/>
              </a:ext>
            </a:extLst>
          </p:cNvPr>
          <p:cNvSpPr txBox="1"/>
          <p:nvPr/>
        </p:nvSpPr>
        <p:spPr>
          <a:xfrm>
            <a:off x="5773783" y="4415246"/>
            <a:ext cx="2194560" cy="1384995"/>
          </a:xfrm>
          <a:prstGeom prst="rect">
            <a:avLst/>
          </a:prstGeom>
          <a:noFill/>
        </p:spPr>
        <p:txBody>
          <a:bodyPr wrap="square" rtlCol="0">
            <a:spAutoFit/>
          </a:bodyPr>
          <a:lstStyle/>
          <a:p>
            <a:r>
              <a:rPr lang="fr-FR" sz="2800" b="1">
                <a:solidFill>
                  <a:schemeClr val="bg1"/>
                </a:solidFill>
              </a:rPr>
              <a:t>Phare du Chenal du Four</a:t>
            </a:r>
            <a:endParaRPr lang="fr-FR" sz="2800" b="1" dirty="0">
              <a:solidFill>
                <a:schemeClr val="bg1"/>
              </a:solidFill>
            </a:endParaRPr>
          </a:p>
        </p:txBody>
      </p:sp>
    </p:spTree>
    <p:extLst>
      <p:ext uri="{BB962C8B-B14F-4D97-AF65-F5344CB8AC3E}">
        <p14:creationId xmlns:p14="http://schemas.microsoft.com/office/powerpoint/2010/main" val="706426707"/>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Organigramme : Stockage à accès séquentiel 2">
            <a:extLst>
              <a:ext uri="{FF2B5EF4-FFF2-40B4-BE49-F238E27FC236}">
                <a16:creationId xmlns:a16="http://schemas.microsoft.com/office/drawing/2014/main" id="{70C7BC26-FD95-EAD6-3446-0083903034EC}"/>
              </a:ext>
            </a:extLst>
          </p:cNvPr>
          <p:cNvSpPr/>
          <p:nvPr/>
        </p:nvSpPr>
        <p:spPr>
          <a:xfrm>
            <a:off x="4611188" y="279000"/>
            <a:ext cx="7056000" cy="6300000"/>
          </a:xfrm>
          <a:prstGeom prst="flowChartMagneticTape">
            <a:avLst/>
          </a:prstGeom>
          <a:blipFill dpi="0" rotWithShape="1">
            <a:blip r:embed="rId2" cstate="email">
              <a:extLst>
                <a:ext uri="{28A0092B-C50C-407E-A947-70E740481C1C}">
                  <a14:useLocalDpi xmlns:a14="http://schemas.microsoft.com/office/drawing/2010/main"/>
                </a:ext>
              </a:extLst>
            </a:blip>
            <a:srcRect/>
            <a:stretch>
              <a:fillRect/>
            </a:stretch>
          </a:blipFill>
          <a:ln w="50800">
            <a:solidFill>
              <a:srgbClr val="FFFF00"/>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934DDC55-F731-FA8D-805E-5DCF72C41814}"/>
              </a:ext>
            </a:extLst>
          </p:cNvPr>
          <p:cNvSpPr txBox="1"/>
          <p:nvPr/>
        </p:nvSpPr>
        <p:spPr>
          <a:xfrm>
            <a:off x="953588" y="4225835"/>
            <a:ext cx="4271555" cy="1815882"/>
          </a:xfrm>
          <a:prstGeom prst="rect">
            <a:avLst/>
          </a:prstGeom>
          <a:noFill/>
        </p:spPr>
        <p:txBody>
          <a:bodyPr wrap="square" rtlCol="0">
            <a:spAutoFit/>
          </a:bodyPr>
          <a:lstStyle/>
          <a:p>
            <a:endParaRPr lang="fr-FR" sz="2800" b="1" dirty="0">
              <a:solidFill>
                <a:schemeClr val="bg1"/>
              </a:solidFill>
            </a:endParaRPr>
          </a:p>
          <a:p>
            <a:r>
              <a:rPr lang="fr-FR" sz="2800" b="1" dirty="0">
                <a:solidFill>
                  <a:schemeClr val="bg1"/>
                </a:solidFill>
              </a:rPr>
              <a:t>Plus de détails</a:t>
            </a:r>
          </a:p>
          <a:p>
            <a:r>
              <a:rPr lang="fr-FR" sz="2800" b="1" dirty="0">
                <a:solidFill>
                  <a:schemeClr val="bg1"/>
                </a:solidFill>
              </a:rPr>
              <a:t>Coucher de soleil sur le phare du Four.</a:t>
            </a:r>
          </a:p>
        </p:txBody>
      </p:sp>
    </p:spTree>
    <p:extLst>
      <p:ext uri="{BB962C8B-B14F-4D97-AF65-F5344CB8AC3E}">
        <p14:creationId xmlns:p14="http://schemas.microsoft.com/office/powerpoint/2010/main" val="1387114714"/>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are, ciel, eau&#10;&#10;Description générée automatiquement">
            <a:extLst>
              <a:ext uri="{FF2B5EF4-FFF2-40B4-BE49-F238E27FC236}">
                <a16:creationId xmlns:a16="http://schemas.microsoft.com/office/drawing/2014/main" id="{1FE74600-885F-69D8-DA2B-0DD3B60972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129" y="189000"/>
            <a:ext cx="9746644" cy="64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CFF06CBF-2D82-7583-66D8-B6DF40EDA849}"/>
              </a:ext>
            </a:extLst>
          </p:cNvPr>
          <p:cNvSpPr txBox="1"/>
          <p:nvPr/>
        </p:nvSpPr>
        <p:spPr>
          <a:xfrm>
            <a:off x="10280468" y="3429000"/>
            <a:ext cx="1815737" cy="1384995"/>
          </a:xfrm>
          <a:prstGeom prst="rect">
            <a:avLst/>
          </a:prstGeom>
          <a:noFill/>
        </p:spPr>
        <p:txBody>
          <a:bodyPr wrap="square" rtlCol="0">
            <a:spAutoFit/>
          </a:bodyPr>
          <a:lstStyle/>
          <a:p>
            <a:r>
              <a:rPr lang="fr-FR" sz="2800" b="1">
                <a:solidFill>
                  <a:schemeClr val="bg1"/>
                </a:solidFill>
              </a:rPr>
              <a:t>France Pointe Du Grouin </a:t>
            </a:r>
            <a:endParaRPr lang="fr-FR" sz="2800" b="1" dirty="0">
              <a:solidFill>
                <a:schemeClr val="bg1"/>
              </a:solidFill>
            </a:endParaRPr>
          </a:p>
        </p:txBody>
      </p:sp>
    </p:spTree>
    <p:extLst>
      <p:ext uri="{BB962C8B-B14F-4D97-AF65-F5344CB8AC3E}">
        <p14:creationId xmlns:p14="http://schemas.microsoft.com/office/powerpoint/2010/main" val="2777862308"/>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hare, Phare&#10;&#10;Description générée automatiquement">
            <a:extLst>
              <a:ext uri="{FF2B5EF4-FFF2-40B4-BE49-F238E27FC236}">
                <a16:creationId xmlns:a16="http://schemas.microsoft.com/office/drawing/2014/main" id="{277A047C-744B-02E8-CE9F-28B941666D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20505" y="189000"/>
            <a:ext cx="4858484" cy="6480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94D66587-6E25-F2B3-72A5-D8ADA9F5CD83}"/>
              </a:ext>
            </a:extLst>
          </p:cNvPr>
          <p:cNvSpPr txBox="1"/>
          <p:nvPr/>
        </p:nvSpPr>
        <p:spPr>
          <a:xfrm>
            <a:off x="1227909" y="4539602"/>
            <a:ext cx="5486400" cy="954107"/>
          </a:xfrm>
          <a:prstGeom prst="rect">
            <a:avLst/>
          </a:prstGeom>
          <a:noFill/>
        </p:spPr>
        <p:txBody>
          <a:bodyPr wrap="square" rtlCol="0">
            <a:spAutoFit/>
          </a:bodyPr>
          <a:lstStyle/>
          <a:p>
            <a:r>
              <a:rPr lang="fr-FR" sz="2800" b="1">
                <a:solidFill>
                  <a:schemeClr val="bg1"/>
                </a:solidFill>
              </a:rPr>
              <a:t>Phare du grand jardin Saint Malo, Bretagne France</a:t>
            </a:r>
            <a:endParaRPr lang="fr-FR" sz="2800" b="1" dirty="0">
              <a:solidFill>
                <a:schemeClr val="bg1"/>
              </a:solidFill>
            </a:endParaRPr>
          </a:p>
        </p:txBody>
      </p:sp>
    </p:spTree>
    <p:extLst>
      <p:ext uri="{BB962C8B-B14F-4D97-AF65-F5344CB8AC3E}">
        <p14:creationId xmlns:p14="http://schemas.microsoft.com/office/powerpoint/2010/main" val="1234188703"/>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tour, plein air, ciel&#10;&#10;Description générée automatiquement">
            <a:extLst>
              <a:ext uri="{FF2B5EF4-FFF2-40B4-BE49-F238E27FC236}">
                <a16:creationId xmlns:a16="http://schemas.microsoft.com/office/drawing/2014/main" id="{E290BF3F-19E9-781E-AB2F-CF60CF2488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8947" y="189000"/>
            <a:ext cx="2504348" cy="648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AFFD4862-8535-1AA2-E73A-AC1B63A1FE4F}"/>
              </a:ext>
            </a:extLst>
          </p:cNvPr>
          <p:cNvSpPr txBox="1"/>
          <p:nvPr/>
        </p:nvSpPr>
        <p:spPr>
          <a:xfrm>
            <a:off x="3293924" y="4650730"/>
            <a:ext cx="3342007" cy="954107"/>
          </a:xfrm>
          <a:prstGeom prst="rect">
            <a:avLst/>
          </a:prstGeom>
          <a:noFill/>
        </p:spPr>
        <p:txBody>
          <a:bodyPr wrap="square" rtlCol="0">
            <a:spAutoFit/>
          </a:bodyPr>
          <a:lstStyle/>
          <a:p>
            <a:r>
              <a:rPr lang="fr-FR" sz="2800" b="1">
                <a:solidFill>
                  <a:schemeClr val="bg1"/>
                </a:solidFill>
              </a:rPr>
              <a:t>- Phare de la Balue - Saint Malo</a:t>
            </a:r>
            <a:endParaRPr lang="fr-FR" sz="2800" b="1" dirty="0">
              <a:solidFill>
                <a:schemeClr val="bg1"/>
              </a:solidFill>
            </a:endParaRPr>
          </a:p>
        </p:txBody>
      </p:sp>
    </p:spTree>
    <p:extLst>
      <p:ext uri="{BB962C8B-B14F-4D97-AF65-F5344CB8AC3E}">
        <p14:creationId xmlns:p14="http://schemas.microsoft.com/office/powerpoint/2010/main" val="3085456244"/>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eau, phare&#10;&#10;Description générée automatiquement">
            <a:extLst>
              <a:ext uri="{FF2B5EF4-FFF2-40B4-BE49-F238E27FC236}">
                <a16:creationId xmlns:a16="http://schemas.microsoft.com/office/drawing/2014/main" id="{C2217006-BE41-D8AC-C7B0-6E554F4765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98883" y="189000"/>
            <a:ext cx="8640000" cy="6480000"/>
          </a:xfrm>
          <a:prstGeom prst="ellipse">
            <a:avLst/>
          </a:prstGeom>
          <a:ln w="190500" cap="rnd">
            <a:solidFill>
              <a:srgbClr val="FFFF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4" name="ZoneTexte 3">
            <a:extLst>
              <a:ext uri="{FF2B5EF4-FFF2-40B4-BE49-F238E27FC236}">
                <a16:creationId xmlns:a16="http://schemas.microsoft.com/office/drawing/2014/main" id="{2B84492F-1300-A99C-6498-F41E58E1C636}"/>
              </a:ext>
            </a:extLst>
          </p:cNvPr>
          <p:cNvSpPr txBox="1"/>
          <p:nvPr/>
        </p:nvSpPr>
        <p:spPr>
          <a:xfrm>
            <a:off x="888274" y="4124925"/>
            <a:ext cx="3107443" cy="1815882"/>
          </a:xfrm>
          <a:prstGeom prst="rect">
            <a:avLst/>
          </a:prstGeom>
          <a:noFill/>
        </p:spPr>
        <p:txBody>
          <a:bodyPr wrap="square" rtlCol="0">
            <a:spAutoFit/>
          </a:bodyPr>
          <a:lstStyle/>
          <a:p>
            <a:endParaRPr lang="fr-FR" sz="2800" b="1">
              <a:solidFill>
                <a:schemeClr val="bg1"/>
              </a:solidFill>
            </a:endParaRPr>
          </a:p>
          <a:p>
            <a:r>
              <a:rPr lang="fr-FR" sz="2800" b="1">
                <a:solidFill>
                  <a:schemeClr val="bg1"/>
                </a:solidFill>
              </a:rPr>
              <a:t>Plus de détails</a:t>
            </a:r>
          </a:p>
          <a:p>
            <a:r>
              <a:rPr lang="fr-FR" sz="2800" b="1">
                <a:solidFill>
                  <a:schemeClr val="bg1"/>
                </a:solidFill>
              </a:rPr>
              <a:t>Phare grands cardinaux</a:t>
            </a:r>
            <a:endParaRPr lang="fr-FR" sz="2800" b="1" dirty="0">
              <a:solidFill>
                <a:schemeClr val="bg1"/>
              </a:solidFill>
            </a:endParaRPr>
          </a:p>
        </p:txBody>
      </p:sp>
    </p:spTree>
    <p:extLst>
      <p:ext uri="{BB962C8B-B14F-4D97-AF65-F5344CB8AC3E}">
        <p14:creationId xmlns:p14="http://schemas.microsoft.com/office/powerpoint/2010/main" val="3412714866"/>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phare&#10;&#10;Description générée automatiquement">
            <a:extLst>
              <a:ext uri="{FF2B5EF4-FFF2-40B4-BE49-F238E27FC236}">
                <a16:creationId xmlns:a16="http://schemas.microsoft.com/office/drawing/2014/main" id="{65673AF0-511A-CA98-E97E-415FA7124D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1143" y="189000"/>
            <a:ext cx="4334449"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783EA46-148E-E53B-ACEA-42A5A17F831D}"/>
              </a:ext>
            </a:extLst>
          </p:cNvPr>
          <p:cNvSpPr txBox="1"/>
          <p:nvPr/>
        </p:nvSpPr>
        <p:spPr>
          <a:xfrm>
            <a:off x="5120641" y="3997234"/>
            <a:ext cx="3918857" cy="1231106"/>
          </a:xfrm>
          <a:prstGeom prst="rect">
            <a:avLst/>
          </a:prstGeom>
          <a:noFill/>
        </p:spPr>
        <p:txBody>
          <a:bodyPr wrap="square" rtlCol="0">
            <a:spAutoFit/>
          </a:bodyPr>
          <a:lstStyle/>
          <a:p>
            <a:endParaRPr lang="fr-FR" dirty="0">
              <a:solidFill>
                <a:schemeClr val="bg1"/>
              </a:solidFill>
            </a:endParaRPr>
          </a:p>
          <a:p>
            <a:r>
              <a:rPr lang="fr-FR" sz="2800" b="1" dirty="0">
                <a:solidFill>
                  <a:schemeClr val="bg1"/>
                </a:solidFill>
              </a:rPr>
              <a:t>Plus de détails</a:t>
            </a:r>
          </a:p>
          <a:p>
            <a:r>
              <a:rPr lang="fr-FR" sz="2800" b="1" dirty="0">
                <a:solidFill>
                  <a:schemeClr val="bg1"/>
                </a:solidFill>
              </a:rPr>
              <a:t>Phare de Quiberon</a:t>
            </a:r>
          </a:p>
        </p:txBody>
      </p:sp>
    </p:spTree>
    <p:extLst>
      <p:ext uri="{BB962C8B-B14F-4D97-AF65-F5344CB8AC3E}">
        <p14:creationId xmlns:p14="http://schemas.microsoft.com/office/powerpoint/2010/main" val="4191945540"/>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Phare&#10;&#10;Description générée automatiquement">
            <a:extLst>
              <a:ext uri="{FF2B5EF4-FFF2-40B4-BE49-F238E27FC236}">
                <a16:creationId xmlns:a16="http://schemas.microsoft.com/office/drawing/2014/main" id="{44CD47E3-84ED-1AF6-1460-4273B8EB77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93280" y="189000"/>
            <a:ext cx="4320000" cy="6480000"/>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94ADA8C1-AF80-00D0-98FE-C4C0B88361C9}"/>
              </a:ext>
            </a:extLst>
          </p:cNvPr>
          <p:cNvSpPr txBox="1"/>
          <p:nvPr/>
        </p:nvSpPr>
        <p:spPr>
          <a:xfrm>
            <a:off x="2965269" y="4153989"/>
            <a:ext cx="4320000" cy="954107"/>
          </a:xfrm>
          <a:prstGeom prst="rect">
            <a:avLst/>
          </a:prstGeom>
          <a:noFill/>
        </p:spPr>
        <p:txBody>
          <a:bodyPr wrap="square" rtlCol="0">
            <a:spAutoFit/>
          </a:bodyPr>
          <a:lstStyle/>
          <a:p>
            <a:r>
              <a:rPr lang="fr-FR" sz="2800" b="1" dirty="0">
                <a:solidFill>
                  <a:srgbClr val="FFFF00"/>
                </a:solidFill>
              </a:rPr>
              <a:t>avec à l'arrière plan l'île de </a:t>
            </a:r>
            <a:r>
              <a:rPr lang="fr-FR" sz="2800" b="1" dirty="0" err="1">
                <a:solidFill>
                  <a:srgbClr val="FFFF00"/>
                </a:solidFill>
              </a:rPr>
              <a:t>Beniguet</a:t>
            </a:r>
            <a:endParaRPr lang="fr-FR" sz="2800" b="1" dirty="0">
              <a:solidFill>
                <a:srgbClr val="FFFF00"/>
              </a:solidFill>
            </a:endParaRPr>
          </a:p>
        </p:txBody>
      </p:sp>
    </p:spTree>
    <p:extLst>
      <p:ext uri="{BB962C8B-B14F-4D97-AF65-F5344CB8AC3E}">
        <p14:creationId xmlns:p14="http://schemas.microsoft.com/office/powerpoint/2010/main" val="43696575"/>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herbe&#10;&#10;Description générée automatiquement">
            <a:extLst>
              <a:ext uri="{FF2B5EF4-FFF2-40B4-BE49-F238E27FC236}">
                <a16:creationId xmlns:a16="http://schemas.microsoft.com/office/drawing/2014/main" id="{7A2C9907-6D9A-E91B-CB37-BC6FF8EDEE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714" y="189000"/>
            <a:ext cx="8640000" cy="6480000"/>
          </a:xfrm>
          <a:prstGeom prst="roundRect">
            <a:avLst>
              <a:gd name="adj" fmla="val 16667"/>
            </a:avLst>
          </a:prstGeom>
          <a:ln w="44450">
            <a:solidFill>
              <a:srgbClr val="FFFF00"/>
            </a:solidFill>
            <a:prstDash val="sysDot"/>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ZoneTexte 3">
            <a:extLst>
              <a:ext uri="{FF2B5EF4-FFF2-40B4-BE49-F238E27FC236}">
                <a16:creationId xmlns:a16="http://schemas.microsoft.com/office/drawing/2014/main" id="{D752DF67-F54C-BB4E-B7A0-261148AFA120}"/>
              </a:ext>
            </a:extLst>
          </p:cNvPr>
          <p:cNvSpPr txBox="1"/>
          <p:nvPr/>
        </p:nvSpPr>
        <p:spPr>
          <a:xfrm>
            <a:off x="8987246" y="3429000"/>
            <a:ext cx="2987040" cy="1815882"/>
          </a:xfrm>
          <a:prstGeom prst="rect">
            <a:avLst/>
          </a:prstGeom>
          <a:noFill/>
        </p:spPr>
        <p:txBody>
          <a:bodyPr wrap="square" rtlCol="0">
            <a:spAutoFit/>
          </a:bodyPr>
          <a:lstStyle/>
          <a:p>
            <a:endParaRPr lang="fr-FR" sz="2800" b="1" dirty="0">
              <a:solidFill>
                <a:schemeClr val="bg1"/>
              </a:solidFill>
            </a:endParaRPr>
          </a:p>
          <a:p>
            <a:r>
              <a:rPr lang="fr-FR" sz="2800" b="1" dirty="0">
                <a:solidFill>
                  <a:schemeClr val="bg1"/>
                </a:solidFill>
              </a:rPr>
              <a:t>Maison phare de la pointe du Millier</a:t>
            </a:r>
          </a:p>
        </p:txBody>
      </p:sp>
    </p:spTree>
    <p:extLst>
      <p:ext uri="{BB962C8B-B14F-4D97-AF65-F5344CB8AC3E}">
        <p14:creationId xmlns:p14="http://schemas.microsoft.com/office/powerpoint/2010/main" val="1412877069"/>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hare, plein air, eau, ciel&#10;&#10;Description générée automatiquement">
            <a:extLst>
              <a:ext uri="{FF2B5EF4-FFF2-40B4-BE49-F238E27FC236}">
                <a16:creationId xmlns:a16="http://schemas.microsoft.com/office/drawing/2014/main" id="{43490A62-3F4B-D4F4-F8CB-BD4C7F463F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04721" y="189000"/>
            <a:ext cx="9726077" cy="6480000"/>
          </a:xfrm>
          <a:prstGeom prst="rect">
            <a:avLst/>
          </a:prstGeom>
          <a:ln w="47625">
            <a:solidFill>
              <a:srgbClr val="FFFF00"/>
            </a:solidFill>
            <a:prstDash val="sysDot"/>
          </a:ln>
        </p:spPr>
      </p:pic>
      <p:sp>
        <p:nvSpPr>
          <p:cNvPr id="4" name="ZoneTexte 3">
            <a:extLst>
              <a:ext uri="{FF2B5EF4-FFF2-40B4-BE49-F238E27FC236}">
                <a16:creationId xmlns:a16="http://schemas.microsoft.com/office/drawing/2014/main" id="{B19E11C5-A181-17BA-491B-909CE2ACFAAC}"/>
              </a:ext>
            </a:extLst>
          </p:cNvPr>
          <p:cNvSpPr txBox="1"/>
          <p:nvPr/>
        </p:nvSpPr>
        <p:spPr>
          <a:xfrm>
            <a:off x="101601" y="3429000"/>
            <a:ext cx="2103120" cy="2246769"/>
          </a:xfrm>
          <a:prstGeom prst="rect">
            <a:avLst/>
          </a:prstGeom>
          <a:noFill/>
        </p:spPr>
        <p:txBody>
          <a:bodyPr wrap="square" rtlCol="0">
            <a:spAutoFit/>
          </a:bodyPr>
          <a:lstStyle/>
          <a:p>
            <a:endParaRPr lang="fr-FR" sz="2800" b="1" dirty="0">
              <a:solidFill>
                <a:schemeClr val="bg1"/>
              </a:solidFill>
            </a:endParaRPr>
          </a:p>
          <a:p>
            <a:r>
              <a:rPr lang="fr-FR" sz="2800" b="1" dirty="0">
                <a:solidFill>
                  <a:schemeClr val="bg1"/>
                </a:solidFill>
              </a:rPr>
              <a:t>Plus de détails</a:t>
            </a:r>
          </a:p>
          <a:p>
            <a:r>
              <a:rPr lang="fr-FR" sz="2800" b="1" dirty="0">
                <a:solidFill>
                  <a:schemeClr val="bg1"/>
                </a:solidFill>
              </a:rPr>
              <a:t>phare du Guilvinec</a:t>
            </a:r>
          </a:p>
        </p:txBody>
      </p:sp>
    </p:spTree>
    <p:extLst>
      <p:ext uri="{BB962C8B-B14F-4D97-AF65-F5344CB8AC3E}">
        <p14:creationId xmlns:p14="http://schemas.microsoft.com/office/powerpoint/2010/main" val="148606802"/>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5" name="Double vague 4">
            <a:extLst>
              <a:ext uri="{FF2B5EF4-FFF2-40B4-BE49-F238E27FC236}">
                <a16:creationId xmlns:a16="http://schemas.microsoft.com/office/drawing/2014/main" id="{8807AFD7-5414-2B9A-B701-95CDE0BD1926}"/>
              </a:ext>
            </a:extLst>
          </p:cNvPr>
          <p:cNvSpPr/>
          <p:nvPr/>
        </p:nvSpPr>
        <p:spPr>
          <a:xfrm>
            <a:off x="365760" y="111034"/>
            <a:ext cx="5251269" cy="6635931"/>
          </a:xfrm>
          <a:prstGeom prst="doubleWave">
            <a:avLst/>
          </a:prstGeom>
          <a:blipFill dpi="0" rotWithShape="1">
            <a:blip r:embed="rId2">
              <a:extLst>
                <a:ext uri="{28A0092B-C50C-407E-A947-70E740481C1C}">
                  <a14:useLocalDpi xmlns:a14="http://schemas.microsoft.com/office/drawing/2010/main"/>
                </a:ext>
              </a:extLst>
            </a:blip>
            <a:srcRect/>
            <a:stretch>
              <a:fillRect/>
            </a:stretch>
          </a:blipFill>
          <a:ln w="44450">
            <a:solidFill>
              <a:srgbClr val="FFFF00"/>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rgbClr val="FFFF00"/>
              </a:solidFill>
            </a:endParaRPr>
          </a:p>
        </p:txBody>
      </p:sp>
      <p:sp>
        <p:nvSpPr>
          <p:cNvPr id="8" name="ZoneTexte 7">
            <a:extLst>
              <a:ext uri="{FF2B5EF4-FFF2-40B4-BE49-F238E27FC236}">
                <a16:creationId xmlns:a16="http://schemas.microsoft.com/office/drawing/2014/main" id="{B5A6D47E-9038-5019-A230-B87A87FBE943}"/>
              </a:ext>
            </a:extLst>
          </p:cNvPr>
          <p:cNvSpPr txBox="1"/>
          <p:nvPr/>
        </p:nvSpPr>
        <p:spPr>
          <a:xfrm>
            <a:off x="5760720" y="4545874"/>
            <a:ext cx="4611188" cy="1384995"/>
          </a:xfrm>
          <a:prstGeom prst="rect">
            <a:avLst/>
          </a:prstGeom>
          <a:noFill/>
        </p:spPr>
        <p:txBody>
          <a:bodyPr wrap="square" rtlCol="0">
            <a:spAutoFit/>
          </a:bodyPr>
          <a:lstStyle/>
          <a:p>
            <a:r>
              <a:rPr lang="fr-FR" sz="2800" b="1">
                <a:solidFill>
                  <a:schemeClr val="bg1"/>
                </a:solidFill>
              </a:rPr>
              <a:t>Perros-Guirec, La côte de granit rose et le phare de Ploumanac'h</a:t>
            </a:r>
            <a:endParaRPr lang="fr-FR" sz="2800" b="1" dirty="0">
              <a:solidFill>
                <a:schemeClr val="bg1"/>
              </a:solidFill>
            </a:endParaRPr>
          </a:p>
        </p:txBody>
      </p:sp>
    </p:spTree>
    <p:extLst>
      <p:ext uri="{BB962C8B-B14F-4D97-AF65-F5344CB8AC3E}">
        <p14:creationId xmlns:p14="http://schemas.microsoft.com/office/powerpoint/2010/main" val="1501602863"/>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D4AF06C6-A8B9-2695-9AAC-B1D7AD1DF8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6866" y="1154210"/>
            <a:ext cx="7956000" cy="528329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 name="ZoneTexte 3">
            <a:extLst>
              <a:ext uri="{FF2B5EF4-FFF2-40B4-BE49-F238E27FC236}">
                <a16:creationId xmlns:a16="http://schemas.microsoft.com/office/drawing/2014/main" id="{D63DAD1B-AE5E-A587-994C-51ADB0783D1A}"/>
              </a:ext>
            </a:extLst>
          </p:cNvPr>
          <p:cNvSpPr txBox="1"/>
          <p:nvPr/>
        </p:nvSpPr>
        <p:spPr>
          <a:xfrm>
            <a:off x="130629" y="2612571"/>
            <a:ext cx="4153988" cy="3539430"/>
          </a:xfrm>
          <a:prstGeom prst="rect">
            <a:avLst/>
          </a:prstGeom>
          <a:noFill/>
        </p:spPr>
        <p:txBody>
          <a:bodyPr wrap="square" rtlCol="0">
            <a:spAutoFit/>
          </a:bodyPr>
          <a:lstStyle/>
          <a:p>
            <a:r>
              <a:rPr lang="fr-FR" sz="2800" b="1">
                <a:solidFill>
                  <a:schemeClr val="bg1"/>
                </a:solidFill>
              </a:rPr>
              <a:t>le phare du Cap Fréhel. Le Cap Fréhel est situé sur la Côte d'Émeraude, sur la côte nord de la Bretagne. Le cap s'élève à 70 mètres de la mer.</a:t>
            </a:r>
          </a:p>
          <a:p>
            <a:r>
              <a:rPr lang="fr-FR" sz="2800" b="1">
                <a:solidFill>
                  <a:schemeClr val="bg1"/>
                </a:solidFill>
              </a:rPr>
              <a:t>Date	20 mai 2006, 10:36:39</a:t>
            </a:r>
            <a:endParaRPr lang="fr-FR" sz="2800" b="1" dirty="0">
              <a:solidFill>
                <a:schemeClr val="bg1"/>
              </a:solidFill>
            </a:endParaRPr>
          </a:p>
        </p:txBody>
      </p:sp>
    </p:spTree>
    <p:extLst>
      <p:ext uri="{BB962C8B-B14F-4D97-AF65-F5344CB8AC3E}">
        <p14:creationId xmlns:p14="http://schemas.microsoft.com/office/powerpoint/2010/main" val="1227649515"/>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5C9C0F09-8D26-E9DB-FBCD-8CFD12CD8B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10" cy="6300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3AF3D05A-B4D3-CAA5-8775-AA69449ED169}"/>
              </a:ext>
            </a:extLst>
          </p:cNvPr>
          <p:cNvSpPr txBox="1"/>
          <p:nvPr/>
        </p:nvSpPr>
        <p:spPr>
          <a:xfrm>
            <a:off x="1672048" y="4893746"/>
            <a:ext cx="8543108" cy="1815882"/>
          </a:xfrm>
          <a:prstGeom prst="rect">
            <a:avLst/>
          </a:prstGeom>
          <a:noFill/>
        </p:spPr>
        <p:txBody>
          <a:bodyPr wrap="square" rtlCol="0">
            <a:spAutoFit/>
          </a:bodyPr>
          <a:lstStyle/>
          <a:p>
            <a:r>
              <a:rPr lang="fr-FR" sz="2800" b="1" dirty="0">
                <a:solidFill>
                  <a:schemeClr val="bg1"/>
                </a:solidFill>
              </a:rPr>
              <a:t>Le Phare de </a:t>
            </a:r>
            <a:r>
              <a:rPr lang="fr-FR" sz="2800" b="1" dirty="0" err="1">
                <a:solidFill>
                  <a:schemeClr val="bg1"/>
                </a:solidFill>
              </a:rPr>
              <a:t>Kerprigent</a:t>
            </a:r>
            <a:r>
              <a:rPr lang="fr-FR" sz="2800" b="1" dirty="0">
                <a:solidFill>
                  <a:schemeClr val="bg1"/>
                </a:solidFill>
              </a:rPr>
              <a:t> est un des deux feux directionnels qui indiquent la passe d'accès au port de Perros-Guirec par l'Est. Le phare est situé dans le village </a:t>
            </a:r>
            <a:r>
              <a:rPr lang="fr-FR" sz="2800" b="1" dirty="0" err="1">
                <a:solidFill>
                  <a:schemeClr val="bg1"/>
                </a:solidFill>
              </a:rPr>
              <a:t>Creac'h</a:t>
            </a:r>
            <a:r>
              <a:rPr lang="fr-FR" sz="2800" b="1" dirty="0">
                <a:solidFill>
                  <a:schemeClr val="bg1"/>
                </a:solidFill>
              </a:rPr>
              <a:t> </a:t>
            </a:r>
            <a:r>
              <a:rPr lang="fr-FR" sz="2800" b="1" dirty="0" err="1">
                <a:solidFill>
                  <a:schemeClr val="bg1"/>
                </a:solidFill>
              </a:rPr>
              <a:t>Moulouarn</a:t>
            </a:r>
            <a:r>
              <a:rPr lang="fr-FR" sz="2800" b="1" dirty="0">
                <a:solidFill>
                  <a:schemeClr val="bg1"/>
                </a:solidFill>
              </a:rPr>
              <a:t> à 3 km dans les terres</a:t>
            </a:r>
          </a:p>
        </p:txBody>
      </p:sp>
    </p:spTree>
    <p:extLst>
      <p:ext uri="{BB962C8B-B14F-4D97-AF65-F5344CB8AC3E}">
        <p14:creationId xmlns:p14="http://schemas.microsoft.com/office/powerpoint/2010/main" val="641436970"/>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herbe&#10;&#10;Description générée automatiquement">
            <a:extLst>
              <a:ext uri="{FF2B5EF4-FFF2-40B4-BE49-F238E27FC236}">
                <a16:creationId xmlns:a16="http://schemas.microsoft.com/office/drawing/2014/main" id="{190D64A6-DFCB-23D1-6ECD-B7F1FE50B4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238" y="189000"/>
            <a:ext cx="8263407" cy="6480000"/>
          </a:xfrm>
          <a:prstGeom prst="rect">
            <a:avLst/>
          </a:prstGeom>
          <a:ln w="50800" cmpd="dbl">
            <a:solidFill>
              <a:srgbClr val="FFFF00"/>
            </a:solidFill>
          </a:ln>
        </p:spPr>
      </p:pic>
      <p:sp>
        <p:nvSpPr>
          <p:cNvPr id="4" name="ZoneTexte 3">
            <a:extLst>
              <a:ext uri="{FF2B5EF4-FFF2-40B4-BE49-F238E27FC236}">
                <a16:creationId xmlns:a16="http://schemas.microsoft.com/office/drawing/2014/main" id="{F3FAEC3E-FF7C-EC4D-1BB9-2174CA7014D6}"/>
              </a:ext>
            </a:extLst>
          </p:cNvPr>
          <p:cNvSpPr txBox="1"/>
          <p:nvPr/>
        </p:nvSpPr>
        <p:spPr>
          <a:xfrm>
            <a:off x="8699863" y="4245428"/>
            <a:ext cx="3492137" cy="1384995"/>
          </a:xfrm>
          <a:prstGeom prst="rect">
            <a:avLst/>
          </a:prstGeom>
          <a:noFill/>
        </p:spPr>
        <p:txBody>
          <a:bodyPr wrap="square" rtlCol="0">
            <a:spAutoFit/>
          </a:bodyPr>
          <a:lstStyle/>
          <a:p>
            <a:r>
              <a:rPr lang="fr-FR" sz="2800" b="1">
                <a:solidFill>
                  <a:schemeClr val="bg1"/>
                </a:solidFill>
              </a:rPr>
              <a:t>Phare de Pen Men, Ile de Groix, Bretagne, France</a:t>
            </a:r>
            <a:endParaRPr lang="fr-FR" sz="2800" b="1" dirty="0">
              <a:solidFill>
                <a:schemeClr val="bg1"/>
              </a:solidFill>
            </a:endParaRPr>
          </a:p>
        </p:txBody>
      </p:sp>
    </p:spTree>
    <p:extLst>
      <p:ext uri="{BB962C8B-B14F-4D97-AF65-F5344CB8AC3E}">
        <p14:creationId xmlns:p14="http://schemas.microsoft.com/office/powerpoint/2010/main" val="973271092"/>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eau, phare&#10;&#10;Description générée automatiquement">
            <a:extLst>
              <a:ext uri="{FF2B5EF4-FFF2-40B4-BE49-F238E27FC236}">
                <a16:creationId xmlns:a16="http://schemas.microsoft.com/office/drawing/2014/main" id="{35F19C9C-4246-0827-315C-F3058D6450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1840" y="189000"/>
            <a:ext cx="8640000" cy="6480000"/>
          </a:xfrm>
          <a:prstGeom prst="rect">
            <a:avLst/>
          </a:prstGeom>
          <a:ln w="38100">
            <a:solidFill>
              <a:srgbClr val="FFFF00"/>
            </a:solidFill>
            <a:prstDash val="sysDash"/>
          </a:ln>
        </p:spPr>
      </p:pic>
      <p:sp>
        <p:nvSpPr>
          <p:cNvPr id="6" name="ZoneTexte 5">
            <a:extLst>
              <a:ext uri="{FF2B5EF4-FFF2-40B4-BE49-F238E27FC236}">
                <a16:creationId xmlns:a16="http://schemas.microsoft.com/office/drawing/2014/main" id="{ECE7CCF1-5393-6B19-8CC6-9ADCABE0791B}"/>
              </a:ext>
            </a:extLst>
          </p:cNvPr>
          <p:cNvSpPr txBox="1"/>
          <p:nvPr/>
        </p:nvSpPr>
        <p:spPr>
          <a:xfrm>
            <a:off x="0" y="3735811"/>
            <a:ext cx="3291840" cy="1384995"/>
          </a:xfrm>
          <a:prstGeom prst="rect">
            <a:avLst/>
          </a:prstGeom>
          <a:noFill/>
        </p:spPr>
        <p:txBody>
          <a:bodyPr wrap="square" rtlCol="0">
            <a:spAutoFit/>
          </a:bodyPr>
          <a:lstStyle/>
          <a:p>
            <a:r>
              <a:rPr lang="fr-FR" sz="2800" b="1">
                <a:solidFill>
                  <a:schemeClr val="bg1"/>
                </a:solidFill>
              </a:rPr>
              <a:t>Le phare de la pointe des Chats, à Groix, vu de la mer.</a:t>
            </a:r>
            <a:endParaRPr lang="fr-FR" sz="2800" b="1" dirty="0">
              <a:solidFill>
                <a:schemeClr val="bg1"/>
              </a:solidFill>
            </a:endParaRPr>
          </a:p>
        </p:txBody>
      </p:sp>
    </p:spTree>
    <p:extLst>
      <p:ext uri="{BB962C8B-B14F-4D97-AF65-F5344CB8AC3E}">
        <p14:creationId xmlns:p14="http://schemas.microsoft.com/office/powerpoint/2010/main" val="1745187301"/>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BB31D011-DB98-AADF-109C-76A6EE2582F2}"/>
              </a:ext>
            </a:extLst>
          </p:cNvPr>
          <p:cNvSpPr txBox="1"/>
          <p:nvPr/>
        </p:nvSpPr>
        <p:spPr>
          <a:xfrm>
            <a:off x="1622737" y="960013"/>
            <a:ext cx="11204620" cy="584775"/>
          </a:xfrm>
          <a:prstGeom prst="rect">
            <a:avLst/>
          </a:prstGeom>
          <a:noFill/>
        </p:spPr>
        <p:txBody>
          <a:bodyPr wrap="square" rtlCol="0">
            <a:spAutoFit/>
          </a:bodyPr>
          <a:lstStyle/>
          <a:p>
            <a:r>
              <a:rPr lang="fr-FR" sz="3200" b="1" dirty="0">
                <a:solidFill>
                  <a:schemeClr val="bg1"/>
                </a:solidFill>
              </a:rPr>
              <a:t>Lorient Vous A Présenté Les Phares De Bretagne</a:t>
            </a:r>
          </a:p>
        </p:txBody>
      </p:sp>
      <p:sp>
        <p:nvSpPr>
          <p:cNvPr id="4" name="ZoneTexte 3">
            <a:extLst>
              <a:ext uri="{FF2B5EF4-FFF2-40B4-BE49-F238E27FC236}">
                <a16:creationId xmlns:a16="http://schemas.microsoft.com/office/drawing/2014/main" id="{3BE15179-A83A-C783-1D01-6399E27E65CA}"/>
              </a:ext>
            </a:extLst>
          </p:cNvPr>
          <p:cNvSpPr txBox="1"/>
          <p:nvPr/>
        </p:nvSpPr>
        <p:spPr>
          <a:xfrm>
            <a:off x="2865549" y="1837853"/>
            <a:ext cx="8718997" cy="584775"/>
          </a:xfrm>
          <a:prstGeom prst="rect">
            <a:avLst/>
          </a:prstGeom>
          <a:noFill/>
        </p:spPr>
        <p:txBody>
          <a:bodyPr wrap="square" rtlCol="0">
            <a:spAutoFit/>
          </a:bodyPr>
          <a:lstStyle/>
          <a:p>
            <a:r>
              <a:rPr lang="fr-FR" sz="3200" b="1" dirty="0">
                <a:solidFill>
                  <a:schemeClr val="bg1"/>
                </a:solidFill>
              </a:rPr>
              <a:t>Sur Une Suggestion De </a:t>
            </a:r>
            <a:r>
              <a:rPr lang="fr-FR" sz="3200" b="1" dirty="0" err="1">
                <a:solidFill>
                  <a:schemeClr val="bg1"/>
                </a:solidFill>
              </a:rPr>
              <a:t>JackDidier</a:t>
            </a:r>
            <a:endParaRPr lang="fr-FR" sz="3200" b="1" dirty="0">
              <a:solidFill>
                <a:schemeClr val="bg1"/>
              </a:solidFill>
            </a:endParaRPr>
          </a:p>
        </p:txBody>
      </p:sp>
      <p:sp>
        <p:nvSpPr>
          <p:cNvPr id="5" name="ZoneTexte 4">
            <a:extLst>
              <a:ext uri="{FF2B5EF4-FFF2-40B4-BE49-F238E27FC236}">
                <a16:creationId xmlns:a16="http://schemas.microsoft.com/office/drawing/2014/main" id="{4025FD1C-2052-0BDF-B7C7-25C9D3B70992}"/>
              </a:ext>
            </a:extLst>
          </p:cNvPr>
          <p:cNvSpPr txBox="1"/>
          <p:nvPr/>
        </p:nvSpPr>
        <p:spPr>
          <a:xfrm>
            <a:off x="4217830" y="2776259"/>
            <a:ext cx="7096259" cy="584775"/>
          </a:xfrm>
          <a:prstGeom prst="rect">
            <a:avLst/>
          </a:prstGeom>
          <a:noFill/>
        </p:spPr>
        <p:txBody>
          <a:bodyPr wrap="square" rtlCol="0">
            <a:spAutoFit/>
          </a:bodyPr>
          <a:lstStyle/>
          <a:p>
            <a:r>
              <a:rPr lang="fr-FR" sz="3200" b="1" dirty="0">
                <a:solidFill>
                  <a:schemeClr val="bg1"/>
                </a:solidFill>
              </a:rPr>
              <a:t>Merci de Votre Visite</a:t>
            </a:r>
          </a:p>
        </p:txBody>
      </p:sp>
      <p:sp>
        <p:nvSpPr>
          <p:cNvPr id="6" name="ZoneTexte 5">
            <a:extLst>
              <a:ext uri="{FF2B5EF4-FFF2-40B4-BE49-F238E27FC236}">
                <a16:creationId xmlns:a16="http://schemas.microsoft.com/office/drawing/2014/main" id="{BC71769F-5168-14A3-938E-10DA166302D5}"/>
              </a:ext>
            </a:extLst>
          </p:cNvPr>
          <p:cNvSpPr txBox="1"/>
          <p:nvPr/>
        </p:nvSpPr>
        <p:spPr>
          <a:xfrm>
            <a:off x="3705894" y="3594768"/>
            <a:ext cx="8261797" cy="584775"/>
          </a:xfrm>
          <a:prstGeom prst="rect">
            <a:avLst/>
          </a:prstGeom>
          <a:noFill/>
        </p:spPr>
        <p:txBody>
          <a:bodyPr wrap="square" rtlCol="0">
            <a:spAutoFit/>
          </a:bodyPr>
          <a:lstStyle/>
          <a:p>
            <a:r>
              <a:rPr lang="fr-FR" sz="3200" b="1" dirty="0">
                <a:solidFill>
                  <a:schemeClr val="bg1"/>
                </a:solidFill>
              </a:rPr>
              <a:t>Les Images Et Le Son Du Net</a:t>
            </a:r>
          </a:p>
        </p:txBody>
      </p:sp>
      <p:sp>
        <p:nvSpPr>
          <p:cNvPr id="7" name="ZoneTexte 6">
            <a:extLst>
              <a:ext uri="{FF2B5EF4-FFF2-40B4-BE49-F238E27FC236}">
                <a16:creationId xmlns:a16="http://schemas.microsoft.com/office/drawing/2014/main" id="{030956D6-AAFF-781F-B2D7-0AA370FBD226}"/>
              </a:ext>
            </a:extLst>
          </p:cNvPr>
          <p:cNvSpPr txBox="1"/>
          <p:nvPr/>
        </p:nvSpPr>
        <p:spPr>
          <a:xfrm>
            <a:off x="5711779" y="4647011"/>
            <a:ext cx="5602310" cy="584775"/>
          </a:xfrm>
          <a:prstGeom prst="rect">
            <a:avLst/>
          </a:prstGeom>
          <a:noFill/>
        </p:spPr>
        <p:txBody>
          <a:bodyPr wrap="square" rtlCol="0">
            <a:spAutoFit/>
          </a:bodyPr>
          <a:lstStyle/>
          <a:p>
            <a:r>
              <a:rPr lang="fr-FR" sz="3200" b="1" dirty="0">
                <a:solidFill>
                  <a:schemeClr val="bg1"/>
                </a:solidFill>
              </a:rPr>
              <a:t>Daniel</a:t>
            </a:r>
          </a:p>
        </p:txBody>
      </p:sp>
    </p:spTree>
    <p:extLst>
      <p:ext uri="{BB962C8B-B14F-4D97-AF65-F5344CB8AC3E}">
        <p14:creationId xmlns:p14="http://schemas.microsoft.com/office/powerpoint/2010/main" val="2206128550"/>
      </p:ext>
    </p:extLst>
  </p:cSld>
  <p:clrMapOvr>
    <a:masterClrMapping/>
  </p:clrMapOvr>
  <mc:AlternateContent xmlns:mc="http://schemas.openxmlformats.org/markup-compatibility/2006">
    <mc:Choice xmlns:p14="http://schemas.microsoft.com/office/powerpoint/2010/main" Requires="p14">
      <p:transition spd="slow" p14:dur="5000" advClick="0" advTm="8000">
        <p:blinds dir="vert"/>
      </p:transition>
    </mc:Choice>
    <mc:Fallback>
      <p:transition spd="slow" advClick="0" advTm="8000">
        <p:blinds dir="ver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107</TotalTime>
  <Words>514</Words>
  <Application>Microsoft Office PowerPoint</Application>
  <PresentationFormat>Grand écran</PresentationFormat>
  <Paragraphs>51</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2024-04-30T08:01:38Z</dcterms:created>
  <dcterms:modified xsi:type="dcterms:W3CDTF">2024-04-30T10:02:25Z</dcterms:modified>
</cp:coreProperties>
</file>