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1" r:id="rId22"/>
    <p:sldId id="260" r:id="rId23"/>
    <p:sldId id="259" r:id="rId24"/>
    <p:sldId id="258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979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0F670F-B427-9F54-416E-ED45A6CE6D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1F6898F-A90F-A4D5-7ED8-1A1ECFB945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23DCCC-2C96-10F7-7514-F0C374527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705F-5689-41A5-9333-4BD9D0B53D54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B9E660-FED9-1A4D-2EFC-385917388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C08A45-6616-1298-FE9A-702F8F9E5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73E7-EED5-4465-A1C1-71EC373A0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000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6DEF75-F2D9-3D9F-4AE7-8D31F8F09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49770F-4B7B-3B30-7FAF-7AAF20DDB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94AD07-0FBF-3F2D-51C2-C47753E70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705F-5689-41A5-9333-4BD9D0B53D54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708F1D-C049-8039-E01A-516EA980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177640-6563-BC6D-E313-28F6DB89D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73E7-EED5-4465-A1C1-71EC373A0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05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79C3B1-C560-D25D-74AA-F530D196C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95EDEF-EA4F-3294-0511-4374120C87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0C3B04-19F2-F20B-3686-BD009F92A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705F-5689-41A5-9333-4BD9D0B53D54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3DE315-B724-6600-A18C-3E2BD7FB8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BC28DF-C03C-A612-6C15-13BCB32C0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73E7-EED5-4465-A1C1-71EC373A0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1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FD5DF5-7B11-B7AD-8258-7BDAB7371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B8DB1D-493B-48EA-0344-A4D4937BAC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34672E4-CED6-654E-64AF-55103DF722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F49196-74B4-6127-88C0-A50DAF57B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705F-5689-41A5-9333-4BD9D0B53D54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EEB854-D86A-6DE5-09A8-848EF9730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155122-F1AE-C37D-2711-E31F1B302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73E7-EED5-4465-A1C1-71EC373A0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48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5CD0C8-E059-29D8-CD61-FCBD31FE4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489B3F-107B-6E09-5894-60F167865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90F2750-103D-5019-6159-C2D3E1EA40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D6B46C7-721C-2C0F-CD5A-106D8F53F9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4FCB70D-B5F7-3263-3751-876E1C4A64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31C95F2-D38B-467A-E526-F5BC6C8E7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705F-5689-41A5-9333-4BD9D0B53D54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11BFBE5-8878-EB68-173E-B9DBFE7F9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C7AD8F-B563-FEAE-4578-833D9852C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73E7-EED5-4465-A1C1-71EC373A0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97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E8CDD6-08C1-9FEC-F537-CDAD9C5EB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C80E512-92FC-D152-E51A-97AA645A3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705F-5689-41A5-9333-4BD9D0B53D54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2788D19-8499-5A31-8D1B-A6848AAB9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EFC2BBB-7978-0014-0EE7-BC9E2382D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73E7-EED5-4465-A1C1-71EC373A0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74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947290E-0485-4B1C-D8D4-1BEA00C1B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705F-5689-41A5-9333-4BD9D0B53D54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CBB4C9E-206C-CB8A-FDC6-B5F2FCF45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F65FC50-061F-7BB8-A646-FE734C6FC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73E7-EED5-4465-A1C1-71EC373A0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61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23D5FB-373B-4DE4-09E4-9B821D6A6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7D8235C-684C-866B-2F20-F017947A1C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2A51817-6CBB-5861-E1B6-F27DDEF168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9ECF323-B9B7-855C-E23E-1215F8503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705F-5689-41A5-9333-4BD9D0B53D54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E42162-938A-297A-F0CE-4E882868D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17E3279-3C0F-112F-5E5D-8212DDA7A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73E7-EED5-4465-A1C1-71EC373A0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35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439F39-2905-8866-F0EF-B5C8C8879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3372156-99E5-743F-05DB-07A8EEB41D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6DF4D7B-0D1F-30E7-7F5F-A4177016A6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ACEDE5-36F8-D623-1651-96E777571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705F-5689-41A5-9333-4BD9D0B53D54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800FFFE-ABB3-480E-8690-B00DFBE5A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2463898-B270-8345-2258-C463F2B79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73E7-EED5-4465-A1C1-71EC373A0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75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DACCC7-6FF8-D7B7-9F9B-7F5A34B3D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0C2125C-03BB-7DF3-4E76-2A833B4620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A0DEE-C85D-42C5-D61A-19A17E44E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705F-5689-41A5-9333-4BD9D0B53D54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2AC0D9-39E2-B494-0BD5-D4BBE5C28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1632A4-E9C5-ADA2-5EEE-F46245CE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73E7-EED5-4465-A1C1-71EC373A0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75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FC9C558-A1A2-2D75-AA77-83B55E8D9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56AC09-F35C-810C-B76D-677E084405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6D33F6-07E2-6270-40D1-57AFA3395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705F-5689-41A5-9333-4BD9D0B53D54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FC066D-A369-ADA1-378A-926FCE6C3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532571-F0D3-BF8C-5AD9-3A9D48542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73E7-EED5-4465-A1C1-71EC373A0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61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8CC8ABB-AABD-EE0B-63DD-5742F550F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272FB60-95C6-0230-4C0C-AADDD25DD9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C20AAA-8551-0D93-D2E3-CFC394D37E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A6705F-5689-41A5-9333-4BD9D0B53D54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BF484D-8A34-6338-689F-0D1B944C48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88A3BC-B4C1-775A-E6F1-00E7A80D2C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6673E7-EED5-4465-A1C1-71EC373A06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88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au, ciel&#10;&#10;Description générée automatiquement">
            <a:extLst>
              <a:ext uri="{FF2B5EF4-FFF2-40B4-BE49-F238E27FC236}">
                <a16:creationId xmlns:a16="http://schemas.microsoft.com/office/drawing/2014/main" id="{A28E7A71-CF0E-DE04-9A22-1489243179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1180" y="369000"/>
            <a:ext cx="938964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178BF8-F2F2-655A-9A70-E0BD4A86EC62}"/>
              </a:ext>
            </a:extLst>
          </p:cNvPr>
          <p:cNvSpPr txBox="1"/>
          <p:nvPr/>
        </p:nvSpPr>
        <p:spPr>
          <a:xfrm>
            <a:off x="2259874" y="280800"/>
            <a:ext cx="9389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Ville De Kalamata –Grèce 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848C6EF-8E10-661E-3AEC-D27575344C93}"/>
              </a:ext>
            </a:extLst>
          </p:cNvPr>
          <p:cNvSpPr txBox="1"/>
          <p:nvPr/>
        </p:nvSpPr>
        <p:spPr>
          <a:xfrm>
            <a:off x="2259874" y="5041141"/>
            <a:ext cx="30723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Kalamata, Péloponnèse, Grèce.</a:t>
            </a:r>
          </a:p>
        </p:txBody>
      </p:sp>
    </p:spTree>
    <p:extLst>
      <p:ext uri="{BB962C8B-B14F-4D97-AF65-F5344CB8AC3E}">
        <p14:creationId xmlns:p14="http://schemas.microsoft.com/office/powerpoint/2010/main" val="334547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ndAc>
          <p:stSnd loop="1">
            <p:snd r:embed="rId2" name="Nana Mouskouri Je ne sais pas.wav"/>
          </p:stSnd>
        </p:sndAc>
      </p:transition>
    </mc:Choice>
    <mc:Fallback xmlns="">
      <p:transition spd="slow" advClick="0" advTm="9000">
        <p:sndAc>
          <p:stSnd loop="1">
            <p:snd r:embed="rId4" name="Nana Mouskouri Je ne sais pa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BCDC119-4372-0AF1-8558-4E97FF74BCF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Kalamata (en grec : Καλα</a:t>
            </a:r>
            <a:r>
              <a:rPr lang="fr-FR" sz="2800" b="1" dirty="0" err="1"/>
              <a:t>μάτ</a:t>
            </a:r>
            <a:r>
              <a:rPr lang="fr-FR" sz="2800" b="1" dirty="0"/>
              <a:t>α / Kalamáta) est une ville de Grèce située dans le sud du Péloponnèse, dans le district régional de Messénie dont c'est le chef-lieu. Située au fond du golfe de Messénie, au pied du Taygète, elle est la deuxième plus grande ville de la péninsule après Patras.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Kalamata est un port industriel au cœur de plantations d'agrumes. Ses principales exportations sont ses olives de variété </a:t>
            </a:r>
            <a:r>
              <a:rPr lang="fr-FR" sz="2800" b="1" dirty="0" err="1"/>
              <a:t>kalamata</a:t>
            </a:r>
            <a:r>
              <a:rPr lang="fr-FR" sz="2800" b="1" dirty="0"/>
              <a:t> et des figues sèches. Un des campus de l'université du Péloponnèse se trouve à Kalamata. On y enseigne l'histoire, la littérature, la théologie et la philosophie.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La ville fut presque entièrement détruite par un tremblement de terre le 14 septembre 1986.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Ses habitants s'appellent les </a:t>
            </a:r>
            <a:r>
              <a:rPr lang="fr-FR" sz="2800" b="1" dirty="0" err="1"/>
              <a:t>Kalamatiens</a:t>
            </a:r>
            <a:r>
              <a:rPr lang="fr-FR" sz="2800" b="1" dirty="0"/>
              <a:t> (Καλαμα</a:t>
            </a:r>
            <a:r>
              <a:rPr lang="fr-FR" sz="2800" b="1" dirty="0" err="1"/>
              <a:t>τι</a:t>
            </a:r>
            <a:r>
              <a:rPr lang="fr-FR" sz="2800" b="1" dirty="0"/>
              <a:t>ανοί).</a:t>
            </a:r>
          </a:p>
        </p:txBody>
      </p:sp>
    </p:spTree>
    <p:extLst>
      <p:ext uri="{BB962C8B-B14F-4D97-AF65-F5344CB8AC3E}">
        <p14:creationId xmlns:p14="http://schemas.microsoft.com/office/powerpoint/2010/main" val="251893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ciel, bâtiment&#10;&#10;Description générée automatiquement">
            <a:extLst>
              <a:ext uri="{FF2B5EF4-FFF2-40B4-BE49-F238E27FC236}">
                <a16:creationId xmlns:a16="http://schemas.microsoft.com/office/drawing/2014/main" id="{BB652F17-CEC9-F793-B83F-E8A0213330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921305"/>
            <a:ext cx="11556000" cy="301539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AA8461-7B42-E548-EADD-9BD91A8C6229}"/>
              </a:ext>
            </a:extLst>
          </p:cNvPr>
          <p:cNvSpPr txBox="1"/>
          <p:nvPr/>
        </p:nvSpPr>
        <p:spPr>
          <a:xfrm>
            <a:off x="3487783" y="4810898"/>
            <a:ext cx="8112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panoramique depuis le château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7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lmier, ciel&#10;&#10;Description générée automatiquement">
            <a:extLst>
              <a:ext uri="{FF2B5EF4-FFF2-40B4-BE49-F238E27FC236}">
                <a16:creationId xmlns:a16="http://schemas.microsoft.com/office/drawing/2014/main" id="{940F7A37-A23F-05F2-C652-60F86F1795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805" y="369000"/>
            <a:ext cx="7802389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AAF5C8-797D-987E-C2C9-A3A5EBA6650C}"/>
              </a:ext>
            </a:extLst>
          </p:cNvPr>
          <p:cNvSpPr txBox="1"/>
          <p:nvPr/>
        </p:nvSpPr>
        <p:spPr>
          <a:xfrm>
            <a:off x="2913017" y="5812972"/>
            <a:ext cx="4506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Kalamata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27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église&#10;&#10;Description générée automatiquement">
            <a:extLst>
              <a:ext uri="{FF2B5EF4-FFF2-40B4-BE49-F238E27FC236}">
                <a16:creationId xmlns:a16="http://schemas.microsoft.com/office/drawing/2014/main" id="{5F46D193-A772-E2C3-924D-F33F09CE63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929" y="369000"/>
            <a:ext cx="8126141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02910A-D07E-3922-3CB3-2056C6948295}"/>
              </a:ext>
            </a:extLst>
          </p:cNvPr>
          <p:cNvSpPr txBox="1"/>
          <p:nvPr/>
        </p:nvSpPr>
        <p:spPr>
          <a:xfrm>
            <a:off x="2495005" y="698864"/>
            <a:ext cx="4611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des Saints-Apôtres</a:t>
            </a:r>
          </a:p>
        </p:txBody>
      </p:sp>
    </p:spTree>
    <p:extLst>
      <p:ext uri="{BB962C8B-B14F-4D97-AF65-F5344CB8AC3E}">
        <p14:creationId xmlns:p14="http://schemas.microsoft.com/office/powerpoint/2010/main" val="195166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95006E3F-29EA-38F8-9136-819A3C434E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690" y="369000"/>
            <a:ext cx="9183605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835F9D-5F4F-233F-FEC2-F8209AC20304}"/>
              </a:ext>
            </a:extLst>
          </p:cNvPr>
          <p:cNvSpPr txBox="1"/>
          <p:nvPr/>
        </p:nvSpPr>
        <p:spPr>
          <a:xfrm>
            <a:off x="5042263" y="5788299"/>
            <a:ext cx="8255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363480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fenêtre&#10;&#10;Description générée automatiquement">
            <a:extLst>
              <a:ext uri="{FF2B5EF4-FFF2-40B4-BE49-F238E27FC236}">
                <a16:creationId xmlns:a16="http://schemas.microsoft.com/office/drawing/2014/main" id="{62140344-D1F9-4035-3B75-1A1B801E23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00" y="369000"/>
            <a:ext cx="91836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55F577-D024-26C5-13DF-E8D94AF7B276}"/>
              </a:ext>
            </a:extLst>
          </p:cNvPr>
          <p:cNvSpPr txBox="1"/>
          <p:nvPr/>
        </p:nvSpPr>
        <p:spPr>
          <a:xfrm>
            <a:off x="3161212" y="6258167"/>
            <a:ext cx="8490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Musée du folklore (Maison Kyriakou)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13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nuage&#10;&#10;Description générée automatiquement">
            <a:extLst>
              <a:ext uri="{FF2B5EF4-FFF2-40B4-BE49-F238E27FC236}">
                <a16:creationId xmlns:a16="http://schemas.microsoft.com/office/drawing/2014/main" id="{07E9C8CC-7DF8-1C12-A253-FAD3C2864A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245" y="189000"/>
            <a:ext cx="4320000" cy="6480000"/>
          </a:xfrm>
          <a:prstGeom prst="rect">
            <a:avLst/>
          </a:prstGeom>
          <a:ln w="44450">
            <a:solidFill>
              <a:srgbClr val="7030A0"/>
            </a:solidFill>
          </a:ln>
          <a:effectLst/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E278CC-16E0-0F0C-5754-7688DBD4D369}"/>
              </a:ext>
            </a:extLst>
          </p:cNvPr>
          <p:cNvSpPr txBox="1"/>
          <p:nvPr/>
        </p:nvSpPr>
        <p:spPr>
          <a:xfrm>
            <a:off x="4397828" y="6207335"/>
            <a:ext cx="3396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archéologique</a:t>
            </a:r>
          </a:p>
        </p:txBody>
      </p:sp>
    </p:spTree>
    <p:extLst>
      <p:ext uri="{BB962C8B-B14F-4D97-AF65-F5344CB8AC3E}">
        <p14:creationId xmlns:p14="http://schemas.microsoft.com/office/powerpoint/2010/main" val="1750568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toit&#10;&#10;Description générée automatiquement">
            <a:extLst>
              <a:ext uri="{FF2B5EF4-FFF2-40B4-BE49-F238E27FC236}">
                <a16:creationId xmlns:a16="http://schemas.microsoft.com/office/drawing/2014/main" id="{57B9989D-2065-25BC-1AE4-1A4AA4D69B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1933" y="392974"/>
            <a:ext cx="970572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31BC4C-DFBE-6CD8-7A49-B03B8C4ED340}"/>
              </a:ext>
            </a:extLst>
          </p:cNvPr>
          <p:cNvSpPr txBox="1"/>
          <p:nvPr/>
        </p:nvSpPr>
        <p:spPr>
          <a:xfrm>
            <a:off x="3814354" y="6152606"/>
            <a:ext cx="8556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vieille ville de Kalamata, Grèce</a:t>
            </a:r>
          </a:p>
        </p:txBody>
      </p:sp>
    </p:spTree>
    <p:extLst>
      <p:ext uri="{BB962C8B-B14F-4D97-AF65-F5344CB8AC3E}">
        <p14:creationId xmlns:p14="http://schemas.microsoft.com/office/powerpoint/2010/main" val="152978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lieu de culte&#10;&#10;Description générée automatiquement">
            <a:extLst>
              <a:ext uri="{FF2B5EF4-FFF2-40B4-BE49-F238E27FC236}">
                <a16:creationId xmlns:a16="http://schemas.microsoft.com/office/drawing/2014/main" id="{F94E435D-345E-5BBE-B2A4-ECAE1C9F4A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93" y="189000"/>
            <a:ext cx="972381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7E1859-98C7-7044-60A1-CB1D55C5EBCB}"/>
              </a:ext>
            </a:extLst>
          </p:cNvPr>
          <p:cNvSpPr txBox="1"/>
          <p:nvPr/>
        </p:nvSpPr>
        <p:spPr>
          <a:xfrm>
            <a:off x="4428308" y="6235281"/>
            <a:ext cx="6387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Agios Ioannis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49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rapluie, arbre, ciel&#10;&#10;Description générée automatiquement">
            <a:extLst>
              <a:ext uri="{FF2B5EF4-FFF2-40B4-BE49-F238E27FC236}">
                <a16:creationId xmlns:a16="http://schemas.microsoft.com/office/drawing/2014/main" id="{817DE8EC-0D76-DA8E-B57D-FEDB26ECC6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685" y="274321"/>
            <a:ext cx="4896000" cy="32767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CB3728-629A-A8E0-FF6A-CDC7328A7B01}"/>
              </a:ext>
            </a:extLst>
          </p:cNvPr>
          <p:cNvSpPr txBox="1"/>
          <p:nvPr/>
        </p:nvSpPr>
        <p:spPr>
          <a:xfrm>
            <a:off x="384685" y="3551037"/>
            <a:ext cx="43310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Kalamata est une station balnéaire du Péloponnèse en Grèce,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884B48F0-0C62-996F-2642-75D1DB9683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9315" y="2968445"/>
            <a:ext cx="5328000" cy="356584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9ADC06F-350F-8DF7-5604-B6601AE255A8}"/>
              </a:ext>
            </a:extLst>
          </p:cNvPr>
          <p:cNvSpPr txBox="1"/>
          <p:nvPr/>
        </p:nvSpPr>
        <p:spPr>
          <a:xfrm>
            <a:off x="6695314" y="2223001"/>
            <a:ext cx="54966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de Villehardouin (également appelé Château de Mistra)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3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 d’eau, arbre, plein air, Ressources d’eau&#10;&#10;Description générée automatiquement">
            <a:extLst>
              <a:ext uri="{FF2B5EF4-FFF2-40B4-BE49-F238E27FC236}">
                <a16:creationId xmlns:a16="http://schemas.microsoft.com/office/drawing/2014/main" id="{02B44326-B708-2715-87E5-5FE4BA2094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372" y="3187338"/>
            <a:ext cx="5076000" cy="33971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1AD075-0D60-0C93-21A3-6345EDDEE238}"/>
              </a:ext>
            </a:extLst>
          </p:cNvPr>
          <p:cNvSpPr txBox="1"/>
          <p:nvPr/>
        </p:nvSpPr>
        <p:spPr>
          <a:xfrm>
            <a:off x="319371" y="2356341"/>
            <a:ext cx="5316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cascades de </a:t>
            </a:r>
            <a:r>
              <a:rPr lang="fr-FR" sz="2400" b="1" dirty="0" err="1">
                <a:solidFill>
                  <a:srgbClr val="FFFF00"/>
                </a:solidFill>
              </a:rPr>
              <a:t>Polylimnio</a:t>
            </a:r>
            <a:r>
              <a:rPr lang="fr-FR" sz="2400" b="1" dirty="0">
                <a:solidFill>
                  <a:srgbClr val="FFFF00"/>
                </a:solidFill>
              </a:rPr>
              <a:t> pour profiter d’une baignade rafraichissante,</a:t>
            </a:r>
          </a:p>
        </p:txBody>
      </p:sp>
      <p:pic>
        <p:nvPicPr>
          <p:cNvPr id="6" name="Image 5" descr="Une image contenant capture d’écran, intérieur, art&#10;&#10;Description générée automatiquement">
            <a:extLst>
              <a:ext uri="{FF2B5EF4-FFF2-40B4-BE49-F238E27FC236}">
                <a16:creationId xmlns:a16="http://schemas.microsoft.com/office/drawing/2014/main" id="{3B51E653-D0B3-3ED1-4734-FDB971DFEC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4628" y="304104"/>
            <a:ext cx="5112000" cy="34057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1D9C37C-B49F-79F8-9F80-EB9725FBD0BC}"/>
              </a:ext>
            </a:extLst>
          </p:cNvPr>
          <p:cNvSpPr txBox="1"/>
          <p:nvPr/>
        </p:nvSpPr>
        <p:spPr>
          <a:xfrm>
            <a:off x="8621519" y="3479020"/>
            <a:ext cx="4508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musée</a:t>
            </a:r>
          </a:p>
        </p:txBody>
      </p:sp>
    </p:spTree>
    <p:extLst>
      <p:ext uri="{BB962C8B-B14F-4D97-AF65-F5344CB8AC3E}">
        <p14:creationId xmlns:p14="http://schemas.microsoft.com/office/powerpoint/2010/main" val="167559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Véhicule terrestre&#10;&#10;Description générée automatiquement">
            <a:extLst>
              <a:ext uri="{FF2B5EF4-FFF2-40B4-BE49-F238E27FC236}">
                <a16:creationId xmlns:a16="http://schemas.microsoft.com/office/drawing/2014/main" id="{D8EF8262-0B21-18E7-C62A-695A6AF4D4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815" y="315005"/>
            <a:ext cx="5364000" cy="357363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789022-5302-18D0-061E-030CA035B184}"/>
              </a:ext>
            </a:extLst>
          </p:cNvPr>
          <p:cNvSpPr txBox="1"/>
          <p:nvPr/>
        </p:nvSpPr>
        <p:spPr>
          <a:xfrm>
            <a:off x="659398" y="3657809"/>
            <a:ext cx="527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Galerie d’Art Moderne Grec</a:t>
            </a:r>
          </a:p>
        </p:txBody>
      </p:sp>
      <p:pic>
        <p:nvPicPr>
          <p:cNvPr id="6" name="Image 5" descr="Une image contenant voie ferrée, plein air, vapeur, arbre&#10;&#10;Description générée automatiquement">
            <a:extLst>
              <a:ext uri="{FF2B5EF4-FFF2-40B4-BE49-F238E27FC236}">
                <a16:creationId xmlns:a16="http://schemas.microsoft.com/office/drawing/2014/main" id="{077B6939-C4A8-4279-10E3-99B0DA34AA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9185" y="3236323"/>
            <a:ext cx="5004000" cy="33404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3510EAA-509F-2239-ED5B-37B793809D0C}"/>
              </a:ext>
            </a:extLst>
          </p:cNvPr>
          <p:cNvSpPr txBox="1"/>
          <p:nvPr/>
        </p:nvSpPr>
        <p:spPr>
          <a:xfrm>
            <a:off x="6740435" y="2903054"/>
            <a:ext cx="5630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Parc Municipal du Chemin de Fer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50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embarcation&#10;&#10;Description générée automatiquement">
            <a:extLst>
              <a:ext uri="{FF2B5EF4-FFF2-40B4-BE49-F238E27FC236}">
                <a16:creationId xmlns:a16="http://schemas.microsoft.com/office/drawing/2014/main" id="{89A59586-3EFA-5E76-1758-2500E8E464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447" y="3097639"/>
            <a:ext cx="5220000" cy="347505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28DA19-5EF4-6892-8BD2-06258D798748}"/>
              </a:ext>
            </a:extLst>
          </p:cNvPr>
          <p:cNvSpPr txBox="1"/>
          <p:nvPr/>
        </p:nvSpPr>
        <p:spPr>
          <a:xfrm>
            <a:off x="783771" y="2740477"/>
            <a:ext cx="502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ambiances de bord de mer, </a:t>
            </a:r>
          </a:p>
        </p:txBody>
      </p:sp>
      <p:pic>
        <p:nvPicPr>
          <p:cNvPr id="6" name="Image 5" descr="Une image contenant bâtiment, ciel, Ruines, arche&#10;&#10;Description générée automatiquement">
            <a:extLst>
              <a:ext uri="{FF2B5EF4-FFF2-40B4-BE49-F238E27FC236}">
                <a16:creationId xmlns:a16="http://schemas.microsoft.com/office/drawing/2014/main" id="{1F822EC2-68D7-899F-7A73-E19B71C910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1555" y="374468"/>
            <a:ext cx="5220000" cy="342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FEBF921-D8E5-8B09-16A4-4C0D68DE9AC1}"/>
              </a:ext>
            </a:extLst>
          </p:cNvPr>
          <p:cNvSpPr txBox="1"/>
          <p:nvPr/>
        </p:nvSpPr>
        <p:spPr>
          <a:xfrm>
            <a:off x="7328263" y="3565635"/>
            <a:ext cx="4702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ville déserte de </a:t>
            </a:r>
            <a:r>
              <a:rPr lang="fr-FR" sz="2400" b="1" dirty="0" err="1"/>
              <a:t>Mystras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1126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Ruines&#10;&#10;Description générée automatiquement">
            <a:extLst>
              <a:ext uri="{FF2B5EF4-FFF2-40B4-BE49-F238E27FC236}">
                <a16:creationId xmlns:a16="http://schemas.microsoft.com/office/drawing/2014/main" id="{3E26572B-50CF-EFE3-A960-88F816092F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697" y="301317"/>
            <a:ext cx="5040000" cy="32975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ECAB09-DC83-533D-D9D0-3C073B5583DB}"/>
              </a:ext>
            </a:extLst>
          </p:cNvPr>
          <p:cNvSpPr txBox="1"/>
          <p:nvPr/>
        </p:nvSpPr>
        <p:spPr>
          <a:xfrm>
            <a:off x="352697" y="3598894"/>
            <a:ext cx="55517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l’ancienne cité de Messène, bâtie au 4e siècle avant J.C. Elle forme l’un des plus importants sites archéologiques du Péloponnèse d</a:t>
            </a:r>
          </a:p>
        </p:txBody>
      </p:sp>
      <p:pic>
        <p:nvPicPr>
          <p:cNvPr id="6" name="Image 5" descr="Une image contenant légume, olives, Aliments naturels, produits&#10;&#10;Description générée automatiquement">
            <a:extLst>
              <a:ext uri="{FF2B5EF4-FFF2-40B4-BE49-F238E27FC236}">
                <a16:creationId xmlns:a16="http://schemas.microsoft.com/office/drawing/2014/main" id="{5ABAFA0E-7713-614B-8FD6-EC9B6E0D15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1303" y="3044786"/>
            <a:ext cx="5148000" cy="348594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6FE1B04-394C-9941-DFB3-9323FDA03CC1}"/>
              </a:ext>
            </a:extLst>
          </p:cNvPr>
          <p:cNvSpPr txBox="1"/>
          <p:nvPr/>
        </p:nvSpPr>
        <p:spPr>
          <a:xfrm>
            <a:off x="6437383" y="1475126"/>
            <a:ext cx="57546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l’incontournable olive de Kalamata. Bénéficiant d’une Appellation d’Origine Protégée (AOP), elle se consomme telle quelle, en tapenade ou en huile. </a:t>
            </a:r>
          </a:p>
        </p:txBody>
      </p:sp>
    </p:spTree>
    <p:extLst>
      <p:ext uri="{BB962C8B-B14F-4D97-AF65-F5344CB8AC3E}">
        <p14:creationId xmlns:p14="http://schemas.microsoft.com/office/powerpoint/2010/main" val="134766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Ruines&#10;&#10;Description générée automatiquement">
            <a:extLst>
              <a:ext uri="{FF2B5EF4-FFF2-40B4-BE49-F238E27FC236}">
                <a16:creationId xmlns:a16="http://schemas.microsoft.com/office/drawing/2014/main" id="{635D6ECC-A9A6-DB8B-D966-D662624B0E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138" y="2992267"/>
            <a:ext cx="5328000" cy="348600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55469B-2E1E-C7B0-5584-7A9EF7D166E4}"/>
              </a:ext>
            </a:extLst>
          </p:cNvPr>
          <p:cNvSpPr txBox="1"/>
          <p:nvPr/>
        </p:nvSpPr>
        <p:spPr>
          <a:xfrm>
            <a:off x="444138" y="1672772"/>
            <a:ext cx="604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l’ancienne cité de Messène, bâtie au 4e siècle avant J.C. Elle forme l’un des plus importants sites</a:t>
            </a:r>
          </a:p>
        </p:txBody>
      </p:sp>
      <p:pic>
        <p:nvPicPr>
          <p:cNvPr id="6" name="Image 5" descr="Une image contenant plein air, nature, ciel, montagne&#10;&#10;Description générée automatiquement">
            <a:extLst>
              <a:ext uri="{FF2B5EF4-FFF2-40B4-BE49-F238E27FC236}">
                <a16:creationId xmlns:a16="http://schemas.microsoft.com/office/drawing/2014/main" id="{C6CDDCA7-F6B0-163E-034C-08D6B72142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7862" y="392067"/>
            <a:ext cx="5220000" cy="348247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2EC1103-5F7C-04AA-EACA-60E2C7E334DF}"/>
              </a:ext>
            </a:extLst>
          </p:cNvPr>
          <p:cNvSpPr txBox="1"/>
          <p:nvPr/>
        </p:nvSpPr>
        <p:spPr>
          <a:xfrm>
            <a:off x="6864002" y="4035972"/>
            <a:ext cx="5327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Kalamata est la 2e ville du Péloponnèse, superbe péninsule grecque entourée par la Méditerranée. </a:t>
            </a:r>
          </a:p>
        </p:txBody>
      </p:sp>
    </p:spTree>
    <p:extLst>
      <p:ext uri="{BB962C8B-B14F-4D97-AF65-F5344CB8AC3E}">
        <p14:creationId xmlns:p14="http://schemas.microsoft.com/office/powerpoint/2010/main" val="266887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e, chaussures&#10;&#10;Description générée automatiquement">
            <a:extLst>
              <a:ext uri="{FF2B5EF4-FFF2-40B4-BE49-F238E27FC236}">
                <a16:creationId xmlns:a16="http://schemas.microsoft.com/office/drawing/2014/main" id="{1F464280-3E6F-FFE6-FAE5-8BBBFDA102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941" y="394138"/>
            <a:ext cx="4932000" cy="328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arbre, paysage, montagne&#10;&#10;Description générée automatiquement">
            <a:extLst>
              <a:ext uri="{FF2B5EF4-FFF2-40B4-BE49-F238E27FC236}">
                <a16:creationId xmlns:a16="http://schemas.microsoft.com/office/drawing/2014/main" id="{53A99E46-640B-666D-DB63-C9600DEFF0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9059" y="3246455"/>
            <a:ext cx="4968000" cy="3312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6092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Amphithéâtre, Bouleutérion&#10;&#10;Description générée automatiquement">
            <a:extLst>
              <a:ext uri="{FF2B5EF4-FFF2-40B4-BE49-F238E27FC236}">
                <a16:creationId xmlns:a16="http://schemas.microsoft.com/office/drawing/2014/main" id="{5989A4D4-DE43-FC45-3CBB-8F8CE3033D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175" y="3239813"/>
            <a:ext cx="4896000" cy="326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ciel, nuage, Architecture de la Rome antique&#10;&#10;Description générée automatiquement">
            <a:extLst>
              <a:ext uri="{FF2B5EF4-FFF2-40B4-BE49-F238E27FC236}">
                <a16:creationId xmlns:a16="http://schemas.microsoft.com/office/drawing/2014/main" id="{C637F480-3FD2-33CA-27DC-98CE80A128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6827" y="276435"/>
            <a:ext cx="4932000" cy="328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971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oiture&#10;&#10;Description générée automatiquement">
            <a:extLst>
              <a:ext uri="{FF2B5EF4-FFF2-40B4-BE49-F238E27FC236}">
                <a16:creationId xmlns:a16="http://schemas.microsoft.com/office/drawing/2014/main" id="{AF511802-806A-5A74-4962-5E6554A2F2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596" y="325016"/>
            <a:ext cx="4459291" cy="334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nature, plein air, Reliefs côtiers et océaniques, côte&#10;&#10;Description générée automatiquement">
            <a:extLst>
              <a:ext uri="{FF2B5EF4-FFF2-40B4-BE49-F238E27FC236}">
                <a16:creationId xmlns:a16="http://schemas.microsoft.com/office/drawing/2014/main" id="{5CA21C71-6042-2551-27B9-90195F94DF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8404" y="3203028"/>
            <a:ext cx="5040000" cy="336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8617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paysage, Reliefs côtiers et océaniques&#10;&#10;Description générée automatiquement">
            <a:extLst>
              <a:ext uri="{FF2B5EF4-FFF2-40B4-BE49-F238E27FC236}">
                <a16:creationId xmlns:a16="http://schemas.microsoft.com/office/drawing/2014/main" id="{954F1654-5820-C12E-3B46-C0AF995320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76" y="365234"/>
            <a:ext cx="5040000" cy="336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nourriture, ingrédient, laitier, assiette&#10;&#10;Description générée automatiquement">
            <a:extLst>
              <a:ext uri="{FF2B5EF4-FFF2-40B4-BE49-F238E27FC236}">
                <a16:creationId xmlns:a16="http://schemas.microsoft.com/office/drawing/2014/main" id="{2294A1C4-FD27-B034-1DDA-D79475AC663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2524" y="3155797"/>
            <a:ext cx="5796000" cy="33418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6201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lac, nature&#10;&#10;Description générée automatiquement">
            <a:extLst>
              <a:ext uri="{FF2B5EF4-FFF2-40B4-BE49-F238E27FC236}">
                <a16:creationId xmlns:a16="http://schemas.microsoft.com/office/drawing/2014/main" id="{9D2F3CB8-DED9-ABCB-0361-42EDA03BD4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24" y="3239157"/>
            <a:ext cx="4392000" cy="329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plein air, nature, Reliefs côtiers et océaniques, côte&#10;&#10;Description générée automatiquement">
            <a:extLst>
              <a:ext uri="{FF2B5EF4-FFF2-40B4-BE49-F238E27FC236}">
                <a16:creationId xmlns:a16="http://schemas.microsoft.com/office/drawing/2014/main" id="{5F56BB5E-5273-0A08-7204-19962CFBD8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0076" y="308368"/>
            <a:ext cx="4608000" cy="33953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241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52ACA4A0-F807-8933-22F7-AE825F40B1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413" y="368519"/>
            <a:ext cx="6016000" cy="338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eau, plein air, Photographie aérienne, aérien&#10;&#10;Description générée automatiquement">
            <a:extLst>
              <a:ext uri="{FF2B5EF4-FFF2-40B4-BE49-F238E27FC236}">
                <a16:creationId xmlns:a16="http://schemas.microsoft.com/office/drawing/2014/main" id="{260A5371-C48C-6839-431E-EC9AB27D27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1155" y="3244928"/>
            <a:ext cx="4470432" cy="3276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2603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0F1088CF-F6D8-FF9E-E237-35E70FB94D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177" y="3429000"/>
            <a:ext cx="5508000" cy="30982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arbre, bâtiment, monument&#10;&#10;Description générée automatiquement">
            <a:extLst>
              <a:ext uri="{FF2B5EF4-FFF2-40B4-BE49-F238E27FC236}">
                <a16:creationId xmlns:a16="http://schemas.microsoft.com/office/drawing/2014/main" id="{7EC55AE7-27C0-0582-B913-7E9EBCACFF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7823" y="290250"/>
            <a:ext cx="5580000" cy="31387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078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Description générée automatiquement">
            <a:extLst>
              <a:ext uri="{FF2B5EF4-FFF2-40B4-BE49-F238E27FC236}">
                <a16:creationId xmlns:a16="http://schemas.microsoft.com/office/drawing/2014/main" id="{1AEA7B8D-B200-A987-5E06-0B5603892F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2000" y="1603208"/>
            <a:ext cx="5868000" cy="33007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2278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7704127-AE17-F294-EAB9-0FD93023DBA9}"/>
              </a:ext>
            </a:extLst>
          </p:cNvPr>
          <p:cNvSpPr txBox="1"/>
          <p:nvPr/>
        </p:nvSpPr>
        <p:spPr>
          <a:xfrm>
            <a:off x="1103586" y="1213946"/>
            <a:ext cx="113669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Ville De Kalamata – Grèce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97B2889-4BB7-308E-1C42-FBCFDCD4C3A4}"/>
              </a:ext>
            </a:extLst>
          </p:cNvPr>
          <p:cNvSpPr txBox="1"/>
          <p:nvPr/>
        </p:nvSpPr>
        <p:spPr>
          <a:xfrm>
            <a:off x="2538249" y="2096813"/>
            <a:ext cx="95066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Remercie De Votre Visite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48C18FB-C4E4-DB2C-1FE8-BC83BF1AC1B0}"/>
              </a:ext>
            </a:extLst>
          </p:cNvPr>
          <p:cNvSpPr txBox="1"/>
          <p:nvPr/>
        </p:nvSpPr>
        <p:spPr>
          <a:xfrm>
            <a:off x="3468415" y="2867873"/>
            <a:ext cx="84345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B6756CC-8F8F-7715-7955-E33AB23CC837}"/>
              </a:ext>
            </a:extLst>
          </p:cNvPr>
          <p:cNvSpPr txBox="1"/>
          <p:nvPr/>
        </p:nvSpPr>
        <p:spPr>
          <a:xfrm>
            <a:off x="5533697" y="3638933"/>
            <a:ext cx="63692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19700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352</Words>
  <Application>Microsoft Office PowerPoint</Application>
  <PresentationFormat>Grand écran</PresentationFormat>
  <Paragraphs>34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2024-04-26T04:19:00Z</dcterms:created>
  <dcterms:modified xsi:type="dcterms:W3CDTF">2024-04-26T08:49:46Z</dcterms:modified>
</cp:coreProperties>
</file>