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8" d="100"/>
          <a:sy n="68" d="100"/>
        </p:scale>
        <p:origin x="71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20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pic>
        <p:nvPicPr>
          <p:cNvPr id="4" name="Image 0" descr="preencoded.png"/>
          <p:cNvPicPr>
            <a:picLocks noChangeAspect="1"/>
          </p:cNvPicPr>
          <p:nvPr/>
        </p:nvPicPr>
        <p:blipFill>
          <a:blip r:embed="rId3"/>
          <a:stretch>
            <a:fillRect/>
          </a:stretch>
        </p:blipFill>
        <p:spPr>
          <a:xfrm>
            <a:off x="0" y="0"/>
            <a:ext cx="14630400" cy="2777490"/>
          </a:xfrm>
          <a:prstGeom prst="rect">
            <a:avLst/>
          </a:prstGeom>
        </p:spPr>
      </p:pic>
      <p:sp>
        <p:nvSpPr>
          <p:cNvPr id="5" name="Text 2"/>
          <p:cNvSpPr/>
          <p:nvPr/>
        </p:nvSpPr>
        <p:spPr>
          <a:xfrm>
            <a:off x="2037993" y="4809173"/>
            <a:ext cx="10554414" cy="1388745"/>
          </a:xfrm>
          <a:prstGeom prst="rect">
            <a:avLst/>
          </a:prstGeom>
          <a:noFill/>
          <a:ln/>
        </p:spPr>
        <p:txBody>
          <a:bodyPr wrap="square" rtlCol="0" anchor="t"/>
          <a:lstStyle/>
          <a:p>
            <a:pPr marL="0" indent="0" algn="ctr">
              <a:lnSpc>
                <a:spcPts val="5468"/>
              </a:lnSpc>
              <a:buNone/>
            </a:pPr>
            <a:r>
              <a:rPr lang="en-US" sz="4374" b="1" kern="0" spc="-131" dirty="0">
                <a:solidFill>
                  <a:srgbClr val="F44444"/>
                </a:solidFill>
                <a:latin typeface="Inter" pitchFamily="34" charset="0"/>
                <a:ea typeface="Inter" pitchFamily="34" charset="-122"/>
                <a:cs typeface="Inter" pitchFamily="34" charset="-120"/>
              </a:rPr>
              <a:t>Veille stratégique sur les cartes graphiques</a:t>
            </a:r>
            <a:endParaRPr lang="en-US" sz="4374" dirty="0"/>
          </a:p>
        </p:txBody>
      </p:sp>
      <p:sp>
        <p:nvSpPr>
          <p:cNvPr id="7" name="ZoneTexte 6">
            <a:extLst>
              <a:ext uri="{FF2B5EF4-FFF2-40B4-BE49-F238E27FC236}">
                <a16:creationId xmlns:a16="http://schemas.microsoft.com/office/drawing/2014/main" id="{69BBC0A0-005E-4BB4-BCCB-F7FF71A94664}"/>
              </a:ext>
            </a:extLst>
          </p:cNvPr>
          <p:cNvSpPr txBox="1"/>
          <p:nvPr/>
        </p:nvSpPr>
        <p:spPr>
          <a:xfrm>
            <a:off x="0" y="7729870"/>
            <a:ext cx="2614553" cy="338554"/>
          </a:xfrm>
          <a:prstGeom prst="rect">
            <a:avLst/>
          </a:prstGeom>
          <a:noFill/>
        </p:spPr>
        <p:txBody>
          <a:bodyPr wrap="square" rtlCol="0">
            <a:spAutoFit/>
          </a:bodyPr>
          <a:lstStyle/>
          <a:p>
            <a:r>
              <a:rPr lang="fr-FR" sz="1600" b="1" dirty="0">
                <a:latin typeface="Mukta" panose="020B0000000000000000" pitchFamily="34" charset="0"/>
                <a:ea typeface="Inter" panose="02000503000000020004" pitchFamily="2" charset="0"/>
                <a:cs typeface="Mukta" panose="020B0000000000000000" pitchFamily="34" charset="0"/>
              </a:rPr>
              <a:t>Image : unsplash.com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sp>
        <p:nvSpPr>
          <p:cNvPr id="4" name="Text 2"/>
          <p:cNvSpPr/>
          <p:nvPr/>
        </p:nvSpPr>
        <p:spPr>
          <a:xfrm>
            <a:off x="2037993" y="1292185"/>
            <a:ext cx="7251025" cy="694373"/>
          </a:xfrm>
          <a:prstGeom prst="rect">
            <a:avLst/>
          </a:prstGeom>
          <a:noFill/>
          <a:ln/>
        </p:spPr>
        <p:txBody>
          <a:bodyPr wrap="none" rtlCol="0" anchor="t"/>
          <a:lstStyle/>
          <a:p>
            <a:pPr marL="0" indent="0">
              <a:lnSpc>
                <a:spcPts val="5468"/>
              </a:lnSpc>
              <a:buNone/>
            </a:pPr>
            <a:r>
              <a:rPr lang="en-US" sz="4374" b="1" kern="0" spc="-131" dirty="0">
                <a:solidFill>
                  <a:srgbClr val="F44444"/>
                </a:solidFill>
                <a:latin typeface="Inter" pitchFamily="34" charset="0"/>
                <a:ea typeface="Inter" pitchFamily="34" charset="-122"/>
                <a:cs typeface="Inter" pitchFamily="34" charset="-120"/>
              </a:rPr>
              <a:t>Défis et Opportunités : Défis</a:t>
            </a:r>
            <a:endParaRPr lang="en-US" sz="4374" dirty="0"/>
          </a:p>
        </p:txBody>
      </p:sp>
      <p:sp>
        <p:nvSpPr>
          <p:cNvPr id="5" name="Shape 3"/>
          <p:cNvSpPr/>
          <p:nvPr/>
        </p:nvSpPr>
        <p:spPr>
          <a:xfrm>
            <a:off x="2037993" y="2430899"/>
            <a:ext cx="5166122" cy="2532221"/>
          </a:xfrm>
          <a:prstGeom prst="roundRect">
            <a:avLst>
              <a:gd name="adj" fmla="val 3949"/>
            </a:avLst>
          </a:prstGeom>
          <a:solidFill>
            <a:srgbClr val="F2F2F2"/>
          </a:solidFill>
          <a:ln w="13811">
            <a:solidFill>
              <a:srgbClr val="CCCCCC"/>
            </a:solidFill>
            <a:prstDash val="solid"/>
          </a:ln>
        </p:spPr>
      </p:sp>
      <p:sp>
        <p:nvSpPr>
          <p:cNvPr id="6" name="Text 4"/>
          <p:cNvSpPr/>
          <p:nvPr/>
        </p:nvSpPr>
        <p:spPr>
          <a:xfrm>
            <a:off x="2273975" y="2666881"/>
            <a:ext cx="3768685" cy="347186"/>
          </a:xfrm>
          <a:prstGeom prst="rect">
            <a:avLst/>
          </a:prstGeom>
          <a:noFill/>
          <a:ln/>
        </p:spPr>
        <p:txBody>
          <a:bodyPr wrap="none" rtlCol="0" anchor="t"/>
          <a:lstStyle/>
          <a:p>
            <a:pPr marL="0" indent="0">
              <a:lnSpc>
                <a:spcPts val="2734"/>
              </a:lnSpc>
              <a:buNone/>
            </a:pPr>
            <a:r>
              <a:rPr lang="en-US" sz="2187" b="1" kern="0" spc="-66" dirty="0">
                <a:solidFill>
                  <a:srgbClr val="5E98F1"/>
                </a:solidFill>
                <a:latin typeface="Inter" pitchFamily="34" charset="0"/>
                <a:ea typeface="Inter" pitchFamily="34" charset="-122"/>
                <a:cs typeface="Inter" pitchFamily="34" charset="-120"/>
              </a:rPr>
              <a:t>Obsolescence Technologique</a:t>
            </a:r>
            <a:endParaRPr lang="en-US" sz="2187" dirty="0"/>
          </a:p>
        </p:txBody>
      </p:sp>
      <p:sp>
        <p:nvSpPr>
          <p:cNvPr id="7" name="Text 5"/>
          <p:cNvSpPr/>
          <p:nvPr/>
        </p:nvSpPr>
        <p:spPr>
          <a:xfrm>
            <a:off x="2273975" y="3236238"/>
            <a:ext cx="4694158"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Suivre le rythme rapide des avancées technologiques pour éviter l'obsolescence des produits et rester compétitif sur le marché.</a:t>
            </a:r>
            <a:endParaRPr lang="en-US" sz="1750" dirty="0"/>
          </a:p>
        </p:txBody>
      </p:sp>
      <p:sp>
        <p:nvSpPr>
          <p:cNvPr id="8" name="Shape 6"/>
          <p:cNvSpPr/>
          <p:nvPr/>
        </p:nvSpPr>
        <p:spPr>
          <a:xfrm>
            <a:off x="7426285" y="2430899"/>
            <a:ext cx="5166122" cy="2532221"/>
          </a:xfrm>
          <a:prstGeom prst="roundRect">
            <a:avLst>
              <a:gd name="adj" fmla="val 3949"/>
            </a:avLst>
          </a:prstGeom>
          <a:solidFill>
            <a:srgbClr val="F2F2F2"/>
          </a:solidFill>
          <a:ln w="13811">
            <a:solidFill>
              <a:srgbClr val="CCCCCC"/>
            </a:solidFill>
            <a:prstDash val="solid"/>
          </a:ln>
        </p:spPr>
      </p:sp>
      <p:sp>
        <p:nvSpPr>
          <p:cNvPr id="9" name="Text 7"/>
          <p:cNvSpPr/>
          <p:nvPr/>
        </p:nvSpPr>
        <p:spPr>
          <a:xfrm>
            <a:off x="7662267" y="2666881"/>
            <a:ext cx="3305294" cy="416481"/>
          </a:xfrm>
          <a:prstGeom prst="rect">
            <a:avLst/>
          </a:prstGeom>
          <a:noFill/>
          <a:ln/>
        </p:spPr>
        <p:txBody>
          <a:bodyPr wrap="none" rtlCol="0" anchor="t"/>
          <a:lstStyle/>
          <a:p>
            <a:pPr marL="0" indent="0">
              <a:lnSpc>
                <a:spcPts val="3281"/>
              </a:lnSpc>
              <a:buNone/>
            </a:pPr>
            <a:r>
              <a:rPr lang="en-US" sz="2624" b="1" kern="0" spc="-79" dirty="0">
                <a:solidFill>
                  <a:srgbClr val="5E98F1"/>
                </a:solidFill>
                <a:latin typeface="Inter" pitchFamily="34" charset="0"/>
                <a:ea typeface="Inter" pitchFamily="34" charset="-122"/>
                <a:cs typeface="Inter" pitchFamily="34" charset="-120"/>
              </a:rPr>
              <a:t>Pénurie de Matériaux</a:t>
            </a:r>
            <a:endParaRPr lang="en-US" sz="2624" dirty="0"/>
          </a:p>
        </p:txBody>
      </p:sp>
      <p:sp>
        <p:nvSpPr>
          <p:cNvPr id="10" name="Text 8"/>
          <p:cNvSpPr/>
          <p:nvPr/>
        </p:nvSpPr>
        <p:spPr>
          <a:xfrm>
            <a:off x="7662267" y="3305532"/>
            <a:ext cx="4694158"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Gérer les défis potentiels liés à la pénurie de certains matériaux essentiels à la fabrication des cartes graphiques, ce qui pourrait affecter la disponibilité et les coûts.</a:t>
            </a:r>
            <a:endParaRPr lang="en-US" sz="1750" dirty="0"/>
          </a:p>
        </p:txBody>
      </p:sp>
      <p:sp>
        <p:nvSpPr>
          <p:cNvPr id="11" name="Shape 9"/>
          <p:cNvSpPr/>
          <p:nvPr/>
        </p:nvSpPr>
        <p:spPr>
          <a:xfrm>
            <a:off x="2037993" y="5185291"/>
            <a:ext cx="10554414" cy="1752124"/>
          </a:xfrm>
          <a:prstGeom prst="roundRect">
            <a:avLst>
              <a:gd name="adj" fmla="val 5707"/>
            </a:avLst>
          </a:prstGeom>
          <a:solidFill>
            <a:srgbClr val="F2F2F2"/>
          </a:solidFill>
          <a:ln w="13811">
            <a:solidFill>
              <a:srgbClr val="CCCCCC"/>
            </a:solidFill>
            <a:prstDash val="solid"/>
          </a:ln>
        </p:spPr>
      </p:sp>
      <p:sp>
        <p:nvSpPr>
          <p:cNvPr id="12" name="Text 10"/>
          <p:cNvSpPr/>
          <p:nvPr/>
        </p:nvSpPr>
        <p:spPr>
          <a:xfrm>
            <a:off x="2273975" y="5421273"/>
            <a:ext cx="3774877" cy="347186"/>
          </a:xfrm>
          <a:prstGeom prst="rect">
            <a:avLst/>
          </a:prstGeom>
          <a:noFill/>
          <a:ln/>
        </p:spPr>
        <p:txBody>
          <a:bodyPr wrap="none" rtlCol="0" anchor="t"/>
          <a:lstStyle/>
          <a:p>
            <a:pPr marL="0" indent="0">
              <a:lnSpc>
                <a:spcPts val="2734"/>
              </a:lnSpc>
              <a:buNone/>
            </a:pPr>
            <a:r>
              <a:rPr lang="en-US" sz="2187" b="1" kern="0" spc="-66" dirty="0">
                <a:solidFill>
                  <a:srgbClr val="5E98F1"/>
                </a:solidFill>
                <a:latin typeface="Inter" pitchFamily="34" charset="0"/>
                <a:ea typeface="Inter" pitchFamily="34" charset="-122"/>
                <a:cs typeface="Inter" pitchFamily="34" charset="-120"/>
              </a:rPr>
              <a:t>Réglementations en Évolution</a:t>
            </a:r>
            <a:endParaRPr lang="en-US" sz="2187" dirty="0"/>
          </a:p>
        </p:txBody>
      </p:sp>
      <p:sp>
        <p:nvSpPr>
          <p:cNvPr id="13" name="Text 11"/>
          <p:cNvSpPr/>
          <p:nvPr/>
        </p:nvSpPr>
        <p:spPr>
          <a:xfrm>
            <a:off x="2273975" y="5990630"/>
            <a:ext cx="10082451"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Surmonter les défis liés à l'évolution des réglementations, notamment en matière d'efficacité énergétique et de recyclage, pour assurer la conformité et la durabilité des cartes graphiques.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sp>
        <p:nvSpPr>
          <p:cNvPr id="4" name="Text 2"/>
          <p:cNvSpPr/>
          <p:nvPr/>
        </p:nvSpPr>
        <p:spPr>
          <a:xfrm>
            <a:off x="2037993" y="1746171"/>
            <a:ext cx="4443889" cy="694373"/>
          </a:xfrm>
          <a:prstGeom prst="rect">
            <a:avLst/>
          </a:prstGeom>
          <a:noFill/>
          <a:ln/>
        </p:spPr>
        <p:txBody>
          <a:bodyPr wrap="none" rtlCol="0" anchor="t"/>
          <a:lstStyle/>
          <a:p>
            <a:pPr marL="0" indent="0">
              <a:lnSpc>
                <a:spcPts val="5468"/>
              </a:lnSpc>
              <a:buNone/>
            </a:pPr>
            <a:r>
              <a:rPr lang="en-US" sz="4374" b="1" kern="0" spc="-131" dirty="0">
                <a:solidFill>
                  <a:srgbClr val="F44444"/>
                </a:solidFill>
                <a:latin typeface="Inter" pitchFamily="34" charset="0"/>
                <a:ea typeface="Inter" pitchFamily="34" charset="-122"/>
                <a:cs typeface="Inter" pitchFamily="34" charset="-120"/>
              </a:rPr>
              <a:t>Opportunités</a:t>
            </a:r>
            <a:endParaRPr lang="en-US" sz="4374" dirty="0"/>
          </a:p>
        </p:txBody>
      </p:sp>
      <p:sp>
        <p:nvSpPr>
          <p:cNvPr id="5" name="Shape 3"/>
          <p:cNvSpPr/>
          <p:nvPr/>
        </p:nvSpPr>
        <p:spPr>
          <a:xfrm>
            <a:off x="2037993" y="3019647"/>
            <a:ext cx="5166122" cy="3699645"/>
          </a:xfrm>
          <a:prstGeom prst="roundRect">
            <a:avLst>
              <a:gd name="adj" fmla="val 2779"/>
            </a:avLst>
          </a:prstGeom>
          <a:solidFill>
            <a:srgbClr val="DADBF1"/>
          </a:solidFill>
          <a:ln w="13811">
            <a:solidFill>
              <a:srgbClr val="B5B7E3"/>
            </a:solidFill>
            <a:prstDash val="solid"/>
          </a:ln>
        </p:spPr>
      </p:sp>
      <p:sp>
        <p:nvSpPr>
          <p:cNvPr id="6" name="Text 4"/>
          <p:cNvSpPr/>
          <p:nvPr/>
        </p:nvSpPr>
        <p:spPr>
          <a:xfrm>
            <a:off x="2273975" y="3120866"/>
            <a:ext cx="3485793" cy="416481"/>
          </a:xfrm>
          <a:prstGeom prst="rect">
            <a:avLst/>
          </a:prstGeom>
          <a:noFill/>
          <a:ln/>
        </p:spPr>
        <p:txBody>
          <a:bodyPr wrap="none" rtlCol="0" anchor="t"/>
          <a:lstStyle/>
          <a:p>
            <a:pPr marL="0" indent="0">
              <a:lnSpc>
                <a:spcPts val="3281"/>
              </a:lnSpc>
              <a:buNone/>
            </a:pPr>
            <a:r>
              <a:rPr lang="en-US" sz="2624" b="1" kern="0" spc="-79" dirty="0">
                <a:solidFill>
                  <a:srgbClr val="5E98F1"/>
                </a:solidFill>
                <a:latin typeface="Inter" pitchFamily="34" charset="0"/>
                <a:ea typeface="Inter" pitchFamily="34" charset="-122"/>
                <a:cs typeface="Inter" pitchFamily="34" charset="-120"/>
              </a:rPr>
              <a:t>Amélioration Continue</a:t>
            </a:r>
            <a:endParaRPr lang="en-US" sz="2624" dirty="0"/>
          </a:p>
        </p:txBody>
      </p:sp>
      <p:sp>
        <p:nvSpPr>
          <p:cNvPr id="7" name="Text 5"/>
          <p:cNvSpPr/>
          <p:nvPr/>
        </p:nvSpPr>
        <p:spPr>
          <a:xfrm>
            <a:off x="2273975" y="3759518"/>
            <a:ext cx="4694158" cy="2487811"/>
          </a:xfrm>
          <a:prstGeom prst="rect">
            <a:avLst/>
          </a:prstGeom>
          <a:noFill/>
          <a:ln/>
        </p:spPr>
        <p:txBody>
          <a:bodyPr wrap="square" rtlCol="0" anchor="t"/>
          <a:lstStyle/>
          <a:p>
            <a:pPr marL="0" indent="0">
              <a:lnSpc>
                <a:spcPts val="2799"/>
              </a:lnSpc>
              <a:buNone/>
            </a:pPr>
            <a:r>
              <a:rPr lang="en-US" sz="1750" b="1" kern="0" spc="-35" dirty="0">
                <a:solidFill>
                  <a:srgbClr val="272525"/>
                </a:solidFill>
                <a:latin typeface="Inter" pitchFamily="34" charset="0"/>
                <a:ea typeface="Inter" pitchFamily="34" charset="-122"/>
                <a:cs typeface="Inter" pitchFamily="34" charset="-120"/>
              </a:rPr>
              <a:t>Profiter des occasions pour rendre les cartes graphiques encore plus performantes, avec des images qui impressionnent davantage et des fonctionnalités qui s'améliorent. Cela signifie que les utilisateurs auront des expériences toujours plus agréables et intéressantes.</a:t>
            </a:r>
            <a:endParaRPr lang="en-US" sz="1750" dirty="0"/>
          </a:p>
        </p:txBody>
      </p:sp>
      <p:sp>
        <p:nvSpPr>
          <p:cNvPr id="8" name="Shape 6"/>
          <p:cNvSpPr/>
          <p:nvPr/>
        </p:nvSpPr>
        <p:spPr>
          <a:xfrm>
            <a:off x="7440097" y="3019647"/>
            <a:ext cx="5166122" cy="3699645"/>
          </a:xfrm>
          <a:prstGeom prst="roundRect">
            <a:avLst>
              <a:gd name="adj" fmla="val 2779"/>
            </a:avLst>
          </a:prstGeom>
          <a:solidFill>
            <a:srgbClr val="DADBF1"/>
          </a:solidFill>
          <a:ln w="13811">
            <a:solidFill>
              <a:srgbClr val="B5B7E3"/>
            </a:solidFill>
            <a:prstDash val="solid"/>
          </a:ln>
        </p:spPr>
      </p:sp>
      <p:sp>
        <p:nvSpPr>
          <p:cNvPr id="9" name="Text 7"/>
          <p:cNvSpPr/>
          <p:nvPr/>
        </p:nvSpPr>
        <p:spPr>
          <a:xfrm>
            <a:off x="7662267" y="3120866"/>
            <a:ext cx="4068247" cy="416481"/>
          </a:xfrm>
          <a:prstGeom prst="rect">
            <a:avLst/>
          </a:prstGeom>
          <a:noFill/>
          <a:ln/>
        </p:spPr>
        <p:txBody>
          <a:bodyPr wrap="none" rtlCol="0" anchor="t"/>
          <a:lstStyle/>
          <a:p>
            <a:pPr marL="0" indent="0">
              <a:lnSpc>
                <a:spcPts val="3281"/>
              </a:lnSpc>
              <a:buNone/>
            </a:pPr>
            <a:r>
              <a:rPr lang="en-US" sz="2624" b="1" kern="0" spc="-79" dirty="0">
                <a:solidFill>
                  <a:srgbClr val="5E98F1"/>
                </a:solidFill>
                <a:latin typeface="Inter" pitchFamily="34" charset="0"/>
                <a:ea typeface="Inter" pitchFamily="34" charset="-122"/>
                <a:cs typeface="Inter" pitchFamily="34" charset="-120"/>
              </a:rPr>
              <a:t>Écologie et Responsabilité</a:t>
            </a:r>
            <a:endParaRPr lang="en-US" sz="2624" dirty="0"/>
          </a:p>
        </p:txBody>
      </p:sp>
      <p:sp>
        <p:nvSpPr>
          <p:cNvPr id="10" name="Text 8"/>
          <p:cNvSpPr/>
          <p:nvPr/>
        </p:nvSpPr>
        <p:spPr>
          <a:xfrm>
            <a:off x="7662267" y="3759518"/>
            <a:ext cx="4694158" cy="1777008"/>
          </a:xfrm>
          <a:prstGeom prst="rect">
            <a:avLst/>
          </a:prstGeom>
          <a:noFill/>
          <a:ln/>
        </p:spPr>
        <p:txBody>
          <a:bodyPr wrap="square" rtlCol="0" anchor="t"/>
          <a:lstStyle/>
          <a:p>
            <a:pPr marL="0" indent="0">
              <a:lnSpc>
                <a:spcPts val="2799"/>
              </a:lnSpc>
              <a:buNone/>
            </a:pPr>
            <a:r>
              <a:rPr lang="en-US" sz="1750" b="1" kern="0" spc="-35" dirty="0">
                <a:solidFill>
                  <a:srgbClr val="272525"/>
                </a:solidFill>
                <a:latin typeface="Inter" pitchFamily="34" charset="0"/>
                <a:ea typeface="Inter" pitchFamily="34" charset="-122"/>
                <a:cs typeface="Inter" pitchFamily="34" charset="-120"/>
              </a:rPr>
              <a:t>Fabriquer des cartes graphiques qui font moins de mal à la nature. Cela répond à l'idée que de plus en plus de gens veulent acheter des produits qui durent longtemps et qui ne sont pas mauvais pour l'environnement.</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sp>
        <p:nvSpPr>
          <p:cNvPr id="4" name="Text 2"/>
          <p:cNvSpPr/>
          <p:nvPr/>
        </p:nvSpPr>
        <p:spPr>
          <a:xfrm>
            <a:off x="2037993" y="2220992"/>
            <a:ext cx="6304240" cy="694373"/>
          </a:xfrm>
          <a:prstGeom prst="rect">
            <a:avLst/>
          </a:prstGeom>
          <a:noFill/>
          <a:ln/>
        </p:spPr>
        <p:txBody>
          <a:bodyPr wrap="none" rtlCol="0" anchor="t"/>
          <a:lstStyle/>
          <a:p>
            <a:pPr marL="0" indent="0">
              <a:lnSpc>
                <a:spcPts val="5468"/>
              </a:lnSpc>
              <a:buNone/>
            </a:pPr>
            <a:r>
              <a:rPr lang="en-US" sz="4374" b="1" kern="0" spc="-131" dirty="0">
                <a:solidFill>
                  <a:srgbClr val="F44444"/>
                </a:solidFill>
                <a:latin typeface="Inter" pitchFamily="34" charset="0"/>
                <a:ea typeface="Inter" pitchFamily="34" charset="-122"/>
                <a:cs typeface="Inter" pitchFamily="34" charset="-120"/>
              </a:rPr>
              <a:t>Impact sur les industries</a:t>
            </a:r>
            <a:endParaRPr lang="en-US" sz="4374" dirty="0"/>
          </a:p>
        </p:txBody>
      </p:sp>
      <p:sp>
        <p:nvSpPr>
          <p:cNvPr id="5" name="Text 3"/>
          <p:cNvSpPr/>
          <p:nvPr/>
        </p:nvSpPr>
        <p:spPr>
          <a:xfrm>
            <a:off x="2037993" y="3359706"/>
            <a:ext cx="10554414" cy="710803"/>
          </a:xfrm>
          <a:prstGeom prst="rect">
            <a:avLst/>
          </a:prstGeom>
          <a:noFill/>
          <a:ln/>
        </p:spPr>
        <p:txBody>
          <a:bodyPr wrap="square" rtlCol="0" anchor="t"/>
          <a:lstStyle/>
          <a:p>
            <a:pPr marL="0" indent="0">
              <a:lnSpc>
                <a:spcPts val="2799"/>
              </a:lnSpc>
              <a:buNone/>
            </a:pPr>
            <a:r>
              <a:rPr lang="en-US" sz="1750" b="1" kern="0" spc="-35" dirty="0">
                <a:solidFill>
                  <a:srgbClr val="5E98F1"/>
                </a:solidFill>
                <a:latin typeface="Inter" pitchFamily="34" charset="0"/>
                <a:ea typeface="Inter" pitchFamily="34" charset="-122"/>
                <a:cs typeface="Inter" pitchFamily="34" charset="-120"/>
              </a:rPr>
              <a:t>Les cartes graphiques ont un grand impact sur plusieurs domaines, comme les jeux vidéo, la création graphique, la construction et même la finance.</a:t>
            </a:r>
            <a:endParaRPr lang="en-US" sz="1750" dirty="0"/>
          </a:p>
        </p:txBody>
      </p:sp>
      <p:sp>
        <p:nvSpPr>
          <p:cNvPr id="6" name="Text 4"/>
          <p:cNvSpPr/>
          <p:nvPr/>
        </p:nvSpPr>
        <p:spPr>
          <a:xfrm>
            <a:off x="2322314" y="4320421"/>
            <a:ext cx="10270093" cy="568643"/>
          </a:xfrm>
          <a:prstGeom prst="rect">
            <a:avLst/>
          </a:prstGeom>
          <a:noFill/>
          <a:ln/>
        </p:spPr>
        <p:txBody>
          <a:bodyPr wrap="square" rtlCol="0" anchor="t"/>
          <a:lstStyle/>
          <a:p>
            <a:pPr marL="342900" indent="-342900" algn="l">
              <a:lnSpc>
                <a:spcPts val="2239"/>
              </a:lnSpc>
              <a:buSzPct val="100000"/>
              <a:buChar char="•"/>
            </a:pPr>
            <a:r>
              <a:rPr lang="en-US" sz="1400" b="1" kern="0" spc="-35" dirty="0">
                <a:solidFill>
                  <a:srgbClr val="272525"/>
                </a:solidFill>
                <a:latin typeface="Inter" pitchFamily="34" charset="0"/>
                <a:ea typeface="Inter" pitchFamily="34" charset="-122"/>
                <a:cs typeface="Inter" pitchFamily="34" charset="-120"/>
              </a:rPr>
              <a:t>Dans le monde des jeux vidéo, elles rendent les images plus belles et les mouvements plus fluides, améliorant ainsi l'expérience de jeu.</a:t>
            </a:r>
            <a:endParaRPr lang="en-US" sz="1400" dirty="0"/>
          </a:p>
        </p:txBody>
      </p:sp>
      <p:sp>
        <p:nvSpPr>
          <p:cNvPr id="7" name="Text 5"/>
          <p:cNvSpPr/>
          <p:nvPr/>
        </p:nvSpPr>
        <p:spPr>
          <a:xfrm>
            <a:off x="2322314" y="4977884"/>
            <a:ext cx="10270093" cy="284321"/>
          </a:xfrm>
          <a:prstGeom prst="rect">
            <a:avLst/>
          </a:prstGeom>
          <a:noFill/>
          <a:ln/>
        </p:spPr>
        <p:txBody>
          <a:bodyPr wrap="none" rtlCol="0" anchor="t"/>
          <a:lstStyle/>
          <a:p>
            <a:pPr marL="342900" indent="-342900" algn="l">
              <a:lnSpc>
                <a:spcPts val="2239"/>
              </a:lnSpc>
              <a:buSzPct val="100000"/>
              <a:buChar char="•"/>
            </a:pPr>
            <a:r>
              <a:rPr lang="en-US" sz="1400" b="1" kern="0" spc="-35" dirty="0">
                <a:solidFill>
                  <a:srgbClr val="272525"/>
                </a:solidFill>
                <a:latin typeface="Inter" pitchFamily="34" charset="0"/>
                <a:ea typeface="Inter" pitchFamily="34" charset="-122"/>
                <a:cs typeface="Inter" pitchFamily="34" charset="-120"/>
              </a:rPr>
              <a:t>Pour la conception graphique, elles aident à créer des images et des designs plus détaillés.</a:t>
            </a:r>
            <a:endParaRPr lang="en-US" sz="1400" dirty="0"/>
          </a:p>
        </p:txBody>
      </p:sp>
      <p:sp>
        <p:nvSpPr>
          <p:cNvPr id="8" name="Text 6"/>
          <p:cNvSpPr/>
          <p:nvPr/>
        </p:nvSpPr>
        <p:spPr>
          <a:xfrm>
            <a:off x="2322314" y="5351026"/>
            <a:ext cx="10270093" cy="284321"/>
          </a:xfrm>
          <a:prstGeom prst="rect">
            <a:avLst/>
          </a:prstGeom>
          <a:noFill/>
          <a:ln/>
        </p:spPr>
        <p:txBody>
          <a:bodyPr wrap="none" rtlCol="0" anchor="t"/>
          <a:lstStyle/>
          <a:p>
            <a:pPr marL="342900" indent="-342900" algn="l">
              <a:lnSpc>
                <a:spcPts val="2239"/>
              </a:lnSpc>
              <a:buSzPct val="100000"/>
              <a:buChar char="•"/>
            </a:pPr>
            <a:r>
              <a:rPr lang="en-US" sz="1400" b="1" kern="0" spc="-35" dirty="0">
                <a:solidFill>
                  <a:srgbClr val="272525"/>
                </a:solidFill>
                <a:latin typeface="Inter" pitchFamily="34" charset="0"/>
                <a:ea typeface="Inter" pitchFamily="34" charset="-122"/>
                <a:cs typeface="Inter" pitchFamily="34" charset="-120"/>
              </a:rPr>
              <a:t>Dans l'architecture, elles permettent de visualiser des modèles en 3D pour mieux planifier les constructions.</a:t>
            </a:r>
            <a:endParaRPr lang="en-US" sz="1400" dirty="0"/>
          </a:p>
        </p:txBody>
      </p:sp>
      <p:sp>
        <p:nvSpPr>
          <p:cNvPr id="9" name="Text 7"/>
          <p:cNvSpPr/>
          <p:nvPr/>
        </p:nvSpPr>
        <p:spPr>
          <a:xfrm>
            <a:off x="2322314" y="5724168"/>
            <a:ext cx="10270093" cy="284321"/>
          </a:xfrm>
          <a:prstGeom prst="rect">
            <a:avLst/>
          </a:prstGeom>
          <a:noFill/>
          <a:ln/>
        </p:spPr>
        <p:txBody>
          <a:bodyPr wrap="none" rtlCol="0" anchor="t"/>
          <a:lstStyle/>
          <a:p>
            <a:pPr marL="342900" indent="-342900" algn="l">
              <a:lnSpc>
                <a:spcPts val="2239"/>
              </a:lnSpc>
              <a:buSzPct val="100000"/>
              <a:buChar char="•"/>
            </a:pPr>
            <a:r>
              <a:rPr lang="en-US" sz="1400" b="1" kern="0" spc="-35" dirty="0">
                <a:solidFill>
                  <a:srgbClr val="272525"/>
                </a:solidFill>
                <a:latin typeface="Inter" pitchFamily="34" charset="0"/>
                <a:ea typeface="Inter" pitchFamily="34" charset="-122"/>
                <a:cs typeface="Inter" pitchFamily="34" charset="-120"/>
              </a:rPr>
              <a:t>Même dans la finance, les cartes graphiques sont utilisées pour des calculs complexes.</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sp>
        <p:nvSpPr>
          <p:cNvPr id="4" name="Text 2"/>
          <p:cNvSpPr/>
          <p:nvPr/>
        </p:nvSpPr>
        <p:spPr>
          <a:xfrm>
            <a:off x="2037993" y="2531983"/>
            <a:ext cx="6009918" cy="694373"/>
          </a:xfrm>
          <a:prstGeom prst="rect">
            <a:avLst/>
          </a:prstGeom>
          <a:noFill/>
          <a:ln/>
        </p:spPr>
        <p:txBody>
          <a:bodyPr wrap="none" rtlCol="0" anchor="t"/>
          <a:lstStyle/>
          <a:p>
            <a:pPr marL="0" indent="0">
              <a:lnSpc>
                <a:spcPts val="5468"/>
              </a:lnSpc>
              <a:buNone/>
            </a:pPr>
            <a:r>
              <a:rPr lang="en-US" sz="4374" b="1" kern="0" spc="-131" dirty="0">
                <a:solidFill>
                  <a:srgbClr val="5E98F1"/>
                </a:solidFill>
                <a:latin typeface="Inter" pitchFamily="34" charset="0"/>
                <a:ea typeface="Inter" pitchFamily="34" charset="-122"/>
                <a:cs typeface="Inter" pitchFamily="34" charset="-120"/>
              </a:rPr>
              <a:t>Stratégies d'adaptation</a:t>
            </a:r>
            <a:endParaRPr lang="en-US" sz="4374" dirty="0"/>
          </a:p>
        </p:txBody>
      </p:sp>
      <p:sp>
        <p:nvSpPr>
          <p:cNvPr id="5" name="Text 3"/>
          <p:cNvSpPr/>
          <p:nvPr/>
        </p:nvSpPr>
        <p:spPr>
          <a:xfrm>
            <a:off x="2037993" y="3670697"/>
            <a:ext cx="10554414" cy="355402"/>
          </a:xfrm>
          <a:prstGeom prst="rect">
            <a:avLst/>
          </a:prstGeom>
          <a:noFill/>
          <a:ln/>
        </p:spPr>
        <p:txBody>
          <a:bodyPr wrap="none" rtlCol="0" anchor="t"/>
          <a:lstStyle/>
          <a:p>
            <a:pPr marL="0" indent="0">
              <a:lnSpc>
                <a:spcPts val="2799"/>
              </a:lnSpc>
              <a:buNone/>
            </a:pPr>
            <a:endParaRPr lang="en-US" sz="1750" dirty="0"/>
          </a:p>
        </p:txBody>
      </p:sp>
      <p:sp>
        <p:nvSpPr>
          <p:cNvPr id="6" name="Text 4"/>
          <p:cNvSpPr/>
          <p:nvPr/>
        </p:nvSpPr>
        <p:spPr>
          <a:xfrm>
            <a:off x="2037993" y="4276011"/>
            <a:ext cx="10554414" cy="1421606"/>
          </a:xfrm>
          <a:prstGeom prst="rect">
            <a:avLst/>
          </a:prstGeom>
          <a:noFill/>
          <a:ln/>
        </p:spPr>
        <p:txBody>
          <a:bodyPr wrap="square" rtlCol="0" anchor="t"/>
          <a:lstStyle/>
          <a:p>
            <a:pPr marL="0" indent="0">
              <a:lnSpc>
                <a:spcPts val="2799"/>
              </a:lnSpc>
              <a:buNone/>
            </a:pPr>
            <a:r>
              <a:rPr lang="en-US" sz="1750" b="1" kern="0" spc="-35" dirty="0">
                <a:solidFill>
                  <a:srgbClr val="272525"/>
                </a:solidFill>
                <a:latin typeface="Inter" pitchFamily="34" charset="0"/>
                <a:ea typeface="Inter" pitchFamily="34" charset="-122"/>
                <a:cs typeface="Inter" pitchFamily="34" charset="-120"/>
              </a:rPr>
              <a:t>Penser aux cartes graphiques comme à des outils qui évoluent tout le temps. Les entreprises doivent être flexibles, comme des gymnastes qui s'adaptent à différents mouvements. Elles doivent avoir des plans qui peuvent changer facilement pour rester au top dans le monde des cartes graphiques qui bouge sans arrêt. Ça permet de rester compétitif et prêt à relever les défis qui viennent.</a:t>
            </a:r>
            <a:endParaRPr lang="en-US" sz="175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2420779"/>
            <a:ext cx="7477601" cy="1388745"/>
          </a:xfrm>
          <a:prstGeom prst="rect">
            <a:avLst/>
          </a:prstGeom>
          <a:noFill/>
          <a:ln/>
        </p:spPr>
        <p:txBody>
          <a:bodyPr wrap="square" rtlCol="0" anchor="t"/>
          <a:lstStyle/>
          <a:p>
            <a:pPr marL="0" indent="0">
              <a:lnSpc>
                <a:spcPts val="5468"/>
              </a:lnSpc>
              <a:buNone/>
            </a:pPr>
            <a:r>
              <a:rPr lang="en-US" sz="4374" b="1" kern="0" spc="-131" dirty="0">
                <a:solidFill>
                  <a:srgbClr val="F44444"/>
                </a:solidFill>
                <a:latin typeface="Inter" pitchFamily="34" charset="0"/>
                <a:ea typeface="Inter" pitchFamily="34" charset="-122"/>
                <a:cs typeface="Inter" pitchFamily="34" charset="-120"/>
              </a:rPr>
              <a:t>Définition d'une carte graphique</a:t>
            </a:r>
            <a:endParaRPr lang="en-US" sz="4374" dirty="0"/>
          </a:p>
        </p:txBody>
      </p:sp>
      <p:sp>
        <p:nvSpPr>
          <p:cNvPr id="6" name="Text 3"/>
          <p:cNvSpPr/>
          <p:nvPr/>
        </p:nvSpPr>
        <p:spPr>
          <a:xfrm>
            <a:off x="6319599" y="4142780"/>
            <a:ext cx="7477601" cy="1665923"/>
          </a:xfrm>
          <a:prstGeom prst="rect">
            <a:avLst/>
          </a:prstGeom>
          <a:noFill/>
          <a:ln/>
        </p:spPr>
        <p:txBody>
          <a:bodyPr wrap="square" rtlCol="0" anchor="t"/>
          <a:lstStyle/>
          <a:p>
            <a:pPr marL="0" indent="0">
              <a:lnSpc>
                <a:spcPts val="3281"/>
              </a:lnSpc>
              <a:buNone/>
            </a:pPr>
            <a:r>
              <a:rPr lang="en-US" sz="2624" b="1" kern="0" spc="-79" dirty="0">
                <a:solidFill>
                  <a:srgbClr val="000000"/>
                </a:solidFill>
                <a:latin typeface="Inter" pitchFamily="34" charset="0"/>
                <a:ea typeface="Inter" pitchFamily="34" charset="-122"/>
                <a:cs typeface="Inter" pitchFamily="34" charset="-120"/>
              </a:rPr>
              <a:t>Une carte </a:t>
            </a:r>
            <a:r>
              <a:rPr lang="en-US" sz="2624" b="1" kern="0" spc="-79" dirty="0" err="1">
                <a:solidFill>
                  <a:srgbClr val="000000"/>
                </a:solidFill>
                <a:latin typeface="Inter" pitchFamily="34" charset="0"/>
                <a:ea typeface="Inter" pitchFamily="34" charset="-122"/>
                <a:cs typeface="Inter" pitchFamily="34" charset="-120"/>
              </a:rPr>
              <a:t>graphique</a:t>
            </a:r>
            <a:r>
              <a:rPr lang="en-US" sz="2624" b="1" kern="0" spc="-79" dirty="0">
                <a:solidFill>
                  <a:srgbClr val="000000"/>
                </a:solidFill>
                <a:latin typeface="Inter" pitchFamily="34" charset="0"/>
                <a:ea typeface="Inter" pitchFamily="34" charset="-122"/>
                <a:cs typeface="Inter" pitchFamily="34" charset="-120"/>
              </a:rPr>
              <a:t>, </a:t>
            </a:r>
            <a:r>
              <a:rPr lang="en-US" sz="2624" b="1" kern="0" spc="-79" dirty="0" err="1">
                <a:solidFill>
                  <a:srgbClr val="000000"/>
                </a:solidFill>
                <a:latin typeface="Inter" pitchFamily="34" charset="0"/>
                <a:ea typeface="Inter" pitchFamily="34" charset="-122"/>
                <a:cs typeface="Inter" pitchFamily="34" charset="-120"/>
              </a:rPr>
              <a:t>également</a:t>
            </a:r>
            <a:r>
              <a:rPr lang="en-US" sz="2624" b="1" kern="0" spc="-79" dirty="0">
                <a:solidFill>
                  <a:srgbClr val="000000"/>
                </a:solidFill>
                <a:latin typeface="Inter" pitchFamily="34" charset="0"/>
                <a:ea typeface="Inter" pitchFamily="34" charset="-122"/>
                <a:cs typeface="Inter" pitchFamily="34" charset="-120"/>
              </a:rPr>
              <a:t> </a:t>
            </a:r>
            <a:r>
              <a:rPr lang="en-US" sz="2624" b="1" kern="0" spc="-79" dirty="0" err="1">
                <a:solidFill>
                  <a:srgbClr val="000000"/>
                </a:solidFill>
                <a:latin typeface="Inter" pitchFamily="34" charset="0"/>
                <a:ea typeface="Inter" pitchFamily="34" charset="-122"/>
                <a:cs typeface="Inter" pitchFamily="34" charset="-120"/>
              </a:rPr>
              <a:t>appelée</a:t>
            </a:r>
            <a:r>
              <a:rPr lang="en-US" sz="2624" b="1" kern="0" spc="-79" dirty="0">
                <a:solidFill>
                  <a:srgbClr val="000000"/>
                </a:solidFill>
                <a:latin typeface="Inter" pitchFamily="34" charset="0"/>
                <a:ea typeface="Inter" pitchFamily="34" charset="-122"/>
                <a:cs typeface="Inter" pitchFamily="34" charset="-120"/>
              </a:rPr>
              <a:t> carte vidéo, est un composant essentiel des ordinateurs responsable de la gestion des images et de l'affichage visuel.</a:t>
            </a:r>
            <a:endParaRPr lang="en-US" sz="2624" dirty="0"/>
          </a:p>
        </p:txBody>
      </p:sp>
      <p:sp>
        <p:nvSpPr>
          <p:cNvPr id="8" name="ZoneTexte 7">
            <a:extLst>
              <a:ext uri="{FF2B5EF4-FFF2-40B4-BE49-F238E27FC236}">
                <a16:creationId xmlns:a16="http://schemas.microsoft.com/office/drawing/2014/main" id="{44009BC3-FF0D-4B5D-A486-2E46B84FF405}"/>
              </a:ext>
            </a:extLst>
          </p:cNvPr>
          <p:cNvSpPr txBox="1"/>
          <p:nvPr/>
        </p:nvSpPr>
        <p:spPr>
          <a:xfrm>
            <a:off x="7570381" y="7814930"/>
            <a:ext cx="1882247" cy="584775"/>
          </a:xfrm>
          <a:prstGeom prst="rect">
            <a:avLst/>
          </a:prstGeom>
          <a:noFill/>
        </p:spPr>
        <p:txBody>
          <a:bodyPr wrap="none" rtlCol="0">
            <a:spAutoFit/>
          </a:bodyPr>
          <a:lstStyle/>
          <a:p>
            <a:r>
              <a:rPr lang="fr-FR" sz="1400" b="1" dirty="0">
                <a:latin typeface="Mukta" panose="020B0000000000000000" pitchFamily="34" charset="0"/>
                <a:ea typeface="Inter" panose="02000503000000020004" pitchFamily="2" charset="0"/>
                <a:cs typeface="Mukta" panose="020B0000000000000000" pitchFamily="34" charset="0"/>
              </a:rPr>
              <a:t>Image : unsplash.com</a:t>
            </a: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698706"/>
          </a:xfrm>
          <a:prstGeom prst="rect">
            <a:avLst/>
          </a:prstGeom>
          <a:solidFill>
            <a:srgbClr val="FFFFFF"/>
          </a:solidFill>
          <a:ln w="9644">
            <a:solidFill>
              <a:srgbClr val="E5E0DF"/>
            </a:solidFill>
            <a:prstDash val="solid"/>
          </a:ln>
        </p:spPr>
      </p:sp>
      <p:sp>
        <p:nvSpPr>
          <p:cNvPr id="4" name="Text 2"/>
          <p:cNvSpPr/>
          <p:nvPr/>
        </p:nvSpPr>
        <p:spPr>
          <a:xfrm>
            <a:off x="5759768" y="427673"/>
            <a:ext cx="3110746" cy="486013"/>
          </a:xfrm>
          <a:prstGeom prst="rect">
            <a:avLst/>
          </a:prstGeom>
          <a:noFill/>
          <a:ln/>
        </p:spPr>
        <p:txBody>
          <a:bodyPr wrap="none" rtlCol="0" anchor="t"/>
          <a:lstStyle/>
          <a:p>
            <a:pPr marL="0" indent="0" algn="ctr">
              <a:lnSpc>
                <a:spcPts val="3827"/>
              </a:lnSpc>
              <a:buNone/>
            </a:pPr>
            <a:r>
              <a:rPr lang="en-US" sz="3062" b="1" kern="0" spc="-92" dirty="0">
                <a:solidFill>
                  <a:srgbClr val="F44444"/>
                </a:solidFill>
                <a:latin typeface="Inter" pitchFamily="34" charset="0"/>
                <a:ea typeface="Inter" pitchFamily="34" charset="-122"/>
                <a:cs typeface="Inter" pitchFamily="34" charset="-120"/>
              </a:rPr>
              <a:t>Sommaire : </a:t>
            </a:r>
            <a:endParaRPr lang="en-US" sz="3062" dirty="0"/>
          </a:p>
        </p:txBody>
      </p:sp>
      <p:sp>
        <p:nvSpPr>
          <p:cNvPr id="5" name="Shape 3"/>
          <p:cNvSpPr/>
          <p:nvPr/>
        </p:nvSpPr>
        <p:spPr>
          <a:xfrm>
            <a:off x="7299722" y="1224677"/>
            <a:ext cx="31075" cy="7046357"/>
          </a:xfrm>
          <a:prstGeom prst="rect">
            <a:avLst/>
          </a:prstGeom>
          <a:solidFill>
            <a:srgbClr val="B5B7E3"/>
          </a:solidFill>
          <a:ln/>
        </p:spPr>
      </p:sp>
      <p:sp>
        <p:nvSpPr>
          <p:cNvPr id="6" name="Shape 4"/>
          <p:cNvSpPr/>
          <p:nvPr/>
        </p:nvSpPr>
        <p:spPr>
          <a:xfrm>
            <a:off x="7490162" y="1505486"/>
            <a:ext cx="544354" cy="31075"/>
          </a:xfrm>
          <a:prstGeom prst="rect">
            <a:avLst/>
          </a:prstGeom>
          <a:solidFill>
            <a:srgbClr val="B5B7E3"/>
          </a:solidFill>
          <a:ln/>
        </p:spPr>
      </p:sp>
      <p:sp>
        <p:nvSpPr>
          <p:cNvPr id="7" name="Shape 5"/>
          <p:cNvSpPr/>
          <p:nvPr/>
        </p:nvSpPr>
        <p:spPr>
          <a:xfrm>
            <a:off x="7140238" y="1346121"/>
            <a:ext cx="349925" cy="349925"/>
          </a:xfrm>
          <a:prstGeom prst="roundRect">
            <a:avLst>
              <a:gd name="adj" fmla="val 20002"/>
            </a:avLst>
          </a:prstGeom>
          <a:solidFill>
            <a:srgbClr val="DADBF1"/>
          </a:solidFill>
          <a:ln w="9644">
            <a:solidFill>
              <a:srgbClr val="B5B7E3"/>
            </a:solidFill>
            <a:prstDash val="solid"/>
          </a:ln>
        </p:spPr>
      </p:sp>
      <p:sp>
        <p:nvSpPr>
          <p:cNvPr id="8" name="Text 6"/>
          <p:cNvSpPr/>
          <p:nvPr/>
        </p:nvSpPr>
        <p:spPr>
          <a:xfrm>
            <a:off x="7259538" y="1375172"/>
            <a:ext cx="111204" cy="291703"/>
          </a:xfrm>
          <a:prstGeom prst="rect">
            <a:avLst/>
          </a:prstGeom>
          <a:noFill/>
          <a:ln/>
        </p:spPr>
        <p:txBody>
          <a:bodyPr wrap="none" rtlCol="0" anchor="t"/>
          <a:lstStyle/>
          <a:p>
            <a:pPr marL="0" indent="0" algn="ctr">
              <a:lnSpc>
                <a:spcPts val="2296"/>
              </a:lnSpc>
              <a:buNone/>
            </a:pPr>
            <a:r>
              <a:rPr lang="en-US" sz="1837" b="1" kern="0" spc="-24" dirty="0">
                <a:solidFill>
                  <a:srgbClr val="272525"/>
                </a:solidFill>
                <a:latin typeface="Inter" pitchFamily="34" charset="0"/>
                <a:ea typeface="Inter" pitchFamily="34" charset="-122"/>
                <a:cs typeface="Inter" pitchFamily="34" charset="-120"/>
              </a:rPr>
              <a:t>1</a:t>
            </a:r>
            <a:endParaRPr lang="en-US" sz="1837" dirty="0"/>
          </a:p>
        </p:txBody>
      </p:sp>
      <p:sp>
        <p:nvSpPr>
          <p:cNvPr id="9" name="Text 7"/>
          <p:cNvSpPr/>
          <p:nvPr/>
        </p:nvSpPr>
        <p:spPr>
          <a:xfrm>
            <a:off x="8170664" y="1380173"/>
            <a:ext cx="2838569" cy="486013"/>
          </a:xfrm>
          <a:prstGeom prst="rect">
            <a:avLst/>
          </a:prstGeom>
          <a:noFill/>
          <a:ln/>
        </p:spPr>
        <p:txBody>
          <a:bodyPr wrap="square" rtlCol="0" anchor="t"/>
          <a:lstStyle/>
          <a:p>
            <a:pPr marL="0" indent="0" algn="l">
              <a:lnSpc>
                <a:spcPts val="1914"/>
              </a:lnSpc>
              <a:buNone/>
            </a:pPr>
            <a:r>
              <a:rPr lang="en-US" sz="1531" b="1" kern="0" spc="-46" dirty="0">
                <a:solidFill>
                  <a:srgbClr val="272525"/>
                </a:solidFill>
                <a:latin typeface="Inter" pitchFamily="34" charset="0"/>
                <a:ea typeface="Inter" pitchFamily="34" charset="-122"/>
                <a:cs typeface="Inter" pitchFamily="34" charset="-120"/>
              </a:rPr>
              <a:t>Définition d'une carte graphique</a:t>
            </a:r>
            <a:endParaRPr lang="en-US" sz="1531" dirty="0"/>
          </a:p>
        </p:txBody>
      </p:sp>
      <p:sp>
        <p:nvSpPr>
          <p:cNvPr id="10" name="Text 8"/>
          <p:cNvSpPr/>
          <p:nvPr/>
        </p:nvSpPr>
        <p:spPr>
          <a:xfrm>
            <a:off x="8170664" y="2021681"/>
            <a:ext cx="2838569" cy="497443"/>
          </a:xfrm>
          <a:prstGeom prst="rect">
            <a:avLst/>
          </a:prstGeom>
          <a:noFill/>
          <a:ln/>
        </p:spPr>
        <p:txBody>
          <a:bodyPr wrap="square" rtlCol="0" anchor="t"/>
          <a:lstStyle/>
          <a:p>
            <a:pPr marL="0" indent="0" algn="l">
              <a:lnSpc>
                <a:spcPts val="1960"/>
              </a:lnSpc>
              <a:buNone/>
            </a:pPr>
            <a:endParaRPr lang="en-US" sz="1225" dirty="0"/>
          </a:p>
        </p:txBody>
      </p:sp>
      <p:sp>
        <p:nvSpPr>
          <p:cNvPr id="11" name="Shape 9"/>
          <p:cNvSpPr/>
          <p:nvPr/>
        </p:nvSpPr>
        <p:spPr>
          <a:xfrm>
            <a:off x="6595884" y="2283083"/>
            <a:ext cx="544354" cy="31075"/>
          </a:xfrm>
          <a:prstGeom prst="rect">
            <a:avLst/>
          </a:prstGeom>
          <a:solidFill>
            <a:srgbClr val="B5B7E3"/>
          </a:solidFill>
          <a:ln/>
        </p:spPr>
      </p:sp>
      <p:sp>
        <p:nvSpPr>
          <p:cNvPr id="12" name="Shape 10"/>
          <p:cNvSpPr/>
          <p:nvPr/>
        </p:nvSpPr>
        <p:spPr>
          <a:xfrm>
            <a:off x="7140238" y="2123718"/>
            <a:ext cx="349925" cy="349925"/>
          </a:xfrm>
          <a:prstGeom prst="roundRect">
            <a:avLst>
              <a:gd name="adj" fmla="val 20002"/>
            </a:avLst>
          </a:prstGeom>
          <a:solidFill>
            <a:srgbClr val="DADBF1"/>
          </a:solidFill>
          <a:ln w="9644">
            <a:solidFill>
              <a:srgbClr val="B5B7E3"/>
            </a:solidFill>
            <a:prstDash val="solid"/>
          </a:ln>
        </p:spPr>
      </p:sp>
      <p:sp>
        <p:nvSpPr>
          <p:cNvPr id="13" name="Text 11"/>
          <p:cNvSpPr/>
          <p:nvPr/>
        </p:nvSpPr>
        <p:spPr>
          <a:xfrm>
            <a:off x="7240488" y="2152769"/>
            <a:ext cx="149304" cy="291703"/>
          </a:xfrm>
          <a:prstGeom prst="rect">
            <a:avLst/>
          </a:prstGeom>
          <a:noFill/>
          <a:ln/>
        </p:spPr>
        <p:txBody>
          <a:bodyPr wrap="none" rtlCol="0" anchor="t"/>
          <a:lstStyle/>
          <a:p>
            <a:pPr marL="0" indent="0" algn="ctr">
              <a:lnSpc>
                <a:spcPts val="2296"/>
              </a:lnSpc>
              <a:buNone/>
            </a:pPr>
            <a:r>
              <a:rPr lang="en-US" sz="1837" b="1" kern="0" spc="-24" dirty="0">
                <a:solidFill>
                  <a:srgbClr val="272525"/>
                </a:solidFill>
                <a:latin typeface="Inter" pitchFamily="34" charset="0"/>
                <a:ea typeface="Inter" pitchFamily="34" charset="-122"/>
                <a:cs typeface="Inter" pitchFamily="34" charset="-120"/>
              </a:rPr>
              <a:t>2</a:t>
            </a:r>
            <a:endParaRPr lang="en-US" sz="1837" dirty="0"/>
          </a:p>
        </p:txBody>
      </p:sp>
      <p:sp>
        <p:nvSpPr>
          <p:cNvPr id="14" name="Text 12"/>
          <p:cNvSpPr/>
          <p:nvPr/>
        </p:nvSpPr>
        <p:spPr>
          <a:xfrm>
            <a:off x="3845719" y="2157770"/>
            <a:ext cx="2614017" cy="243007"/>
          </a:xfrm>
          <a:prstGeom prst="rect">
            <a:avLst/>
          </a:prstGeom>
          <a:noFill/>
          <a:ln/>
        </p:spPr>
        <p:txBody>
          <a:bodyPr wrap="none" rtlCol="0" anchor="t"/>
          <a:lstStyle/>
          <a:p>
            <a:pPr marL="0" indent="0" algn="r">
              <a:lnSpc>
                <a:spcPts val="1914"/>
              </a:lnSpc>
              <a:buNone/>
            </a:pPr>
            <a:r>
              <a:rPr lang="en-US" sz="1531" b="1" kern="0" spc="-46" dirty="0">
                <a:solidFill>
                  <a:srgbClr val="272525"/>
                </a:solidFill>
                <a:latin typeface="Inter" pitchFamily="34" charset="0"/>
                <a:ea typeface="Inter" pitchFamily="34" charset="-122"/>
                <a:cs typeface="Inter" pitchFamily="34" charset="-120"/>
              </a:rPr>
              <a:t>Veille stratégique, pourquoi ?</a:t>
            </a:r>
            <a:endParaRPr lang="en-US" sz="1531" dirty="0"/>
          </a:p>
        </p:txBody>
      </p:sp>
      <p:sp>
        <p:nvSpPr>
          <p:cNvPr id="15" name="Text 13"/>
          <p:cNvSpPr/>
          <p:nvPr/>
        </p:nvSpPr>
        <p:spPr>
          <a:xfrm>
            <a:off x="3621167" y="2556272"/>
            <a:ext cx="2838569" cy="745212"/>
          </a:xfrm>
          <a:prstGeom prst="rect">
            <a:avLst/>
          </a:prstGeom>
          <a:noFill/>
          <a:ln/>
        </p:spPr>
        <p:txBody>
          <a:bodyPr wrap="square" rtlCol="0" anchor="t"/>
          <a:lstStyle/>
          <a:p>
            <a:r>
              <a:rPr lang="fr-FR" sz="1400" dirty="0">
                <a:latin typeface="Inter" panose="02000503000000020004" pitchFamily="2" charset="0"/>
                <a:ea typeface="Inter" panose="02000503000000020004" pitchFamily="2" charset="0"/>
              </a:rPr>
              <a:t>1- Innovations </a:t>
            </a:r>
            <a:br>
              <a:rPr lang="fr-FR" sz="1400" dirty="0">
                <a:latin typeface="Inter" panose="02000503000000020004" pitchFamily="2" charset="0"/>
                <a:ea typeface="Inter" panose="02000503000000020004" pitchFamily="2" charset="0"/>
              </a:rPr>
            </a:br>
            <a:r>
              <a:rPr lang="fr-FR" sz="1400" dirty="0">
                <a:latin typeface="Inter" panose="02000503000000020004" pitchFamily="2" charset="0"/>
                <a:ea typeface="Inter" panose="02000503000000020004" pitchFamily="2" charset="0"/>
              </a:rPr>
              <a:t>2- Performances </a:t>
            </a:r>
            <a:br>
              <a:rPr lang="fr-FR" sz="1400" dirty="0">
                <a:latin typeface="Inter" panose="02000503000000020004" pitchFamily="2" charset="0"/>
                <a:ea typeface="Inter" panose="02000503000000020004" pitchFamily="2" charset="0"/>
              </a:rPr>
            </a:br>
            <a:r>
              <a:rPr lang="fr-FR" sz="1400" dirty="0">
                <a:latin typeface="Inter" panose="02000503000000020004" pitchFamily="2" charset="0"/>
                <a:ea typeface="Inter" panose="02000503000000020004" pitchFamily="2" charset="0"/>
              </a:rPr>
              <a:t>3- Demandes du marché </a:t>
            </a:r>
          </a:p>
        </p:txBody>
      </p:sp>
      <p:sp>
        <p:nvSpPr>
          <p:cNvPr id="16" name="Shape 14"/>
          <p:cNvSpPr/>
          <p:nvPr/>
        </p:nvSpPr>
        <p:spPr>
          <a:xfrm>
            <a:off x="7490162" y="3110925"/>
            <a:ext cx="544354" cy="31075"/>
          </a:xfrm>
          <a:prstGeom prst="rect">
            <a:avLst/>
          </a:prstGeom>
          <a:solidFill>
            <a:srgbClr val="B5B7E3"/>
          </a:solidFill>
          <a:ln/>
        </p:spPr>
      </p:sp>
      <p:sp>
        <p:nvSpPr>
          <p:cNvPr id="17" name="Shape 15"/>
          <p:cNvSpPr/>
          <p:nvPr/>
        </p:nvSpPr>
        <p:spPr>
          <a:xfrm>
            <a:off x="7140238" y="2951559"/>
            <a:ext cx="349925" cy="349925"/>
          </a:xfrm>
          <a:prstGeom prst="roundRect">
            <a:avLst>
              <a:gd name="adj" fmla="val 20002"/>
            </a:avLst>
          </a:prstGeom>
          <a:solidFill>
            <a:srgbClr val="DADBF1"/>
          </a:solidFill>
          <a:ln w="9644">
            <a:solidFill>
              <a:srgbClr val="B5B7E3"/>
            </a:solidFill>
            <a:prstDash val="solid"/>
          </a:ln>
        </p:spPr>
      </p:sp>
      <p:sp>
        <p:nvSpPr>
          <p:cNvPr id="18" name="Text 16"/>
          <p:cNvSpPr/>
          <p:nvPr/>
        </p:nvSpPr>
        <p:spPr>
          <a:xfrm>
            <a:off x="7236678" y="2980611"/>
            <a:ext cx="156924" cy="291703"/>
          </a:xfrm>
          <a:prstGeom prst="rect">
            <a:avLst/>
          </a:prstGeom>
          <a:noFill/>
          <a:ln/>
        </p:spPr>
        <p:txBody>
          <a:bodyPr wrap="none" rtlCol="0" anchor="t"/>
          <a:lstStyle/>
          <a:p>
            <a:pPr marL="0" indent="0" algn="ctr">
              <a:lnSpc>
                <a:spcPts val="2296"/>
              </a:lnSpc>
              <a:buNone/>
            </a:pPr>
            <a:r>
              <a:rPr lang="en-US" sz="1837" b="1" kern="0" spc="-24" dirty="0">
                <a:solidFill>
                  <a:srgbClr val="272525"/>
                </a:solidFill>
                <a:latin typeface="Inter" pitchFamily="34" charset="0"/>
                <a:ea typeface="Inter" pitchFamily="34" charset="-122"/>
                <a:cs typeface="Inter" pitchFamily="34" charset="-120"/>
              </a:rPr>
              <a:t>3</a:t>
            </a:r>
            <a:endParaRPr lang="en-US" sz="1837" dirty="0"/>
          </a:p>
        </p:txBody>
      </p:sp>
      <p:sp>
        <p:nvSpPr>
          <p:cNvPr id="19" name="Text 17"/>
          <p:cNvSpPr/>
          <p:nvPr/>
        </p:nvSpPr>
        <p:spPr>
          <a:xfrm>
            <a:off x="8170664" y="2985611"/>
            <a:ext cx="2838569" cy="729020"/>
          </a:xfrm>
          <a:prstGeom prst="rect">
            <a:avLst/>
          </a:prstGeom>
          <a:noFill/>
          <a:ln/>
        </p:spPr>
        <p:txBody>
          <a:bodyPr wrap="square" rtlCol="0" anchor="t"/>
          <a:lstStyle/>
          <a:p>
            <a:pPr marL="0" indent="0" algn="l">
              <a:lnSpc>
                <a:spcPts val="1914"/>
              </a:lnSpc>
              <a:buNone/>
            </a:pPr>
            <a:r>
              <a:rPr lang="en-US" sz="1531" b="1" kern="0" spc="-46" dirty="0">
                <a:solidFill>
                  <a:srgbClr val="272525"/>
                </a:solidFill>
                <a:latin typeface="Inter" pitchFamily="34" charset="0"/>
                <a:ea typeface="Inter" pitchFamily="34" charset="-122"/>
                <a:cs typeface="Inter" pitchFamily="34" charset="-120"/>
              </a:rPr>
              <a:t>Historique des cartes graphiques entre performances et prix</a:t>
            </a:r>
            <a:endParaRPr lang="en-US" sz="1531" dirty="0"/>
          </a:p>
        </p:txBody>
      </p:sp>
      <p:sp>
        <p:nvSpPr>
          <p:cNvPr id="20" name="Text 18"/>
          <p:cNvSpPr/>
          <p:nvPr/>
        </p:nvSpPr>
        <p:spPr>
          <a:xfrm>
            <a:off x="8170664" y="3870127"/>
            <a:ext cx="2838569" cy="746165"/>
          </a:xfrm>
          <a:prstGeom prst="rect">
            <a:avLst/>
          </a:prstGeom>
          <a:noFill/>
          <a:ln/>
        </p:spPr>
        <p:txBody>
          <a:bodyPr wrap="square" rtlCol="0" anchor="t"/>
          <a:lstStyle/>
          <a:p>
            <a:r>
              <a:rPr lang="fr-FR" sz="1400" dirty="0">
                <a:latin typeface="Inter" panose="02000503000000020004" pitchFamily="2" charset="0"/>
                <a:ea typeface="Inter" panose="02000503000000020004" pitchFamily="2" charset="0"/>
              </a:rPr>
              <a:t>1- Performances </a:t>
            </a:r>
            <a:br>
              <a:rPr lang="fr-FR" sz="1400" dirty="0">
                <a:latin typeface="Inter" panose="02000503000000020004" pitchFamily="2" charset="0"/>
                <a:ea typeface="Inter" panose="02000503000000020004" pitchFamily="2" charset="0"/>
              </a:rPr>
            </a:br>
            <a:r>
              <a:rPr lang="fr-FR" sz="1400" dirty="0">
                <a:latin typeface="Inter" panose="02000503000000020004" pitchFamily="2" charset="0"/>
                <a:ea typeface="Inter" panose="02000503000000020004" pitchFamily="2" charset="0"/>
              </a:rPr>
              <a:t>2- Prix </a:t>
            </a:r>
          </a:p>
        </p:txBody>
      </p:sp>
      <p:sp>
        <p:nvSpPr>
          <p:cNvPr id="21" name="Shape 19"/>
          <p:cNvSpPr/>
          <p:nvPr/>
        </p:nvSpPr>
        <p:spPr>
          <a:xfrm>
            <a:off x="6595884" y="4159508"/>
            <a:ext cx="544354" cy="31075"/>
          </a:xfrm>
          <a:prstGeom prst="rect">
            <a:avLst/>
          </a:prstGeom>
          <a:solidFill>
            <a:srgbClr val="B5B7E3"/>
          </a:solidFill>
          <a:ln/>
        </p:spPr>
      </p:sp>
      <p:sp>
        <p:nvSpPr>
          <p:cNvPr id="22" name="Shape 20"/>
          <p:cNvSpPr/>
          <p:nvPr/>
        </p:nvSpPr>
        <p:spPr>
          <a:xfrm>
            <a:off x="7140238" y="4000143"/>
            <a:ext cx="349925" cy="349925"/>
          </a:xfrm>
          <a:prstGeom prst="roundRect">
            <a:avLst>
              <a:gd name="adj" fmla="val 20002"/>
            </a:avLst>
          </a:prstGeom>
          <a:solidFill>
            <a:srgbClr val="DADBF1"/>
          </a:solidFill>
          <a:ln w="9644">
            <a:solidFill>
              <a:srgbClr val="B5B7E3"/>
            </a:solidFill>
            <a:prstDash val="solid"/>
          </a:ln>
        </p:spPr>
      </p:sp>
      <p:sp>
        <p:nvSpPr>
          <p:cNvPr id="23" name="Text 21"/>
          <p:cNvSpPr/>
          <p:nvPr/>
        </p:nvSpPr>
        <p:spPr>
          <a:xfrm>
            <a:off x="7240488" y="4029194"/>
            <a:ext cx="149304" cy="291703"/>
          </a:xfrm>
          <a:prstGeom prst="rect">
            <a:avLst/>
          </a:prstGeom>
          <a:noFill/>
          <a:ln/>
        </p:spPr>
        <p:txBody>
          <a:bodyPr wrap="none" rtlCol="0" anchor="t"/>
          <a:lstStyle/>
          <a:p>
            <a:pPr marL="0" indent="0" algn="ctr">
              <a:lnSpc>
                <a:spcPts val="2296"/>
              </a:lnSpc>
              <a:buNone/>
            </a:pPr>
            <a:r>
              <a:rPr lang="en-US" sz="1837" b="1" kern="0" spc="-24" dirty="0">
                <a:solidFill>
                  <a:srgbClr val="272525"/>
                </a:solidFill>
                <a:latin typeface="Inter" pitchFamily="34" charset="0"/>
                <a:ea typeface="Inter" pitchFamily="34" charset="-122"/>
                <a:cs typeface="Inter" pitchFamily="34" charset="-120"/>
              </a:rPr>
              <a:t>4</a:t>
            </a:r>
            <a:endParaRPr lang="en-US" sz="1837" dirty="0"/>
          </a:p>
        </p:txBody>
      </p:sp>
      <p:sp>
        <p:nvSpPr>
          <p:cNvPr id="24" name="Text 22"/>
          <p:cNvSpPr/>
          <p:nvPr/>
        </p:nvSpPr>
        <p:spPr>
          <a:xfrm>
            <a:off x="4604504" y="4034195"/>
            <a:ext cx="1855232" cy="243007"/>
          </a:xfrm>
          <a:prstGeom prst="rect">
            <a:avLst/>
          </a:prstGeom>
          <a:noFill/>
          <a:ln/>
        </p:spPr>
        <p:txBody>
          <a:bodyPr wrap="none" rtlCol="0" anchor="t"/>
          <a:lstStyle/>
          <a:p>
            <a:pPr marL="0" indent="0" algn="r">
              <a:lnSpc>
                <a:spcPts val="1914"/>
              </a:lnSpc>
              <a:buNone/>
            </a:pPr>
            <a:r>
              <a:rPr lang="en-US" sz="1531" b="1" kern="0" spc="-46" dirty="0">
                <a:solidFill>
                  <a:srgbClr val="272525"/>
                </a:solidFill>
                <a:latin typeface="Inter" pitchFamily="34" charset="0"/>
                <a:ea typeface="Inter" pitchFamily="34" charset="-122"/>
                <a:cs typeface="Inter" pitchFamily="34" charset="-120"/>
              </a:rPr>
              <a:t>Tendances actuelles</a:t>
            </a:r>
            <a:endParaRPr lang="en-US" sz="1531" dirty="0"/>
          </a:p>
        </p:txBody>
      </p:sp>
      <p:sp>
        <p:nvSpPr>
          <p:cNvPr id="25" name="Text 23"/>
          <p:cNvSpPr/>
          <p:nvPr/>
        </p:nvSpPr>
        <p:spPr>
          <a:xfrm>
            <a:off x="4476571" y="4389299"/>
            <a:ext cx="2838569" cy="497443"/>
          </a:xfrm>
          <a:prstGeom prst="rect">
            <a:avLst/>
          </a:prstGeom>
          <a:noFill/>
          <a:ln/>
        </p:spPr>
        <p:txBody>
          <a:bodyPr wrap="square" rtlCol="0" anchor="t"/>
          <a:lstStyle/>
          <a:p>
            <a:r>
              <a:rPr lang="fr-FR" sz="1400" dirty="0">
                <a:latin typeface="Inter" panose="02000503000000020004" pitchFamily="2" charset="0"/>
                <a:ea typeface="Inter" panose="02000503000000020004" pitchFamily="2" charset="0"/>
              </a:rPr>
              <a:t>1- Ray tracing </a:t>
            </a:r>
            <a:br>
              <a:rPr lang="fr-FR" sz="1400" dirty="0">
                <a:latin typeface="Inter" panose="02000503000000020004" pitchFamily="2" charset="0"/>
                <a:ea typeface="Inter" panose="02000503000000020004" pitchFamily="2" charset="0"/>
              </a:rPr>
            </a:br>
            <a:r>
              <a:rPr lang="fr-FR" sz="1400" dirty="0">
                <a:latin typeface="Inter" panose="02000503000000020004" pitchFamily="2" charset="0"/>
                <a:ea typeface="Inter" panose="02000503000000020004" pitchFamily="2" charset="0"/>
              </a:rPr>
              <a:t>2- Plus de cœurs </a:t>
            </a:r>
            <a:br>
              <a:rPr lang="fr-FR" sz="1400" dirty="0">
                <a:latin typeface="Inter" panose="02000503000000020004" pitchFamily="2" charset="0"/>
                <a:ea typeface="Inter" panose="02000503000000020004" pitchFamily="2" charset="0"/>
              </a:rPr>
            </a:br>
            <a:r>
              <a:rPr lang="fr-FR" sz="1400" dirty="0">
                <a:latin typeface="Inter" panose="02000503000000020004" pitchFamily="2" charset="0"/>
                <a:ea typeface="Inter" panose="02000503000000020004" pitchFamily="2" charset="0"/>
              </a:rPr>
              <a:t>3- Moins de mobilité </a:t>
            </a:r>
          </a:p>
        </p:txBody>
      </p:sp>
      <p:sp>
        <p:nvSpPr>
          <p:cNvPr id="26" name="Shape 24"/>
          <p:cNvSpPr/>
          <p:nvPr/>
        </p:nvSpPr>
        <p:spPr>
          <a:xfrm>
            <a:off x="7490162" y="5208091"/>
            <a:ext cx="544354" cy="31075"/>
          </a:xfrm>
          <a:prstGeom prst="rect">
            <a:avLst/>
          </a:prstGeom>
          <a:solidFill>
            <a:srgbClr val="B5B7E3"/>
          </a:solidFill>
          <a:ln/>
        </p:spPr>
      </p:sp>
      <p:sp>
        <p:nvSpPr>
          <p:cNvPr id="27" name="Shape 25"/>
          <p:cNvSpPr/>
          <p:nvPr/>
        </p:nvSpPr>
        <p:spPr>
          <a:xfrm>
            <a:off x="7140238" y="5048726"/>
            <a:ext cx="349925" cy="349925"/>
          </a:xfrm>
          <a:prstGeom prst="roundRect">
            <a:avLst>
              <a:gd name="adj" fmla="val 20002"/>
            </a:avLst>
          </a:prstGeom>
          <a:solidFill>
            <a:srgbClr val="DADBF1"/>
          </a:solidFill>
          <a:ln w="9644">
            <a:solidFill>
              <a:srgbClr val="B5B7E3"/>
            </a:solidFill>
            <a:prstDash val="solid"/>
          </a:ln>
        </p:spPr>
      </p:sp>
      <p:sp>
        <p:nvSpPr>
          <p:cNvPr id="28" name="Text 26"/>
          <p:cNvSpPr/>
          <p:nvPr/>
        </p:nvSpPr>
        <p:spPr>
          <a:xfrm>
            <a:off x="7240488" y="5077778"/>
            <a:ext cx="149304" cy="291703"/>
          </a:xfrm>
          <a:prstGeom prst="rect">
            <a:avLst/>
          </a:prstGeom>
          <a:noFill/>
          <a:ln/>
        </p:spPr>
        <p:txBody>
          <a:bodyPr wrap="none" rtlCol="0" anchor="t"/>
          <a:lstStyle/>
          <a:p>
            <a:pPr marL="0" indent="0" algn="ctr">
              <a:lnSpc>
                <a:spcPts val="2296"/>
              </a:lnSpc>
              <a:buNone/>
            </a:pPr>
            <a:r>
              <a:rPr lang="en-US" sz="1837" b="1" kern="0" spc="-24" dirty="0">
                <a:solidFill>
                  <a:srgbClr val="272525"/>
                </a:solidFill>
                <a:latin typeface="Inter" pitchFamily="34" charset="0"/>
                <a:ea typeface="Inter" pitchFamily="34" charset="-122"/>
                <a:cs typeface="Inter" pitchFamily="34" charset="-120"/>
              </a:rPr>
              <a:t>5</a:t>
            </a:r>
            <a:endParaRPr lang="en-US" sz="1837" dirty="0"/>
          </a:p>
        </p:txBody>
      </p:sp>
      <p:sp>
        <p:nvSpPr>
          <p:cNvPr id="29" name="Text 27"/>
          <p:cNvSpPr/>
          <p:nvPr/>
        </p:nvSpPr>
        <p:spPr>
          <a:xfrm>
            <a:off x="8170664" y="5082778"/>
            <a:ext cx="1879878" cy="243007"/>
          </a:xfrm>
          <a:prstGeom prst="rect">
            <a:avLst/>
          </a:prstGeom>
          <a:noFill/>
          <a:ln/>
        </p:spPr>
        <p:txBody>
          <a:bodyPr wrap="none" rtlCol="0" anchor="t"/>
          <a:lstStyle/>
          <a:p>
            <a:pPr marL="0" indent="0" algn="l">
              <a:lnSpc>
                <a:spcPts val="1914"/>
              </a:lnSpc>
              <a:buNone/>
            </a:pPr>
            <a:r>
              <a:rPr lang="en-US" sz="1531" b="1" kern="0" spc="-46" dirty="0">
                <a:solidFill>
                  <a:srgbClr val="272525"/>
                </a:solidFill>
                <a:latin typeface="Inter" pitchFamily="34" charset="0"/>
                <a:ea typeface="Inter" pitchFamily="34" charset="-122"/>
                <a:cs typeface="Inter" pitchFamily="34" charset="-120"/>
              </a:rPr>
              <a:t>Perspectives futures</a:t>
            </a:r>
            <a:endParaRPr lang="en-US" sz="1531" dirty="0"/>
          </a:p>
        </p:txBody>
      </p:sp>
      <p:sp>
        <p:nvSpPr>
          <p:cNvPr id="30" name="Text 28"/>
          <p:cNvSpPr/>
          <p:nvPr/>
        </p:nvSpPr>
        <p:spPr>
          <a:xfrm>
            <a:off x="8170664" y="5481280"/>
            <a:ext cx="2838569" cy="497443"/>
          </a:xfrm>
          <a:prstGeom prst="rect">
            <a:avLst/>
          </a:prstGeom>
          <a:noFill/>
          <a:ln/>
        </p:spPr>
        <p:txBody>
          <a:bodyPr wrap="square" rtlCol="0" anchor="t"/>
          <a:lstStyle/>
          <a:p>
            <a:r>
              <a:rPr lang="fr-FR" sz="1400" dirty="0">
                <a:latin typeface="Inter" panose="02000503000000020004" pitchFamily="2" charset="0"/>
                <a:ea typeface="Inter" panose="02000503000000020004" pitchFamily="2" charset="0"/>
              </a:rPr>
              <a:t>1- Evolution constante </a:t>
            </a:r>
            <a:br>
              <a:rPr lang="fr-FR" sz="1400" dirty="0">
                <a:latin typeface="Inter" panose="02000503000000020004" pitchFamily="2" charset="0"/>
                <a:ea typeface="Inter" panose="02000503000000020004" pitchFamily="2" charset="0"/>
              </a:rPr>
            </a:br>
            <a:r>
              <a:rPr lang="fr-FR" sz="1400" dirty="0">
                <a:latin typeface="Inter" panose="02000503000000020004" pitchFamily="2" charset="0"/>
                <a:ea typeface="Inter" panose="02000503000000020004" pitchFamily="2" charset="0"/>
              </a:rPr>
              <a:t>2- Plus de cœurs </a:t>
            </a:r>
            <a:br>
              <a:rPr lang="fr-FR" sz="1400" dirty="0">
                <a:latin typeface="Inter" panose="02000503000000020004" pitchFamily="2" charset="0"/>
                <a:ea typeface="Inter" panose="02000503000000020004" pitchFamily="2" charset="0"/>
              </a:rPr>
            </a:br>
            <a:r>
              <a:rPr lang="fr-FR" sz="1400" dirty="0">
                <a:latin typeface="Inter" panose="02000503000000020004" pitchFamily="2" charset="0"/>
                <a:ea typeface="Inter" panose="02000503000000020004" pitchFamily="2" charset="0"/>
              </a:rPr>
              <a:t>3- Flexibilité de déplacement </a:t>
            </a:r>
          </a:p>
        </p:txBody>
      </p:sp>
      <p:sp>
        <p:nvSpPr>
          <p:cNvPr id="31" name="Shape 29"/>
          <p:cNvSpPr/>
          <p:nvPr/>
        </p:nvSpPr>
        <p:spPr>
          <a:xfrm>
            <a:off x="6595884" y="5907941"/>
            <a:ext cx="544354" cy="31075"/>
          </a:xfrm>
          <a:prstGeom prst="rect">
            <a:avLst/>
          </a:prstGeom>
          <a:solidFill>
            <a:srgbClr val="B5B7E3"/>
          </a:solidFill>
          <a:ln/>
        </p:spPr>
      </p:sp>
      <p:sp>
        <p:nvSpPr>
          <p:cNvPr id="32" name="Shape 30"/>
          <p:cNvSpPr/>
          <p:nvPr/>
        </p:nvSpPr>
        <p:spPr>
          <a:xfrm>
            <a:off x="7140238" y="5748576"/>
            <a:ext cx="349925" cy="349925"/>
          </a:xfrm>
          <a:prstGeom prst="roundRect">
            <a:avLst>
              <a:gd name="adj" fmla="val 20002"/>
            </a:avLst>
          </a:prstGeom>
          <a:solidFill>
            <a:srgbClr val="DADBF1"/>
          </a:solidFill>
          <a:ln w="9644">
            <a:solidFill>
              <a:srgbClr val="B5B7E3"/>
            </a:solidFill>
            <a:prstDash val="solid"/>
          </a:ln>
        </p:spPr>
      </p:sp>
      <p:sp>
        <p:nvSpPr>
          <p:cNvPr id="33" name="Text 31"/>
          <p:cNvSpPr/>
          <p:nvPr/>
        </p:nvSpPr>
        <p:spPr>
          <a:xfrm>
            <a:off x="7240488" y="5777627"/>
            <a:ext cx="149304" cy="291703"/>
          </a:xfrm>
          <a:prstGeom prst="rect">
            <a:avLst/>
          </a:prstGeom>
          <a:noFill/>
          <a:ln/>
        </p:spPr>
        <p:txBody>
          <a:bodyPr wrap="none" rtlCol="0" anchor="t"/>
          <a:lstStyle/>
          <a:p>
            <a:pPr marL="0" indent="0" algn="ctr">
              <a:lnSpc>
                <a:spcPts val="2296"/>
              </a:lnSpc>
              <a:buNone/>
            </a:pPr>
            <a:r>
              <a:rPr lang="en-US" sz="1837" b="1" kern="0" spc="-24" dirty="0">
                <a:solidFill>
                  <a:srgbClr val="272525"/>
                </a:solidFill>
                <a:latin typeface="Inter" pitchFamily="34" charset="0"/>
                <a:ea typeface="Inter" pitchFamily="34" charset="-122"/>
                <a:cs typeface="Inter" pitchFamily="34" charset="-120"/>
              </a:rPr>
              <a:t>6</a:t>
            </a:r>
            <a:endParaRPr lang="en-US" sz="1837" dirty="0"/>
          </a:p>
        </p:txBody>
      </p:sp>
      <p:sp>
        <p:nvSpPr>
          <p:cNvPr id="34" name="Text 32"/>
          <p:cNvSpPr/>
          <p:nvPr/>
        </p:nvSpPr>
        <p:spPr>
          <a:xfrm>
            <a:off x="4517112" y="5782628"/>
            <a:ext cx="1942624" cy="243007"/>
          </a:xfrm>
          <a:prstGeom prst="rect">
            <a:avLst/>
          </a:prstGeom>
          <a:noFill/>
          <a:ln/>
        </p:spPr>
        <p:txBody>
          <a:bodyPr wrap="none" rtlCol="0" anchor="t"/>
          <a:lstStyle/>
          <a:p>
            <a:pPr marL="0" indent="0" algn="r">
              <a:lnSpc>
                <a:spcPts val="1914"/>
              </a:lnSpc>
              <a:buNone/>
            </a:pPr>
            <a:r>
              <a:rPr lang="en-US" sz="1531" b="1" kern="0" spc="-46" dirty="0">
                <a:solidFill>
                  <a:srgbClr val="272525"/>
                </a:solidFill>
                <a:latin typeface="Inter" pitchFamily="34" charset="0"/>
                <a:ea typeface="Inter" pitchFamily="34" charset="-122"/>
                <a:cs typeface="Inter" pitchFamily="34" charset="-120"/>
              </a:rPr>
              <a:t>Défis et Opportunités</a:t>
            </a:r>
            <a:endParaRPr lang="en-US" sz="1531" dirty="0"/>
          </a:p>
        </p:txBody>
      </p:sp>
      <p:sp>
        <p:nvSpPr>
          <p:cNvPr id="35" name="Text 33"/>
          <p:cNvSpPr/>
          <p:nvPr/>
        </p:nvSpPr>
        <p:spPr>
          <a:xfrm>
            <a:off x="3621167" y="6181130"/>
            <a:ext cx="2838569" cy="497443"/>
          </a:xfrm>
          <a:prstGeom prst="rect">
            <a:avLst/>
          </a:prstGeom>
          <a:noFill/>
          <a:ln/>
        </p:spPr>
        <p:txBody>
          <a:bodyPr wrap="square" rtlCol="0" anchor="t"/>
          <a:lstStyle/>
          <a:p>
            <a:pPr marL="0" indent="0" algn="r">
              <a:lnSpc>
                <a:spcPts val="1960"/>
              </a:lnSpc>
              <a:buNone/>
            </a:pPr>
            <a:endParaRPr lang="en-US" sz="1225" dirty="0"/>
          </a:p>
        </p:txBody>
      </p:sp>
      <p:sp>
        <p:nvSpPr>
          <p:cNvPr id="36" name="Shape 34"/>
          <p:cNvSpPr/>
          <p:nvPr/>
        </p:nvSpPr>
        <p:spPr>
          <a:xfrm>
            <a:off x="7490162" y="6607790"/>
            <a:ext cx="544354" cy="31075"/>
          </a:xfrm>
          <a:prstGeom prst="rect">
            <a:avLst/>
          </a:prstGeom>
          <a:solidFill>
            <a:srgbClr val="B5B7E3"/>
          </a:solidFill>
          <a:ln/>
        </p:spPr>
      </p:sp>
      <p:sp>
        <p:nvSpPr>
          <p:cNvPr id="37" name="Shape 35"/>
          <p:cNvSpPr/>
          <p:nvPr/>
        </p:nvSpPr>
        <p:spPr>
          <a:xfrm>
            <a:off x="7140238" y="6448425"/>
            <a:ext cx="349925" cy="349925"/>
          </a:xfrm>
          <a:prstGeom prst="roundRect">
            <a:avLst>
              <a:gd name="adj" fmla="val 20002"/>
            </a:avLst>
          </a:prstGeom>
          <a:solidFill>
            <a:srgbClr val="DADBF1"/>
          </a:solidFill>
          <a:ln w="9644">
            <a:solidFill>
              <a:srgbClr val="B5B7E3"/>
            </a:solidFill>
            <a:prstDash val="solid"/>
          </a:ln>
        </p:spPr>
      </p:sp>
      <p:sp>
        <p:nvSpPr>
          <p:cNvPr id="38" name="Text 36"/>
          <p:cNvSpPr/>
          <p:nvPr/>
        </p:nvSpPr>
        <p:spPr>
          <a:xfrm>
            <a:off x="7248108" y="6477476"/>
            <a:ext cx="134064" cy="291703"/>
          </a:xfrm>
          <a:prstGeom prst="rect">
            <a:avLst/>
          </a:prstGeom>
          <a:noFill/>
          <a:ln/>
        </p:spPr>
        <p:txBody>
          <a:bodyPr wrap="none" rtlCol="0" anchor="t"/>
          <a:lstStyle/>
          <a:p>
            <a:pPr marL="0" indent="0" algn="ctr">
              <a:lnSpc>
                <a:spcPts val="2296"/>
              </a:lnSpc>
              <a:buNone/>
            </a:pPr>
            <a:r>
              <a:rPr lang="en-US" sz="1837" b="1" kern="0" spc="-24" dirty="0">
                <a:solidFill>
                  <a:srgbClr val="272525"/>
                </a:solidFill>
                <a:latin typeface="Inter" pitchFamily="34" charset="0"/>
                <a:ea typeface="Inter" pitchFamily="34" charset="-122"/>
                <a:cs typeface="Inter" pitchFamily="34" charset="-120"/>
              </a:rPr>
              <a:t>7</a:t>
            </a:r>
            <a:endParaRPr lang="en-US" sz="1837" dirty="0"/>
          </a:p>
        </p:txBody>
      </p:sp>
      <p:sp>
        <p:nvSpPr>
          <p:cNvPr id="39" name="Text 37"/>
          <p:cNvSpPr/>
          <p:nvPr/>
        </p:nvSpPr>
        <p:spPr>
          <a:xfrm>
            <a:off x="8170664" y="6482477"/>
            <a:ext cx="2224088" cy="243007"/>
          </a:xfrm>
          <a:prstGeom prst="rect">
            <a:avLst/>
          </a:prstGeom>
          <a:noFill/>
          <a:ln/>
        </p:spPr>
        <p:txBody>
          <a:bodyPr wrap="none" rtlCol="0" anchor="t"/>
          <a:lstStyle/>
          <a:p>
            <a:pPr marL="0" indent="0" algn="l">
              <a:lnSpc>
                <a:spcPts val="1914"/>
              </a:lnSpc>
              <a:buNone/>
            </a:pPr>
            <a:r>
              <a:rPr lang="en-US" sz="1531" b="1" kern="0" spc="-46" dirty="0">
                <a:solidFill>
                  <a:srgbClr val="272525"/>
                </a:solidFill>
                <a:latin typeface="Inter" pitchFamily="34" charset="0"/>
                <a:ea typeface="Inter" pitchFamily="34" charset="-122"/>
                <a:cs typeface="Inter" pitchFamily="34" charset="-120"/>
              </a:rPr>
              <a:t>Impact sur les industries</a:t>
            </a:r>
            <a:endParaRPr lang="en-US" sz="1531" dirty="0"/>
          </a:p>
        </p:txBody>
      </p:sp>
      <p:sp>
        <p:nvSpPr>
          <p:cNvPr id="40" name="Text 38"/>
          <p:cNvSpPr/>
          <p:nvPr/>
        </p:nvSpPr>
        <p:spPr>
          <a:xfrm>
            <a:off x="8170664" y="6880979"/>
            <a:ext cx="2838569" cy="497443"/>
          </a:xfrm>
          <a:prstGeom prst="rect">
            <a:avLst/>
          </a:prstGeom>
          <a:noFill/>
          <a:ln/>
        </p:spPr>
        <p:txBody>
          <a:bodyPr wrap="square" rtlCol="0" anchor="t"/>
          <a:lstStyle/>
          <a:p>
            <a:pPr marL="0" indent="0" algn="l">
              <a:lnSpc>
                <a:spcPts val="1960"/>
              </a:lnSpc>
              <a:buNone/>
            </a:pPr>
            <a:endParaRPr lang="en-US" sz="1225" dirty="0"/>
          </a:p>
        </p:txBody>
      </p:sp>
      <p:sp>
        <p:nvSpPr>
          <p:cNvPr id="41" name="Shape 39"/>
          <p:cNvSpPr/>
          <p:nvPr/>
        </p:nvSpPr>
        <p:spPr>
          <a:xfrm>
            <a:off x="6595884" y="7307640"/>
            <a:ext cx="544354" cy="31075"/>
          </a:xfrm>
          <a:prstGeom prst="rect">
            <a:avLst/>
          </a:prstGeom>
          <a:solidFill>
            <a:srgbClr val="B5B7E3"/>
          </a:solidFill>
          <a:ln/>
        </p:spPr>
      </p:sp>
      <p:sp>
        <p:nvSpPr>
          <p:cNvPr id="42" name="Shape 40"/>
          <p:cNvSpPr/>
          <p:nvPr/>
        </p:nvSpPr>
        <p:spPr>
          <a:xfrm>
            <a:off x="7140238" y="7148274"/>
            <a:ext cx="349925" cy="349925"/>
          </a:xfrm>
          <a:prstGeom prst="roundRect">
            <a:avLst>
              <a:gd name="adj" fmla="val 20002"/>
            </a:avLst>
          </a:prstGeom>
          <a:solidFill>
            <a:srgbClr val="DADBF1"/>
          </a:solidFill>
          <a:ln w="9644">
            <a:solidFill>
              <a:srgbClr val="B5B7E3"/>
            </a:solidFill>
            <a:prstDash val="solid"/>
          </a:ln>
        </p:spPr>
      </p:sp>
      <p:sp>
        <p:nvSpPr>
          <p:cNvPr id="43" name="Text 41"/>
          <p:cNvSpPr/>
          <p:nvPr/>
        </p:nvSpPr>
        <p:spPr>
          <a:xfrm>
            <a:off x="7240488" y="7177326"/>
            <a:ext cx="149304" cy="291703"/>
          </a:xfrm>
          <a:prstGeom prst="rect">
            <a:avLst/>
          </a:prstGeom>
          <a:noFill/>
          <a:ln/>
        </p:spPr>
        <p:txBody>
          <a:bodyPr wrap="none" rtlCol="0" anchor="t"/>
          <a:lstStyle/>
          <a:p>
            <a:pPr marL="0" indent="0" algn="ctr">
              <a:lnSpc>
                <a:spcPts val="2296"/>
              </a:lnSpc>
              <a:buNone/>
            </a:pPr>
            <a:r>
              <a:rPr lang="en-US" sz="1837" b="1" kern="0" spc="-24" dirty="0">
                <a:solidFill>
                  <a:srgbClr val="272525"/>
                </a:solidFill>
                <a:latin typeface="Inter" pitchFamily="34" charset="0"/>
                <a:ea typeface="Inter" pitchFamily="34" charset="-122"/>
                <a:cs typeface="Inter" pitchFamily="34" charset="-120"/>
              </a:rPr>
              <a:t>8</a:t>
            </a:r>
            <a:endParaRPr lang="en-US" sz="1837" dirty="0"/>
          </a:p>
        </p:txBody>
      </p:sp>
      <p:sp>
        <p:nvSpPr>
          <p:cNvPr id="44" name="Text 42"/>
          <p:cNvSpPr/>
          <p:nvPr/>
        </p:nvSpPr>
        <p:spPr>
          <a:xfrm>
            <a:off x="4338280" y="7182326"/>
            <a:ext cx="2121456" cy="243007"/>
          </a:xfrm>
          <a:prstGeom prst="rect">
            <a:avLst/>
          </a:prstGeom>
          <a:noFill/>
          <a:ln/>
        </p:spPr>
        <p:txBody>
          <a:bodyPr wrap="none" rtlCol="0" anchor="t"/>
          <a:lstStyle/>
          <a:p>
            <a:pPr marL="0" indent="0" algn="r">
              <a:lnSpc>
                <a:spcPts val="1914"/>
              </a:lnSpc>
              <a:buNone/>
            </a:pPr>
            <a:r>
              <a:rPr lang="en-US" sz="1531" b="1" kern="0" spc="-46" dirty="0">
                <a:solidFill>
                  <a:srgbClr val="272525"/>
                </a:solidFill>
                <a:latin typeface="Inter" pitchFamily="34" charset="0"/>
                <a:ea typeface="Inter" pitchFamily="34" charset="-122"/>
                <a:cs typeface="Inter" pitchFamily="34" charset="-120"/>
              </a:rPr>
              <a:t>Stratégies d'adaptation</a:t>
            </a:r>
            <a:endParaRPr lang="en-US" sz="1531" dirty="0"/>
          </a:p>
        </p:txBody>
      </p:sp>
      <p:sp>
        <p:nvSpPr>
          <p:cNvPr id="45" name="Text 43"/>
          <p:cNvSpPr/>
          <p:nvPr/>
        </p:nvSpPr>
        <p:spPr>
          <a:xfrm>
            <a:off x="3621167" y="7580828"/>
            <a:ext cx="2838569" cy="497443"/>
          </a:xfrm>
          <a:prstGeom prst="rect">
            <a:avLst/>
          </a:prstGeom>
          <a:noFill/>
          <a:ln/>
        </p:spPr>
        <p:txBody>
          <a:bodyPr wrap="square" rtlCol="0" anchor="t"/>
          <a:lstStyle/>
          <a:p>
            <a:pPr marL="0" indent="0" algn="r">
              <a:lnSpc>
                <a:spcPts val="1960"/>
              </a:lnSpc>
              <a:buNone/>
            </a:pPr>
            <a:endParaRPr lang="en-US" sz="122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sp>
        <p:nvSpPr>
          <p:cNvPr id="4" name="Text 2"/>
          <p:cNvSpPr/>
          <p:nvPr/>
        </p:nvSpPr>
        <p:spPr>
          <a:xfrm>
            <a:off x="2037993" y="1649016"/>
            <a:ext cx="7447717" cy="694373"/>
          </a:xfrm>
          <a:prstGeom prst="rect">
            <a:avLst/>
          </a:prstGeom>
          <a:noFill/>
          <a:ln/>
        </p:spPr>
        <p:txBody>
          <a:bodyPr wrap="none" rtlCol="0" anchor="t"/>
          <a:lstStyle/>
          <a:p>
            <a:pPr marL="0" indent="0">
              <a:lnSpc>
                <a:spcPts val="5468"/>
              </a:lnSpc>
              <a:buNone/>
            </a:pPr>
            <a:r>
              <a:rPr lang="en-US" sz="4374" b="1" kern="0" spc="-131" dirty="0">
                <a:solidFill>
                  <a:srgbClr val="F44444"/>
                </a:solidFill>
                <a:latin typeface="Inter" pitchFamily="34" charset="0"/>
                <a:ea typeface="Inter" pitchFamily="34" charset="-122"/>
                <a:cs typeface="Inter" pitchFamily="34" charset="-120"/>
              </a:rPr>
              <a:t>Veille stratégique, pourquoi ?</a:t>
            </a:r>
            <a:endParaRPr lang="en-US" sz="4374" dirty="0"/>
          </a:p>
        </p:txBody>
      </p:sp>
      <p:sp>
        <p:nvSpPr>
          <p:cNvPr id="5" name="Text 3"/>
          <p:cNvSpPr/>
          <p:nvPr/>
        </p:nvSpPr>
        <p:spPr>
          <a:xfrm>
            <a:off x="2037993" y="2898815"/>
            <a:ext cx="2666286" cy="416481"/>
          </a:xfrm>
          <a:prstGeom prst="rect">
            <a:avLst/>
          </a:prstGeom>
          <a:noFill/>
          <a:ln/>
        </p:spPr>
        <p:txBody>
          <a:bodyPr wrap="none" rtlCol="0" anchor="t"/>
          <a:lstStyle/>
          <a:p>
            <a:pPr marL="0" indent="0">
              <a:lnSpc>
                <a:spcPts val="3281"/>
              </a:lnSpc>
              <a:buNone/>
            </a:pPr>
            <a:r>
              <a:rPr lang="en-US" sz="2624" b="1" kern="0" spc="-79" dirty="0">
                <a:solidFill>
                  <a:srgbClr val="5E98F1"/>
                </a:solidFill>
                <a:latin typeface="Inter" pitchFamily="34" charset="0"/>
                <a:ea typeface="Inter" pitchFamily="34" charset="-122"/>
                <a:cs typeface="Inter" pitchFamily="34" charset="-120"/>
              </a:rPr>
              <a:t>Innovations</a:t>
            </a:r>
            <a:endParaRPr lang="en-US" sz="2624" dirty="0"/>
          </a:p>
        </p:txBody>
      </p:sp>
      <p:sp>
        <p:nvSpPr>
          <p:cNvPr id="6" name="Text 4"/>
          <p:cNvSpPr/>
          <p:nvPr/>
        </p:nvSpPr>
        <p:spPr>
          <a:xfrm>
            <a:off x="2037993" y="3537466"/>
            <a:ext cx="3156347" cy="2843213"/>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Suivre les dernières innovations en matière de cartes graphiques. En restant informés, nous pouvons améliorer nos produits en intégrant les nouveautés et maintenir notre position concurrentielle.</a:t>
            </a:r>
            <a:endParaRPr lang="en-US" sz="1750" dirty="0"/>
          </a:p>
        </p:txBody>
      </p:sp>
      <p:sp>
        <p:nvSpPr>
          <p:cNvPr id="7" name="Text 5"/>
          <p:cNvSpPr/>
          <p:nvPr/>
        </p:nvSpPr>
        <p:spPr>
          <a:xfrm>
            <a:off x="5743932" y="2898815"/>
            <a:ext cx="2666286" cy="416481"/>
          </a:xfrm>
          <a:prstGeom prst="rect">
            <a:avLst/>
          </a:prstGeom>
          <a:noFill/>
          <a:ln/>
        </p:spPr>
        <p:txBody>
          <a:bodyPr wrap="none" rtlCol="0" anchor="t"/>
          <a:lstStyle/>
          <a:p>
            <a:pPr marL="0" indent="0">
              <a:lnSpc>
                <a:spcPts val="3281"/>
              </a:lnSpc>
              <a:buNone/>
            </a:pPr>
            <a:r>
              <a:rPr lang="en-US" sz="2624" b="1" kern="0" spc="-79" dirty="0">
                <a:solidFill>
                  <a:srgbClr val="5E98F1"/>
                </a:solidFill>
                <a:latin typeface="Inter" pitchFamily="34" charset="0"/>
                <a:ea typeface="Inter" pitchFamily="34" charset="-122"/>
                <a:cs typeface="Inter" pitchFamily="34" charset="-120"/>
              </a:rPr>
              <a:t>Performances</a:t>
            </a:r>
            <a:endParaRPr lang="en-US" sz="2624" dirty="0"/>
          </a:p>
        </p:txBody>
      </p:sp>
      <p:sp>
        <p:nvSpPr>
          <p:cNvPr id="8" name="Text 6"/>
          <p:cNvSpPr/>
          <p:nvPr/>
        </p:nvSpPr>
        <p:spPr>
          <a:xfrm>
            <a:off x="5743932" y="3537466"/>
            <a:ext cx="3156347"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Comprendre les nouvelles normes de performances. Cela nous permet de nous adapter aux demandes croissantes du marché en améliorant continuellement nos produits.</a:t>
            </a:r>
            <a:endParaRPr lang="en-US" sz="1750" dirty="0"/>
          </a:p>
        </p:txBody>
      </p:sp>
      <p:sp>
        <p:nvSpPr>
          <p:cNvPr id="9" name="Text 7"/>
          <p:cNvSpPr/>
          <p:nvPr/>
        </p:nvSpPr>
        <p:spPr>
          <a:xfrm>
            <a:off x="9449872" y="2898815"/>
            <a:ext cx="3156347" cy="832961"/>
          </a:xfrm>
          <a:prstGeom prst="rect">
            <a:avLst/>
          </a:prstGeom>
          <a:noFill/>
          <a:ln/>
        </p:spPr>
        <p:txBody>
          <a:bodyPr wrap="square" rtlCol="0" anchor="t"/>
          <a:lstStyle/>
          <a:p>
            <a:pPr marL="0" indent="0">
              <a:lnSpc>
                <a:spcPts val="3281"/>
              </a:lnSpc>
              <a:buNone/>
            </a:pPr>
            <a:r>
              <a:rPr lang="en-US" sz="2624" b="1" kern="0" spc="-79" dirty="0">
                <a:solidFill>
                  <a:srgbClr val="5E98F1"/>
                </a:solidFill>
                <a:latin typeface="Inter" pitchFamily="34" charset="0"/>
                <a:ea typeface="Inter" pitchFamily="34" charset="-122"/>
                <a:cs typeface="Inter" pitchFamily="34" charset="-120"/>
              </a:rPr>
              <a:t>Demandes du marché</a:t>
            </a:r>
            <a:endParaRPr lang="en-US" sz="2624" dirty="0"/>
          </a:p>
        </p:txBody>
      </p:sp>
      <p:sp>
        <p:nvSpPr>
          <p:cNvPr id="10" name="Text 8"/>
          <p:cNvSpPr/>
          <p:nvPr/>
        </p:nvSpPr>
        <p:spPr>
          <a:xfrm>
            <a:off x="9449872" y="3953947"/>
            <a:ext cx="3156347"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Connaître les besoins des utilisateurs finaux. En anticipant et en comprenant leurs attentes, nous pouvons adapter nos solutions pour garantir la satisfaction de nos clients.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pic>
        <p:nvPicPr>
          <p:cNvPr id="4" name="Image 0" descr="preencoded.png"/>
          <p:cNvPicPr>
            <a:picLocks noChangeAspect="1"/>
          </p:cNvPicPr>
          <p:nvPr/>
        </p:nvPicPr>
        <p:blipFill>
          <a:blip r:embed="rId3"/>
          <a:stretch>
            <a:fillRect/>
          </a:stretch>
        </p:blipFill>
        <p:spPr>
          <a:xfrm>
            <a:off x="0" y="0"/>
            <a:ext cx="7315200" cy="8229600"/>
          </a:xfrm>
          <a:prstGeom prst="rect">
            <a:avLst/>
          </a:prstGeom>
        </p:spPr>
      </p:pic>
      <p:sp>
        <p:nvSpPr>
          <p:cNvPr id="5" name="Text 2"/>
          <p:cNvSpPr/>
          <p:nvPr/>
        </p:nvSpPr>
        <p:spPr>
          <a:xfrm>
            <a:off x="8148399" y="2480905"/>
            <a:ext cx="5648801" cy="1666280"/>
          </a:xfrm>
          <a:prstGeom prst="rect">
            <a:avLst/>
          </a:prstGeom>
          <a:noFill/>
          <a:ln/>
        </p:spPr>
        <p:txBody>
          <a:bodyPr wrap="square" rtlCol="0" anchor="t"/>
          <a:lstStyle/>
          <a:p>
            <a:pPr marL="0" indent="0" algn="l">
              <a:lnSpc>
                <a:spcPts val="4374"/>
              </a:lnSpc>
              <a:buNone/>
            </a:pPr>
            <a:r>
              <a:rPr lang="en-US" sz="3499" b="1" kern="0" spc="-105" dirty="0">
                <a:solidFill>
                  <a:srgbClr val="F44444"/>
                </a:solidFill>
                <a:latin typeface="Inter" pitchFamily="34" charset="0"/>
                <a:ea typeface="Inter" pitchFamily="34" charset="-122"/>
                <a:cs typeface="Inter" pitchFamily="34" charset="-120"/>
              </a:rPr>
              <a:t>Historique des cartes graphiques entre performances et prix</a:t>
            </a:r>
            <a:endParaRPr lang="en-US" sz="3499" dirty="0"/>
          </a:p>
        </p:txBody>
      </p:sp>
      <p:sp>
        <p:nvSpPr>
          <p:cNvPr id="6" name="Text 3"/>
          <p:cNvSpPr/>
          <p:nvPr/>
        </p:nvSpPr>
        <p:spPr>
          <a:xfrm>
            <a:off x="8148399" y="4369356"/>
            <a:ext cx="2666286" cy="416481"/>
          </a:xfrm>
          <a:prstGeom prst="rect">
            <a:avLst/>
          </a:prstGeom>
          <a:noFill/>
          <a:ln/>
        </p:spPr>
        <p:txBody>
          <a:bodyPr wrap="none" rtlCol="0" anchor="t"/>
          <a:lstStyle/>
          <a:p>
            <a:pPr marL="0" indent="0">
              <a:lnSpc>
                <a:spcPts val="3281"/>
              </a:lnSpc>
              <a:buNone/>
            </a:pPr>
            <a:r>
              <a:rPr lang="en-US" sz="2624" b="1" kern="0" spc="-79" dirty="0">
                <a:solidFill>
                  <a:srgbClr val="5E98F1"/>
                </a:solidFill>
                <a:latin typeface="Inter" pitchFamily="34" charset="0"/>
                <a:ea typeface="Inter" pitchFamily="34" charset="-122"/>
                <a:cs typeface="Inter" pitchFamily="34" charset="-120"/>
              </a:rPr>
              <a:t>Performances </a:t>
            </a:r>
            <a:endParaRPr lang="en-US" sz="2624" dirty="0"/>
          </a:p>
        </p:txBody>
      </p:sp>
      <p:pic>
        <p:nvPicPr>
          <p:cNvPr id="7" name="Image 1" descr="preencoded.png"/>
          <p:cNvPicPr>
            <a:picLocks noChangeAspect="1"/>
          </p:cNvPicPr>
          <p:nvPr/>
        </p:nvPicPr>
        <p:blipFill>
          <a:blip r:embed="rId4"/>
          <a:stretch>
            <a:fillRect/>
          </a:stretch>
        </p:blipFill>
        <p:spPr>
          <a:xfrm>
            <a:off x="8148399" y="5119092"/>
            <a:ext cx="629483" cy="629483"/>
          </a:xfrm>
          <a:prstGeom prst="rect">
            <a:avLst/>
          </a:prstGeom>
        </p:spPr>
      </p:pic>
      <p:sp>
        <p:nvSpPr>
          <p:cNvPr id="9" name="ZoneTexte 8">
            <a:extLst>
              <a:ext uri="{FF2B5EF4-FFF2-40B4-BE49-F238E27FC236}">
                <a16:creationId xmlns:a16="http://schemas.microsoft.com/office/drawing/2014/main" id="{ED9B4114-0FA3-479D-93FB-D887E4A1E833}"/>
              </a:ext>
            </a:extLst>
          </p:cNvPr>
          <p:cNvSpPr txBox="1"/>
          <p:nvPr/>
        </p:nvSpPr>
        <p:spPr>
          <a:xfrm>
            <a:off x="10814685" y="7570381"/>
            <a:ext cx="3013967" cy="369332"/>
          </a:xfrm>
          <a:prstGeom prst="rect">
            <a:avLst/>
          </a:prstGeom>
          <a:noFill/>
        </p:spPr>
        <p:txBody>
          <a:bodyPr wrap="none" rtlCol="0">
            <a:spAutoFit/>
          </a:bodyPr>
          <a:lstStyle/>
          <a:p>
            <a:r>
              <a:rPr lang="fr-FR" b="1" dirty="0">
                <a:latin typeface="Mukta" panose="020B0000000000000000" pitchFamily="34" charset="0"/>
                <a:cs typeface="Mukta" panose="020B0000000000000000" pitchFamily="34" charset="0"/>
              </a:rPr>
              <a:t>Source : tomshardware.com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sp>
        <p:nvSpPr>
          <p:cNvPr id="4" name="Text 2"/>
          <p:cNvSpPr/>
          <p:nvPr/>
        </p:nvSpPr>
        <p:spPr>
          <a:xfrm>
            <a:off x="2037993" y="1445181"/>
            <a:ext cx="2666286" cy="416481"/>
          </a:xfrm>
          <a:prstGeom prst="rect">
            <a:avLst/>
          </a:prstGeom>
          <a:noFill/>
          <a:ln/>
        </p:spPr>
        <p:txBody>
          <a:bodyPr wrap="none" rtlCol="0" anchor="t"/>
          <a:lstStyle/>
          <a:p>
            <a:pPr marL="0" indent="0">
              <a:lnSpc>
                <a:spcPts val="3281"/>
              </a:lnSpc>
              <a:buNone/>
            </a:pPr>
            <a:r>
              <a:rPr lang="en-US" sz="2624" b="1" kern="0" spc="-79" dirty="0">
                <a:solidFill>
                  <a:srgbClr val="5E98F1"/>
                </a:solidFill>
                <a:latin typeface="Inter" pitchFamily="34" charset="0"/>
                <a:ea typeface="Inter" pitchFamily="34" charset="-122"/>
                <a:cs typeface="Inter" pitchFamily="34" charset="-120"/>
              </a:rPr>
              <a:t>Prix </a:t>
            </a:r>
            <a:endParaRPr lang="en-US" sz="2624" dirty="0"/>
          </a:p>
        </p:txBody>
      </p:sp>
      <p:pic>
        <p:nvPicPr>
          <p:cNvPr id="5" name="Image 0" descr="preencoded.png"/>
          <p:cNvPicPr>
            <a:picLocks noChangeAspect="1"/>
          </p:cNvPicPr>
          <p:nvPr/>
        </p:nvPicPr>
        <p:blipFill>
          <a:blip r:embed="rId3"/>
          <a:stretch>
            <a:fillRect/>
          </a:stretch>
        </p:blipFill>
        <p:spPr>
          <a:xfrm>
            <a:off x="2037993" y="2111573"/>
            <a:ext cx="394930" cy="451247"/>
          </a:xfrm>
          <a:prstGeom prst="rect">
            <a:avLst/>
          </a:prstGeom>
        </p:spPr>
      </p:pic>
      <p:pic>
        <p:nvPicPr>
          <p:cNvPr id="6" name="Image 1" descr="preencoded.png"/>
          <p:cNvPicPr>
            <a:picLocks noChangeAspect="1"/>
          </p:cNvPicPr>
          <p:nvPr/>
        </p:nvPicPr>
        <p:blipFill>
          <a:blip r:embed="rId4"/>
          <a:stretch>
            <a:fillRect/>
          </a:stretch>
        </p:blipFill>
        <p:spPr>
          <a:xfrm>
            <a:off x="3010138" y="2812733"/>
            <a:ext cx="8610124" cy="3971687"/>
          </a:xfrm>
          <a:prstGeom prst="rect">
            <a:avLst/>
          </a:prstGeom>
        </p:spPr>
      </p:pic>
      <p:sp>
        <p:nvSpPr>
          <p:cNvPr id="8" name="ZoneTexte 7">
            <a:extLst>
              <a:ext uri="{FF2B5EF4-FFF2-40B4-BE49-F238E27FC236}">
                <a16:creationId xmlns:a16="http://schemas.microsoft.com/office/drawing/2014/main" id="{D5E5B80F-4849-419A-85BF-A190614E7B05}"/>
              </a:ext>
            </a:extLst>
          </p:cNvPr>
          <p:cNvSpPr txBox="1"/>
          <p:nvPr/>
        </p:nvSpPr>
        <p:spPr>
          <a:xfrm>
            <a:off x="7751135" y="7735491"/>
            <a:ext cx="2092432" cy="369332"/>
          </a:xfrm>
          <a:prstGeom prst="rect">
            <a:avLst/>
          </a:prstGeom>
          <a:noFill/>
        </p:spPr>
        <p:txBody>
          <a:bodyPr wrap="none" rtlCol="0">
            <a:spAutoFit/>
          </a:bodyPr>
          <a:lstStyle/>
          <a:p>
            <a:r>
              <a:rPr lang="fr-FR" b="1" dirty="0"/>
              <a:t>Source : Reddit.com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21401" y="0"/>
            <a:ext cx="14630400" cy="8229600"/>
          </a:xfrm>
          <a:prstGeom prst="rect">
            <a:avLst/>
          </a:prstGeom>
          <a:solidFill>
            <a:srgbClr val="FFFFFF"/>
          </a:solidFill>
          <a:ln w="13811">
            <a:solidFill>
              <a:srgbClr val="E5E0DF"/>
            </a:solidFill>
            <a:prstDash val="solid"/>
          </a:ln>
        </p:spPr>
      </p:sp>
      <p:sp>
        <p:nvSpPr>
          <p:cNvPr id="4" name="Text 2"/>
          <p:cNvSpPr/>
          <p:nvPr/>
        </p:nvSpPr>
        <p:spPr>
          <a:xfrm>
            <a:off x="2037993" y="991195"/>
            <a:ext cx="5345073" cy="694373"/>
          </a:xfrm>
          <a:prstGeom prst="rect">
            <a:avLst/>
          </a:prstGeom>
          <a:noFill/>
          <a:ln/>
        </p:spPr>
        <p:txBody>
          <a:bodyPr wrap="none" rtlCol="0" anchor="t"/>
          <a:lstStyle/>
          <a:p>
            <a:pPr marL="0" indent="0">
              <a:lnSpc>
                <a:spcPts val="5468"/>
              </a:lnSpc>
              <a:buNone/>
            </a:pPr>
            <a:r>
              <a:rPr lang="en-US" sz="4374" b="1" kern="0" spc="-131" dirty="0">
                <a:solidFill>
                  <a:srgbClr val="F44444"/>
                </a:solidFill>
                <a:latin typeface="Inter" pitchFamily="34" charset="0"/>
                <a:ea typeface="Inter" pitchFamily="34" charset="-122"/>
                <a:cs typeface="Inter" pitchFamily="34" charset="-120"/>
              </a:rPr>
              <a:t>Tendances actuelles</a:t>
            </a:r>
            <a:endParaRPr lang="en-US" sz="4374" dirty="0"/>
          </a:p>
        </p:txBody>
      </p:sp>
      <p:pic>
        <p:nvPicPr>
          <p:cNvPr id="5" name="Image 0" descr="preencoded.png"/>
          <p:cNvPicPr>
            <a:picLocks noChangeAspect="1"/>
          </p:cNvPicPr>
          <p:nvPr/>
        </p:nvPicPr>
        <p:blipFill>
          <a:blip r:embed="rId3"/>
          <a:stretch>
            <a:fillRect/>
          </a:stretch>
        </p:blipFill>
        <p:spPr>
          <a:xfrm>
            <a:off x="2037992" y="2268736"/>
            <a:ext cx="2491477" cy="1298377"/>
          </a:xfrm>
          <a:prstGeom prst="rect">
            <a:avLst/>
          </a:prstGeom>
        </p:spPr>
      </p:pic>
      <p:sp>
        <p:nvSpPr>
          <p:cNvPr id="6" name="Text 3"/>
          <p:cNvSpPr/>
          <p:nvPr/>
        </p:nvSpPr>
        <p:spPr>
          <a:xfrm>
            <a:off x="2037993" y="4410371"/>
            <a:ext cx="2666286" cy="435663"/>
          </a:xfrm>
          <a:prstGeom prst="rect">
            <a:avLst/>
          </a:prstGeom>
          <a:noFill/>
          <a:ln/>
        </p:spPr>
        <p:txBody>
          <a:bodyPr wrap="none" rtlCol="0" anchor="t"/>
          <a:lstStyle/>
          <a:p>
            <a:pPr marL="0" indent="0">
              <a:lnSpc>
                <a:spcPts val="3281"/>
              </a:lnSpc>
              <a:buNone/>
            </a:pPr>
            <a:r>
              <a:rPr lang="en-US" sz="2624" b="1" kern="0" spc="-79" dirty="0">
                <a:solidFill>
                  <a:srgbClr val="5E98F1"/>
                </a:solidFill>
                <a:latin typeface="Inter" pitchFamily="34" charset="0"/>
                <a:ea typeface="Inter" pitchFamily="34" charset="-122"/>
                <a:cs typeface="Inter" pitchFamily="34" charset="-120"/>
              </a:rPr>
              <a:t>Ray tracing</a:t>
            </a:r>
            <a:endParaRPr lang="en-US" sz="2624" dirty="0"/>
          </a:p>
        </p:txBody>
      </p:sp>
      <p:sp>
        <p:nvSpPr>
          <p:cNvPr id="7" name="Text 4"/>
          <p:cNvSpPr/>
          <p:nvPr/>
        </p:nvSpPr>
        <p:spPr>
          <a:xfrm>
            <a:off x="2037993" y="4967047"/>
            <a:ext cx="3156347" cy="1487081"/>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La puissance des cartes graphiques permet désormais le rendu en temps réel d'effets graphiques réalistes.</a:t>
            </a:r>
            <a:endParaRPr lang="en-US" sz="1750" dirty="0"/>
          </a:p>
        </p:txBody>
      </p:sp>
      <p:pic>
        <p:nvPicPr>
          <p:cNvPr id="8" name="Image 1" descr="preencoded.png"/>
          <p:cNvPicPr>
            <a:picLocks noChangeAspect="1"/>
          </p:cNvPicPr>
          <p:nvPr/>
        </p:nvPicPr>
        <p:blipFill>
          <a:blip r:embed="rId4"/>
          <a:stretch>
            <a:fillRect/>
          </a:stretch>
        </p:blipFill>
        <p:spPr>
          <a:xfrm>
            <a:off x="5743932" y="2268736"/>
            <a:ext cx="3156347" cy="2104192"/>
          </a:xfrm>
          <a:prstGeom prst="rect">
            <a:avLst/>
          </a:prstGeom>
        </p:spPr>
      </p:pic>
      <p:sp>
        <p:nvSpPr>
          <p:cNvPr id="9" name="Text 5"/>
          <p:cNvSpPr/>
          <p:nvPr/>
        </p:nvSpPr>
        <p:spPr>
          <a:xfrm>
            <a:off x="5743932" y="4410372"/>
            <a:ext cx="2666286" cy="435662"/>
          </a:xfrm>
          <a:prstGeom prst="rect">
            <a:avLst/>
          </a:prstGeom>
          <a:noFill/>
          <a:ln/>
        </p:spPr>
        <p:txBody>
          <a:bodyPr wrap="none" rtlCol="0" anchor="t"/>
          <a:lstStyle/>
          <a:p>
            <a:pPr marL="0" indent="0">
              <a:lnSpc>
                <a:spcPts val="3281"/>
              </a:lnSpc>
              <a:buNone/>
            </a:pPr>
            <a:r>
              <a:rPr lang="en-US" sz="2624" b="1" kern="0" spc="-79" dirty="0">
                <a:solidFill>
                  <a:srgbClr val="5E98F1"/>
                </a:solidFill>
                <a:latin typeface="Inter" pitchFamily="34" charset="0"/>
                <a:ea typeface="Inter" pitchFamily="34" charset="-122"/>
                <a:cs typeface="Inter" pitchFamily="34" charset="-120"/>
              </a:rPr>
              <a:t>Plus de coeurs</a:t>
            </a:r>
            <a:endParaRPr lang="en-US" sz="2624" dirty="0"/>
          </a:p>
        </p:txBody>
      </p:sp>
      <p:sp>
        <p:nvSpPr>
          <p:cNvPr id="10" name="Text 6"/>
          <p:cNvSpPr/>
          <p:nvPr/>
        </p:nvSpPr>
        <p:spPr>
          <a:xfrm>
            <a:off x="5743932" y="4967047"/>
            <a:ext cx="3156347" cy="2071452"/>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Les cartes graphiques multicœurs offrent une plus grande puissance de calcul et une possibilité de traitement parallèle</a:t>
            </a:r>
            <a:endParaRPr lang="en-US" sz="1750" dirty="0"/>
          </a:p>
        </p:txBody>
      </p:sp>
      <p:pic>
        <p:nvPicPr>
          <p:cNvPr id="11" name="Image 2" descr="preencoded.png"/>
          <p:cNvPicPr>
            <a:picLocks noChangeAspect="1"/>
          </p:cNvPicPr>
          <p:nvPr/>
        </p:nvPicPr>
        <p:blipFill>
          <a:blip r:embed="rId5"/>
          <a:stretch>
            <a:fillRect/>
          </a:stretch>
        </p:blipFill>
        <p:spPr>
          <a:xfrm>
            <a:off x="9449872" y="2268736"/>
            <a:ext cx="3156347" cy="2104192"/>
          </a:xfrm>
          <a:prstGeom prst="rect">
            <a:avLst/>
          </a:prstGeom>
        </p:spPr>
      </p:pic>
      <p:sp>
        <p:nvSpPr>
          <p:cNvPr id="12" name="Text 7"/>
          <p:cNvSpPr/>
          <p:nvPr/>
        </p:nvSpPr>
        <p:spPr>
          <a:xfrm>
            <a:off x="9449872" y="4410373"/>
            <a:ext cx="2710458" cy="435662"/>
          </a:xfrm>
          <a:prstGeom prst="rect">
            <a:avLst/>
          </a:prstGeom>
          <a:noFill/>
          <a:ln/>
        </p:spPr>
        <p:txBody>
          <a:bodyPr wrap="none" rtlCol="0" anchor="t"/>
          <a:lstStyle/>
          <a:p>
            <a:pPr marL="0" indent="0">
              <a:lnSpc>
                <a:spcPts val="3281"/>
              </a:lnSpc>
              <a:buNone/>
            </a:pPr>
            <a:r>
              <a:rPr lang="en-US" sz="2624" b="1" kern="0" spc="-79" dirty="0">
                <a:solidFill>
                  <a:srgbClr val="5E98F1"/>
                </a:solidFill>
                <a:latin typeface="Inter" pitchFamily="34" charset="0"/>
                <a:ea typeface="Inter" pitchFamily="34" charset="-122"/>
                <a:cs typeface="Inter" pitchFamily="34" charset="-120"/>
              </a:rPr>
              <a:t>Moins de mobilité</a:t>
            </a:r>
            <a:endParaRPr lang="en-US" sz="2624" dirty="0"/>
          </a:p>
        </p:txBody>
      </p:sp>
      <p:sp>
        <p:nvSpPr>
          <p:cNvPr id="13" name="Text 8"/>
          <p:cNvSpPr/>
          <p:nvPr/>
        </p:nvSpPr>
        <p:spPr>
          <a:xfrm>
            <a:off x="9449872" y="4967047"/>
            <a:ext cx="3156347" cy="2071452"/>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Les cartes graphiques intégrées aux ordinateurs portables permettent une expérience plus immersive partout.</a:t>
            </a:r>
            <a:endParaRPr lang="en-US" sz="1750" dirty="0"/>
          </a:p>
        </p:txBody>
      </p:sp>
      <p:pic>
        <p:nvPicPr>
          <p:cNvPr id="16" name="Image 15">
            <a:extLst>
              <a:ext uri="{FF2B5EF4-FFF2-40B4-BE49-F238E27FC236}">
                <a16:creationId xmlns:a16="http://schemas.microsoft.com/office/drawing/2014/main" id="{CF9F8545-1325-4C31-9D92-6B967BFD043A}"/>
              </a:ext>
            </a:extLst>
          </p:cNvPr>
          <p:cNvPicPr>
            <a:picLocks noChangeAspect="1"/>
          </p:cNvPicPr>
          <p:nvPr/>
        </p:nvPicPr>
        <p:blipFill>
          <a:blip r:embed="rId6"/>
          <a:stretch>
            <a:fillRect/>
          </a:stretch>
        </p:blipFill>
        <p:spPr>
          <a:xfrm>
            <a:off x="2037993" y="2268737"/>
            <a:ext cx="3576084" cy="2104192"/>
          </a:xfrm>
          <a:prstGeom prst="rect">
            <a:avLst/>
          </a:prstGeom>
        </p:spPr>
      </p:pic>
      <p:sp>
        <p:nvSpPr>
          <p:cNvPr id="17" name="ZoneTexte 16">
            <a:extLst>
              <a:ext uri="{FF2B5EF4-FFF2-40B4-BE49-F238E27FC236}">
                <a16:creationId xmlns:a16="http://schemas.microsoft.com/office/drawing/2014/main" id="{F88367A4-775A-4766-9994-F9F9F9439606}"/>
              </a:ext>
            </a:extLst>
          </p:cNvPr>
          <p:cNvSpPr txBox="1"/>
          <p:nvPr/>
        </p:nvSpPr>
        <p:spPr>
          <a:xfrm>
            <a:off x="2024181" y="7804298"/>
            <a:ext cx="3320140" cy="646331"/>
          </a:xfrm>
          <a:prstGeom prst="rect">
            <a:avLst/>
          </a:prstGeom>
          <a:noFill/>
        </p:spPr>
        <p:txBody>
          <a:bodyPr wrap="none" rtlCol="0">
            <a:spAutoFit/>
          </a:bodyPr>
          <a:lstStyle/>
          <a:p>
            <a:r>
              <a:rPr lang="fr-FR" b="1" dirty="0"/>
              <a:t>Images : unsplash.com – ign.com</a:t>
            </a:r>
            <a:endParaRPr lang="fr-FR" dirty="0"/>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sp>
        <p:nvSpPr>
          <p:cNvPr id="4" name="Text 2"/>
          <p:cNvSpPr/>
          <p:nvPr/>
        </p:nvSpPr>
        <p:spPr>
          <a:xfrm>
            <a:off x="2037993" y="1541502"/>
            <a:ext cx="5358884" cy="694373"/>
          </a:xfrm>
          <a:prstGeom prst="rect">
            <a:avLst/>
          </a:prstGeom>
          <a:noFill/>
          <a:ln/>
        </p:spPr>
        <p:txBody>
          <a:bodyPr wrap="none" rtlCol="0" anchor="t"/>
          <a:lstStyle/>
          <a:p>
            <a:pPr marL="0" indent="0">
              <a:lnSpc>
                <a:spcPts val="5468"/>
              </a:lnSpc>
              <a:buNone/>
            </a:pPr>
            <a:r>
              <a:rPr lang="en-US" sz="4374" b="1" kern="0" spc="-131" dirty="0">
                <a:solidFill>
                  <a:srgbClr val="F44444"/>
                </a:solidFill>
                <a:latin typeface="Inter" pitchFamily="34" charset="0"/>
                <a:ea typeface="Inter" pitchFamily="34" charset="-122"/>
                <a:cs typeface="Inter" pitchFamily="34" charset="-120"/>
              </a:rPr>
              <a:t>Perspectives futures</a:t>
            </a:r>
            <a:endParaRPr lang="en-US" sz="4374" dirty="0"/>
          </a:p>
        </p:txBody>
      </p:sp>
      <p:sp>
        <p:nvSpPr>
          <p:cNvPr id="5" name="Text 3"/>
          <p:cNvSpPr/>
          <p:nvPr/>
        </p:nvSpPr>
        <p:spPr>
          <a:xfrm>
            <a:off x="2037993" y="2791301"/>
            <a:ext cx="2531626" cy="347186"/>
          </a:xfrm>
          <a:prstGeom prst="rect">
            <a:avLst/>
          </a:prstGeom>
          <a:noFill/>
          <a:ln/>
        </p:spPr>
        <p:txBody>
          <a:bodyPr wrap="none" rtlCol="0" anchor="t"/>
          <a:lstStyle/>
          <a:p>
            <a:pPr marL="0" indent="0">
              <a:lnSpc>
                <a:spcPts val="2734"/>
              </a:lnSpc>
              <a:buNone/>
            </a:pPr>
            <a:r>
              <a:rPr lang="en-US" sz="2187" b="1" kern="0" spc="-66" dirty="0">
                <a:solidFill>
                  <a:srgbClr val="5E98F1"/>
                </a:solidFill>
                <a:latin typeface="Inter" pitchFamily="34" charset="0"/>
                <a:ea typeface="Inter" pitchFamily="34" charset="-122"/>
                <a:cs typeface="Inter" pitchFamily="34" charset="-120"/>
              </a:rPr>
              <a:t>Evolution constante</a:t>
            </a:r>
            <a:endParaRPr lang="en-US" sz="2187" dirty="0"/>
          </a:p>
        </p:txBody>
      </p:sp>
      <p:sp>
        <p:nvSpPr>
          <p:cNvPr id="6" name="Text 4"/>
          <p:cNvSpPr/>
          <p:nvPr/>
        </p:nvSpPr>
        <p:spPr>
          <a:xfrm>
            <a:off x="2037993" y="3360658"/>
            <a:ext cx="5560933" cy="3127534"/>
          </a:xfrm>
          <a:prstGeom prst="rect">
            <a:avLst/>
          </a:prstGeom>
          <a:noFill/>
          <a:ln/>
        </p:spPr>
        <p:txBody>
          <a:bodyPr wrap="square" rtlCol="0" anchor="t"/>
          <a:lstStyle/>
          <a:p>
            <a:pPr marL="0" indent="0">
              <a:lnSpc>
                <a:spcPts val="2239"/>
              </a:lnSpc>
              <a:buNone/>
            </a:pPr>
            <a:r>
              <a:rPr lang="fr-FR" sz="1400" b="1" kern="0" spc="-35" dirty="0">
                <a:solidFill>
                  <a:srgbClr val="272525"/>
                </a:solidFill>
                <a:latin typeface="Inter" pitchFamily="34" charset="0"/>
                <a:ea typeface="Inter" pitchFamily="34" charset="-122"/>
                <a:cs typeface="Inter" pitchFamily="34" charset="-120"/>
              </a:rPr>
              <a:t>Réalité Virtuelle </a:t>
            </a:r>
            <a:br>
              <a:rPr lang="fr-FR" sz="1400" b="1" kern="0" spc="-35" dirty="0">
                <a:solidFill>
                  <a:srgbClr val="272525"/>
                </a:solidFill>
                <a:latin typeface="Inter" pitchFamily="34" charset="0"/>
                <a:ea typeface="Inter" pitchFamily="34" charset="-122"/>
                <a:cs typeface="Inter" pitchFamily="34" charset="-120"/>
              </a:rPr>
            </a:br>
            <a:r>
              <a:rPr lang="fr-FR" sz="1400" b="1" kern="0" spc="-35" dirty="0">
                <a:solidFill>
                  <a:srgbClr val="272525"/>
                </a:solidFill>
                <a:latin typeface="Inter" pitchFamily="34" charset="0"/>
                <a:ea typeface="Inter" pitchFamily="34" charset="-122"/>
                <a:cs typeface="Inter" pitchFamily="34" charset="-120"/>
              </a:rPr>
              <a:t>- Amélioration des images et des mouvements pour une immersion réaliste.</a:t>
            </a:r>
          </a:p>
          <a:p>
            <a:pPr marL="0" indent="0">
              <a:lnSpc>
                <a:spcPts val="2239"/>
              </a:lnSpc>
              <a:buNone/>
            </a:pPr>
            <a:r>
              <a:rPr lang="fr-FR" sz="1400" b="1" kern="0" spc="-35" dirty="0">
                <a:solidFill>
                  <a:srgbClr val="272525"/>
                </a:solidFill>
                <a:latin typeface="Inter" pitchFamily="34" charset="0"/>
                <a:ea typeface="Inter" pitchFamily="34" charset="-122"/>
                <a:cs typeface="Inter" pitchFamily="34" charset="-120"/>
              </a:rPr>
              <a:t>- Nécessité de détails visuels plus poussés pour une expérience comparable à la réalité.</a:t>
            </a:r>
          </a:p>
          <a:p>
            <a:pPr marL="0" indent="0">
              <a:lnSpc>
                <a:spcPts val="2239"/>
              </a:lnSpc>
              <a:buNone/>
            </a:pPr>
            <a:r>
              <a:rPr lang="fr-FR" sz="1400" b="1" kern="0" spc="-35" dirty="0">
                <a:solidFill>
                  <a:srgbClr val="272525"/>
                </a:solidFill>
                <a:latin typeface="Inter" pitchFamily="34" charset="0"/>
                <a:ea typeface="Inter" pitchFamily="34" charset="-122"/>
                <a:cs typeface="Inter" pitchFamily="34" charset="-120"/>
              </a:rPr>
              <a:t>- Fluidité des mouvements comme élément clé pour une présence virtuelle authentique.</a:t>
            </a:r>
          </a:p>
          <a:p>
            <a:pPr marL="0" indent="0">
              <a:lnSpc>
                <a:spcPts val="2239"/>
              </a:lnSpc>
              <a:buNone/>
            </a:pPr>
            <a:endParaRPr lang="fr-FR" sz="1400" b="1" kern="0" spc="-35" dirty="0">
              <a:solidFill>
                <a:srgbClr val="272525"/>
              </a:solidFill>
              <a:latin typeface="Inter" pitchFamily="34" charset="0"/>
              <a:ea typeface="Inter" pitchFamily="34" charset="-122"/>
              <a:cs typeface="Inter" pitchFamily="34" charset="-120"/>
            </a:endParaRPr>
          </a:p>
          <a:p>
            <a:pPr marL="0" indent="0">
              <a:lnSpc>
                <a:spcPts val="2239"/>
              </a:lnSpc>
              <a:buNone/>
            </a:pPr>
            <a:r>
              <a:rPr lang="fr-FR" sz="1400" b="1" kern="0" spc="-35" dirty="0">
                <a:solidFill>
                  <a:srgbClr val="272525"/>
                </a:solidFill>
                <a:latin typeface="Inter" pitchFamily="34" charset="0"/>
                <a:ea typeface="Inter" pitchFamily="34" charset="-122"/>
                <a:cs typeface="Inter" pitchFamily="34" charset="-120"/>
              </a:rPr>
              <a:t>Intelligence Artificielle :</a:t>
            </a:r>
          </a:p>
          <a:p>
            <a:pPr marL="0" indent="0">
              <a:lnSpc>
                <a:spcPts val="2239"/>
              </a:lnSpc>
              <a:buNone/>
            </a:pPr>
            <a:r>
              <a:rPr lang="fr-FR" sz="1400" b="1" kern="0" spc="-35" dirty="0">
                <a:solidFill>
                  <a:srgbClr val="272525"/>
                </a:solidFill>
                <a:latin typeface="Inter" pitchFamily="34" charset="0"/>
                <a:ea typeface="Inter" pitchFamily="34" charset="-122"/>
                <a:cs typeface="Inter" pitchFamily="34" charset="-120"/>
              </a:rPr>
              <a:t>- Rôle crucial des cartes graphiques dans le soutien des capacités d'apprentissage des machines.</a:t>
            </a:r>
          </a:p>
          <a:p>
            <a:pPr marL="0" indent="0">
              <a:lnSpc>
                <a:spcPts val="2239"/>
              </a:lnSpc>
              <a:buNone/>
            </a:pPr>
            <a:r>
              <a:rPr lang="fr-FR" sz="1400" b="1" kern="0" spc="-35" dirty="0">
                <a:solidFill>
                  <a:srgbClr val="272525"/>
                </a:solidFill>
                <a:latin typeface="Inter" pitchFamily="34" charset="0"/>
                <a:ea typeface="Inter" pitchFamily="34" charset="-122"/>
                <a:cs typeface="Inter" pitchFamily="34" charset="-120"/>
              </a:rPr>
              <a:t>- Application de l'intelligence artificielle à des tâches intelligentes telles que la reconnaissance d'images.</a:t>
            </a:r>
          </a:p>
          <a:p>
            <a:pPr marL="0" indent="0">
              <a:lnSpc>
                <a:spcPts val="2239"/>
              </a:lnSpc>
              <a:buNone/>
            </a:pPr>
            <a:r>
              <a:rPr lang="fr-FR" sz="1400" b="1" kern="0" spc="-35" dirty="0">
                <a:solidFill>
                  <a:srgbClr val="272525"/>
                </a:solidFill>
                <a:latin typeface="Inter" pitchFamily="34" charset="0"/>
                <a:ea typeface="Inter" pitchFamily="34" charset="-122"/>
                <a:cs typeface="Inter" pitchFamily="34" charset="-120"/>
              </a:rPr>
              <a:t>- Potentiel d'utilisation étendu dans des domaines comme la santé et la sécurité grâce à l'intégration de ces technologies évoluées.</a:t>
            </a:r>
            <a:endParaRPr lang="en-US" sz="1400" dirty="0"/>
          </a:p>
        </p:txBody>
      </p:sp>
      <p:sp>
        <p:nvSpPr>
          <p:cNvPr id="7" name="Text 5"/>
          <p:cNvSpPr/>
          <p:nvPr/>
        </p:nvSpPr>
        <p:spPr>
          <a:xfrm>
            <a:off x="8148518" y="2791301"/>
            <a:ext cx="2221944" cy="347186"/>
          </a:xfrm>
          <a:prstGeom prst="rect">
            <a:avLst/>
          </a:prstGeom>
          <a:noFill/>
          <a:ln/>
        </p:spPr>
        <p:txBody>
          <a:bodyPr wrap="none" rtlCol="0" anchor="t"/>
          <a:lstStyle/>
          <a:p>
            <a:pPr marL="0" indent="0">
              <a:lnSpc>
                <a:spcPts val="2734"/>
              </a:lnSpc>
              <a:buNone/>
            </a:pPr>
            <a:r>
              <a:rPr lang="en-US" sz="2187" b="1" kern="0" spc="-66" dirty="0">
                <a:solidFill>
                  <a:srgbClr val="5E98F1"/>
                </a:solidFill>
                <a:latin typeface="Inter" pitchFamily="34" charset="0"/>
                <a:ea typeface="Inter" pitchFamily="34" charset="-122"/>
                <a:cs typeface="Inter" pitchFamily="34" charset="-120"/>
              </a:rPr>
              <a:t>Plus de coeurs</a:t>
            </a:r>
            <a:endParaRPr lang="en-US" sz="2187" dirty="0"/>
          </a:p>
        </p:txBody>
      </p:sp>
      <p:sp>
        <p:nvSpPr>
          <p:cNvPr id="8" name="Text 6"/>
          <p:cNvSpPr/>
          <p:nvPr/>
        </p:nvSpPr>
        <p:spPr>
          <a:xfrm>
            <a:off x="8148518" y="3360658"/>
            <a:ext cx="4451390" cy="2274570"/>
          </a:xfrm>
          <a:prstGeom prst="rect">
            <a:avLst/>
          </a:prstGeom>
          <a:noFill/>
          <a:ln/>
        </p:spPr>
        <p:txBody>
          <a:bodyPr wrap="square" rtlCol="0" anchor="t"/>
          <a:lstStyle/>
          <a:p>
            <a:pPr marL="0" indent="0">
              <a:lnSpc>
                <a:spcPts val="2239"/>
              </a:lnSpc>
              <a:buNone/>
            </a:pPr>
            <a:r>
              <a:rPr lang="fr-FR" sz="1400" b="1" kern="0" spc="-35" dirty="0">
                <a:solidFill>
                  <a:srgbClr val="272525"/>
                </a:solidFill>
                <a:latin typeface="Inter" pitchFamily="34" charset="0"/>
                <a:ea typeface="Inter" pitchFamily="34" charset="-122"/>
                <a:cs typeface="Inter" pitchFamily="34" charset="-120"/>
              </a:rPr>
              <a:t>Pour des systèmes respectueux de l'environnement, les cartes graphiques doivent être optimisées pour économiser l'énergie tout en maintenant de bonnes performances. Cela contribue à créer des solutions informatiques durables.</a:t>
            </a:r>
            <a:r>
              <a:rPr lang="en-US" sz="1400" b="1" kern="0" spc="-35" dirty="0">
                <a:solidFill>
                  <a:srgbClr val="272525"/>
                </a:solidFill>
                <a:latin typeface="Inter" pitchFamily="34" charset="0"/>
                <a:ea typeface="Inter" pitchFamily="34" charset="-122"/>
                <a:cs typeface="Inter" pitchFamily="34" charset="-120"/>
              </a:rPr>
              <a:t>.</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sp>
        <p:nvSpPr>
          <p:cNvPr id="4" name="Text 2"/>
          <p:cNvSpPr/>
          <p:nvPr/>
        </p:nvSpPr>
        <p:spPr>
          <a:xfrm>
            <a:off x="2037993" y="3150394"/>
            <a:ext cx="3303865" cy="347186"/>
          </a:xfrm>
          <a:prstGeom prst="rect">
            <a:avLst/>
          </a:prstGeom>
          <a:noFill/>
          <a:ln/>
        </p:spPr>
        <p:txBody>
          <a:bodyPr wrap="none" rtlCol="0" anchor="t"/>
          <a:lstStyle/>
          <a:p>
            <a:pPr marL="0" indent="0">
              <a:lnSpc>
                <a:spcPts val="2734"/>
              </a:lnSpc>
              <a:buNone/>
            </a:pPr>
            <a:r>
              <a:rPr lang="en-US" sz="2187" b="1" kern="0" spc="-66" dirty="0">
                <a:solidFill>
                  <a:srgbClr val="5E98F1"/>
                </a:solidFill>
                <a:latin typeface="Inter" pitchFamily="34" charset="0"/>
                <a:ea typeface="Inter" pitchFamily="34" charset="-122"/>
                <a:cs typeface="Inter" pitchFamily="34" charset="-120"/>
              </a:rPr>
              <a:t>Flexibilité de déplacement</a:t>
            </a:r>
            <a:endParaRPr lang="en-US" sz="2187" dirty="0"/>
          </a:p>
        </p:txBody>
      </p:sp>
      <p:sp>
        <p:nvSpPr>
          <p:cNvPr id="5" name="Text 3"/>
          <p:cNvSpPr/>
          <p:nvPr/>
        </p:nvSpPr>
        <p:spPr>
          <a:xfrm>
            <a:off x="2037993" y="3941921"/>
            <a:ext cx="10554414" cy="1137285"/>
          </a:xfrm>
          <a:prstGeom prst="rect">
            <a:avLst/>
          </a:prstGeom>
          <a:noFill/>
          <a:ln/>
        </p:spPr>
        <p:txBody>
          <a:bodyPr wrap="square" rtlCol="0" anchor="t"/>
          <a:lstStyle/>
          <a:p>
            <a:pPr marL="0" indent="0">
              <a:lnSpc>
                <a:spcPts val="2239"/>
              </a:lnSpc>
              <a:buNone/>
            </a:pPr>
            <a:r>
              <a:rPr lang="fr-FR" sz="1400" b="1" kern="0" spc="-35" dirty="0">
                <a:solidFill>
                  <a:srgbClr val="272525"/>
                </a:solidFill>
                <a:latin typeface="Inter" pitchFamily="34" charset="0"/>
                <a:ea typeface="Inter" pitchFamily="34" charset="-122"/>
                <a:cs typeface="Inter" pitchFamily="34" charset="-120"/>
              </a:rPr>
              <a:t>- Les gens veulent se connecter sans câbles pour jouer, travailler ou se détendre.</a:t>
            </a:r>
          </a:p>
          <a:p>
            <a:pPr marL="0" indent="0">
              <a:lnSpc>
                <a:spcPts val="2239"/>
              </a:lnSpc>
              <a:buNone/>
            </a:pPr>
            <a:r>
              <a:rPr lang="fr-FR" sz="1400" b="1" kern="0" spc="-35" dirty="0">
                <a:solidFill>
                  <a:srgbClr val="272525"/>
                </a:solidFill>
                <a:latin typeface="Inter" pitchFamily="34" charset="0"/>
                <a:ea typeface="Inter" pitchFamily="34" charset="-122"/>
                <a:cs typeface="Inter" pitchFamily="34" charset="-120"/>
              </a:rPr>
              <a:t>- Demande d'une connexion facile et sans contraintes.</a:t>
            </a:r>
          </a:p>
          <a:p>
            <a:pPr marL="0" indent="0">
              <a:lnSpc>
                <a:spcPts val="2239"/>
              </a:lnSpc>
              <a:buNone/>
            </a:pPr>
            <a:r>
              <a:rPr lang="fr-FR" sz="1400" b="1" kern="0" spc="-35" dirty="0">
                <a:solidFill>
                  <a:srgbClr val="272525"/>
                </a:solidFill>
                <a:latin typeface="Inter" pitchFamily="34" charset="0"/>
                <a:ea typeface="Inter" pitchFamily="34" charset="-122"/>
                <a:cs typeface="Inter" pitchFamily="34" charset="-120"/>
              </a:rPr>
              <a:t>- Dans le futur, les cartes graphiques devront s'améliorer avec des options sans fil performantes.</a:t>
            </a:r>
          </a:p>
          <a:p>
            <a:pPr marL="0" indent="0">
              <a:lnSpc>
                <a:spcPts val="2239"/>
              </a:lnSpc>
              <a:buNone/>
            </a:pPr>
            <a:r>
              <a:rPr lang="fr-FR" sz="1400" b="1" kern="0" spc="-35" dirty="0">
                <a:solidFill>
                  <a:srgbClr val="272525"/>
                </a:solidFill>
                <a:latin typeface="Inter" pitchFamily="34" charset="0"/>
                <a:ea typeface="Inter" pitchFamily="34" charset="-122"/>
                <a:cs typeface="Inter" pitchFamily="34" charset="-120"/>
              </a:rPr>
              <a:t>- Permettre à chacun de profiter pleinement de sa carte graphique, quel que soit son usage.</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865</Words>
  <Application>Microsoft Office PowerPoint</Application>
  <PresentationFormat>Personnalisé</PresentationFormat>
  <Paragraphs>96</Paragraphs>
  <Slides>13</Slides>
  <Notes>13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Inter</vt:lpstr>
      <vt:lpstr>Mukta</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Mahmoud ADDI</cp:lastModifiedBy>
  <cp:revision>4</cp:revision>
  <dcterms:created xsi:type="dcterms:W3CDTF">2023-11-28T10:38:16Z</dcterms:created>
  <dcterms:modified xsi:type="dcterms:W3CDTF">2023-12-07T19:00:20Z</dcterms:modified>
</cp:coreProperties>
</file>