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354" r:id="rId5"/>
    <p:sldId id="288" r:id="rId6"/>
    <p:sldId id="350" r:id="rId7"/>
    <p:sldId id="352" r:id="rId8"/>
    <p:sldId id="284" r:id="rId9"/>
    <p:sldId id="260" r:id="rId10"/>
    <p:sldId id="272" r:id="rId11"/>
    <p:sldId id="339" r:id="rId12"/>
    <p:sldId id="344" r:id="rId13"/>
    <p:sldId id="267" r:id="rId14"/>
    <p:sldId id="353" r:id="rId15"/>
    <p:sldId id="340" r:id="rId16"/>
    <p:sldId id="309" r:id="rId17"/>
    <p:sldId id="355" r:id="rId18"/>
    <p:sldId id="310" r:id="rId19"/>
    <p:sldId id="313" r:id="rId20"/>
    <p:sldId id="312" r:id="rId21"/>
    <p:sldId id="311" r:id="rId22"/>
    <p:sldId id="316" r:id="rId23"/>
    <p:sldId id="308" r:id="rId24"/>
    <p:sldId id="338" r:id="rId25"/>
    <p:sldId id="318" r:id="rId26"/>
    <p:sldId id="319" r:id="rId27"/>
    <p:sldId id="266" r:id="rId28"/>
    <p:sldId id="314" r:id="rId29"/>
    <p:sldId id="264" r:id="rId30"/>
    <p:sldId id="345" r:id="rId31"/>
    <p:sldId id="343" r:id="rId32"/>
    <p:sldId id="271" r:id="rId33"/>
    <p:sldId id="261" r:id="rId34"/>
    <p:sldId id="298" r:id="rId35"/>
    <p:sldId id="347" r:id="rId36"/>
    <p:sldId id="262" r:id="rId37"/>
    <p:sldId id="321" r:id="rId38"/>
    <p:sldId id="265" r:id="rId39"/>
    <p:sldId id="357" r:id="rId40"/>
    <p:sldId id="322" r:id="rId41"/>
    <p:sldId id="323" r:id="rId42"/>
    <p:sldId id="324" r:id="rId43"/>
    <p:sldId id="341" r:id="rId44"/>
    <p:sldId id="325" r:id="rId45"/>
    <p:sldId id="326" r:id="rId46"/>
    <p:sldId id="327" r:id="rId47"/>
    <p:sldId id="356" r:id="rId48"/>
    <p:sldId id="333" r:id="rId49"/>
    <p:sldId id="330" r:id="rId50"/>
    <p:sldId id="329" r:id="rId51"/>
    <p:sldId id="351" r:id="rId52"/>
    <p:sldId id="334" r:id="rId53"/>
    <p:sldId id="336" r:id="rId54"/>
    <p:sldId id="335" r:id="rId55"/>
    <p:sldId id="332" r:id="rId56"/>
    <p:sldId id="276" r:id="rId57"/>
    <p:sldId id="275" r:id="rId58"/>
    <p:sldId id="281" r:id="rId59"/>
    <p:sldId id="277" r:id="rId60"/>
    <p:sldId id="348" r:id="rId61"/>
    <p:sldId id="263" r:id="rId62"/>
    <p:sldId id="290" r:id="rId63"/>
    <p:sldId id="349" r:id="rId64"/>
    <p:sldId id="286" r:id="rId65"/>
    <p:sldId id="283" r:id="rId66"/>
    <p:sldId id="297" r:id="rId67"/>
    <p:sldId id="274" r:id="rId68"/>
    <p:sldId id="299" r:id="rId69"/>
    <p:sldId id="302" r:id="rId70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33C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8" autoAdjust="0"/>
    <p:restoredTop sz="94660"/>
  </p:normalViewPr>
  <p:slideViewPr>
    <p:cSldViewPr snapToGrid="0">
      <p:cViewPr varScale="1">
        <p:scale>
          <a:sx n="92" d="100"/>
          <a:sy n="92" d="100"/>
        </p:scale>
        <p:origin x="137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7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6C0D0-181B-4BF2-8C99-659326162AEE}" type="datetimeFigureOut">
              <a:rPr lang="fr-FR" smtClean="0"/>
              <a:t>06/05/2024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83162-8AFF-4FA8-9EDF-CADF7DC68B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4911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6C0D0-181B-4BF2-8C99-659326162AEE}" type="datetimeFigureOut">
              <a:rPr lang="fr-FR" smtClean="0"/>
              <a:t>06/05/2024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83162-8AFF-4FA8-9EDF-CADF7DC68B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1125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6C0D0-181B-4BF2-8C99-659326162AEE}" type="datetimeFigureOut">
              <a:rPr lang="fr-FR" smtClean="0"/>
              <a:t>06/05/2024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83162-8AFF-4FA8-9EDF-CADF7DC68B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4527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6C0D0-181B-4BF2-8C99-659326162AEE}" type="datetimeFigureOut">
              <a:rPr lang="fr-FR" smtClean="0"/>
              <a:t>06/05/2024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83162-8AFF-4FA8-9EDF-CADF7DC68B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1371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6C0D0-181B-4BF2-8C99-659326162AEE}" type="datetimeFigureOut">
              <a:rPr lang="fr-FR" smtClean="0"/>
              <a:t>06/05/2024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83162-8AFF-4FA8-9EDF-CADF7DC68B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5507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6C0D0-181B-4BF2-8C99-659326162AEE}" type="datetimeFigureOut">
              <a:rPr lang="fr-FR" smtClean="0"/>
              <a:t>06/05/2024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83162-8AFF-4FA8-9EDF-CADF7DC68B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8312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6C0D0-181B-4BF2-8C99-659326162AEE}" type="datetimeFigureOut">
              <a:rPr lang="fr-FR" smtClean="0"/>
              <a:t>06/05/2024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83162-8AFF-4FA8-9EDF-CADF7DC68B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1539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6C0D0-181B-4BF2-8C99-659326162AEE}" type="datetimeFigureOut">
              <a:rPr lang="fr-FR" smtClean="0"/>
              <a:t>06/05/2024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83162-8AFF-4FA8-9EDF-CADF7DC68B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6697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6C0D0-181B-4BF2-8C99-659326162AEE}" type="datetimeFigureOut">
              <a:rPr lang="fr-FR" smtClean="0"/>
              <a:t>06/05/2024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83162-8AFF-4FA8-9EDF-CADF7DC68B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7050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6C0D0-181B-4BF2-8C99-659326162AEE}" type="datetimeFigureOut">
              <a:rPr lang="fr-FR" smtClean="0"/>
              <a:t>06/05/2024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83162-8AFF-4FA8-9EDF-CADF7DC68B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9057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6C0D0-181B-4BF2-8C99-659326162AEE}" type="datetimeFigureOut">
              <a:rPr lang="fr-FR" smtClean="0"/>
              <a:t>06/05/2024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83162-8AFF-4FA8-9EDF-CADF7DC68B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0682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06C0D0-181B-4BF2-8C99-659326162AEE}" type="datetimeFigureOut">
              <a:rPr lang="fr-FR" smtClean="0"/>
              <a:t>06/05/2024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E83162-8AFF-4FA8-9EDF-CADF7DC68B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01601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g"/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g"/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g"/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g"/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g"/><Relationship Id="rId2" Type="http://schemas.openxmlformats.org/officeDocument/2006/relationships/image" Target="../media/image82.jp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23456" y="760239"/>
            <a:ext cx="832311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fr-F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Harlow Solid Italic" panose="04030604020F02020D02" pitchFamily="82" charset="0"/>
              </a:rPr>
              <a:t>région</a:t>
            </a:r>
            <a:r>
              <a:rPr lang="fr-F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Harlow Solid Italic" panose="04030604020F02020D02" pitchFamily="82" charset="0"/>
              </a:rPr>
              <a:t>Auvergne-Rhône-Alpes</a:t>
            </a:r>
            <a:r>
              <a:rPr lang="fr-F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Harlow Solid Italic" panose="04030604020F02020D02" pitchFamily="82" charset="0"/>
              </a:rPr>
              <a:t> ,</a:t>
            </a:r>
            <a:r>
              <a:rPr lang="fr-F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Harlow Solid Italic" panose="04030604020F02020D02" pitchFamily="82" charset="0"/>
              </a:rPr>
              <a:t>département de la Loire</a:t>
            </a:r>
          </a:p>
          <a:p>
            <a:r>
              <a:rPr lang="fr-F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Harlow Solid Italic" panose="04030604020F02020D02" pitchFamily="82" charset="0"/>
              </a:rPr>
              <a:t>Village d’environ 650 </a:t>
            </a:r>
            <a:r>
              <a:rPr lang="fr-FR" sz="28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Harlow Solid Italic" panose="04030604020F02020D02" pitchFamily="82" charset="0"/>
              </a:rPr>
              <a:t>hab</a:t>
            </a:r>
            <a:r>
              <a:rPr lang="fr-F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Harlow Solid Italic" panose="04030604020F02020D02" pitchFamily="82" charset="0"/>
              </a:rPr>
              <a:t>, </a:t>
            </a:r>
            <a:r>
              <a:rPr lang="fr-F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Harlow Solid Italic" panose="04030604020F02020D02" pitchFamily="82" charset="0"/>
              </a:rPr>
              <a:t>qui sont des Saint-</a:t>
            </a:r>
            <a:r>
              <a:rPr lang="fr-FR" sz="28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Harlow Solid Italic" panose="04030604020F02020D02" pitchFamily="82" charset="0"/>
              </a:rPr>
              <a:t>Haonnais</a:t>
            </a:r>
            <a:endParaRPr lang="fr-FR" sz="2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Harlow Solid Italic" panose="04030604020F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202770" y="175464"/>
            <a:ext cx="453040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Fugaz One" pitchFamily="2" charset="0"/>
              </a:rPr>
              <a:t>Saint-Haon-le-Châtel</a:t>
            </a:r>
            <a:endParaRPr lang="fr-FR" sz="3200" dirty="0">
              <a:solidFill>
                <a:srgbClr val="FFFF00"/>
              </a:solidFill>
              <a:latin typeface="Fugaz One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92231" y="5606626"/>
            <a:ext cx="875953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véritable musée à ciel ouvert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revivre dix siècles de civilisation avec ses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vestiges,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hautes murailles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17 tours et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4 portes. 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2393398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4000">
        <p14:ripple/>
        <p:sndAc>
          <p:stSnd loop="1">
            <p:snd r:embed="rId2" name="flûtes indienne.wav"/>
          </p:stSnd>
        </p:sndAc>
      </p:transition>
    </mc:Choice>
    <mc:Fallback xmlns="">
      <p:transition spd="slow" advTm="14000">
        <p:fade/>
        <p:sndAc>
          <p:stSnd loop="1">
            <p:snd r:embed="rId4" name="flûtes indienn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9110" y="5143500"/>
            <a:ext cx="1413164" cy="1598653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87036" y="497717"/>
            <a:ext cx="873875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                     Saint-Haon-le-Châtel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</a:t>
            </a:r>
            <a:endParaRPr lang="fr-FR" sz="28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pépite médiévale sur un piton rocheux au pied des monts de la Madeleine,</a:t>
            </a:r>
          </a:p>
        </p:txBody>
      </p:sp>
      <p:sp>
        <p:nvSpPr>
          <p:cNvPr id="6" name="Rectangle 5"/>
          <p:cNvSpPr/>
          <p:nvPr/>
        </p:nvSpPr>
        <p:spPr>
          <a:xfrm>
            <a:off x="0" y="5250328"/>
            <a:ext cx="759575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Fortifications construites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XIV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siècle pour protéger la ville contre les bandes de pillards. Magnifique village où chaque rue est à découvrir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Harlow Solid Italic" panose="04030604020F02020D02" pitchFamily="8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63073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5000">
        <p14:ripple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3093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53540" y="431954"/>
            <a:ext cx="843692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remparts et la porte ou (</a:t>
            </a:r>
            <a:r>
              <a:rPr lang="fr-FR" sz="32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Poterle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) de la trahison</a:t>
            </a:r>
          </a:p>
        </p:txBody>
      </p:sp>
      <p:sp>
        <p:nvSpPr>
          <p:cNvPr id="3" name="Rectangle 2"/>
          <p:cNvSpPr/>
          <p:nvPr/>
        </p:nvSpPr>
        <p:spPr>
          <a:xfrm>
            <a:off x="353292" y="5177182"/>
            <a:ext cx="858289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La légende de la porte de la trahison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 » Lors de la Praguerie, la cité, ayant pris le parti de Guy de Bourbon contre les armées du roi Charles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VII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fut assiégée, en 1440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 </a:t>
            </a:r>
            <a:endParaRPr lang="fr-FR" sz="2800" dirty="0"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7965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5000">
        <p14:ripple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406710" y="431954"/>
            <a:ext cx="633057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remparts et la porte de la trahiso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n</a:t>
            </a:r>
            <a:endParaRPr lang="fr-FR" sz="32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4869286"/>
            <a:ext cx="922712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sous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feu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bombardes, les murailles furent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très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endommagées. L’histoire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dit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qu’un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bourgeois aurait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ouvert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cette porte aux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soldats du roi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qui se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rendirent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maître de la ville.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Roi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épargna le pillage en accordant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«grâce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» aux habitants. </a:t>
            </a:r>
          </a:p>
        </p:txBody>
      </p:sp>
    </p:spTree>
    <p:extLst>
      <p:ext uri="{BB962C8B-B14F-4D97-AF65-F5344CB8AC3E}">
        <p14:creationId xmlns:p14="http://schemas.microsoft.com/office/powerpoint/2010/main" val="2295434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7000">
        <p14:ripple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486629" y="293316"/>
            <a:ext cx="298511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place Saint-Roch</a:t>
            </a:r>
          </a:p>
        </p:txBody>
      </p:sp>
      <p:sp>
        <p:nvSpPr>
          <p:cNvPr id="6" name="Rectangle 5"/>
          <p:cNvSpPr/>
          <p:nvPr/>
        </p:nvSpPr>
        <p:spPr>
          <a:xfrm>
            <a:off x="67541" y="5677404"/>
            <a:ext cx="900891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Passée la porte cloutée dite de l’Horloge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Vous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arrivez sur le site de Saint-Haon-le-Châtel, fleuron du Roannais, </a:t>
            </a:r>
          </a:p>
        </p:txBody>
      </p:sp>
    </p:spTree>
    <p:extLst>
      <p:ext uri="{BB962C8B-B14F-4D97-AF65-F5344CB8AC3E}">
        <p14:creationId xmlns:p14="http://schemas.microsoft.com/office/powerpoint/2010/main" val="2264683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1000">
        <p14:ripple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486629" y="293316"/>
            <a:ext cx="298511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place Saint-Roch</a:t>
            </a:r>
          </a:p>
        </p:txBody>
      </p:sp>
      <p:sp>
        <p:nvSpPr>
          <p:cNvPr id="4" name="Rectangle 3"/>
          <p:cNvSpPr/>
          <p:nvPr/>
        </p:nvSpPr>
        <p:spPr>
          <a:xfrm>
            <a:off x="702025" y="5731499"/>
            <a:ext cx="798896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Ce fleuron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du Roannais, véritable musée à ciel ouvert, où l’on peut revivre dix siècles de civilisation</a:t>
            </a:r>
            <a:endParaRPr lang="fr-FR" sz="2800" dirty="0"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2145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8000">
        <p14:rippl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486629" y="293316"/>
            <a:ext cx="298511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place Saint-Roch</a:t>
            </a: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06531" y="5900800"/>
            <a:ext cx="853093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Après restauration cette auberge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médiéval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est restée 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dans son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jus et a conservée les traditions d’antan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4310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8000">
        <p14:rippl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3518" y="5196435"/>
            <a:ext cx="895696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porte principale de la ville est massive. C'est la porte de l'horloge, rebaptisée ainsi à la fin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XVIII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siècle. les  villageois souhaitaient y opposer un horloge publique projet avorté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?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4361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1000">
        <p14:ripple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3747" y="0"/>
            <a:ext cx="4580253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63747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24692" y="5741707"/>
            <a:ext cx="912749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vantaux en chêne cloutés, remarquablement bien conservés,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classée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aux Monument Historiques depuis 1925. </a:t>
            </a:r>
          </a:p>
        </p:txBody>
      </p:sp>
    </p:spTree>
    <p:extLst>
      <p:ext uri="{BB962C8B-B14F-4D97-AF65-F5344CB8AC3E}">
        <p14:creationId xmlns:p14="http://schemas.microsoft.com/office/powerpoint/2010/main" val="1303791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8000">
        <p14:rippl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8872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03"/>
          <a:stretch/>
        </p:blipFill>
        <p:spPr>
          <a:xfrm>
            <a:off x="0" y="0"/>
            <a:ext cx="4817398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30"/>
          <a:stretch/>
        </p:blipFill>
        <p:spPr>
          <a:xfrm>
            <a:off x="4817398" y="0"/>
            <a:ext cx="4336993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83127" y="5805515"/>
            <a:ext cx="894657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Jean-Jules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Jusserand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né le 18 février 1855 à Lyon (Rhône) et mort le 18 juillet 1932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à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Paris,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diplomate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historien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6929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3128" y="5364236"/>
            <a:ext cx="914399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Il fut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ambassadeur de France aux États-Unis de 1902 à 1924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Harlow Solid Italic" panose="04030604020F02020D02" pitchFamily="82" charset="0"/>
              </a:rPr>
              <a:t>.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C’est lui, qui a poussé les Américains à entrer en guerre en 1917 lors de la crise marocaine et de la conférence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d’Algésiras,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3655951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2000">
        <p14:ripple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26" y="0"/>
            <a:ext cx="9148126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38480" y="5513245"/>
            <a:ext cx="806334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dirty="0" smtClean="0"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emprunter les remparts de la ville au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XIV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siècle et contempler les maisons à pans de bois du Moyen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Age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Harlow Solid Italic" panose="04030604020F02020D02" pitchFamily="82" charset="0"/>
              </a:rPr>
              <a:t>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9428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23"/>
          <a:stretch/>
        </p:blipFill>
        <p:spPr>
          <a:xfrm>
            <a:off x="0" y="0"/>
            <a:ext cx="9154391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42899" y="5517334"/>
            <a:ext cx="851015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 Moyen Âge,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Saint-</a:t>
            </a:r>
            <a:r>
              <a:rPr lang="fr-FR" sz="32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Haon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 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était une cité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importante, la capitale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du Roannais, avec ses pouvoirs et ses services 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: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2952541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8000">
        <p14:rippl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184"/>
          <a:stretch/>
        </p:blipFill>
        <p:spPr>
          <a:xfrm>
            <a:off x="0" y="0"/>
            <a:ext cx="4447309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7308" y="0"/>
            <a:ext cx="469669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0713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84464" y="5187573"/>
            <a:ext cx="837507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manoirs de la Renaissance, les hôtels particuliers des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et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XVIII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siècles, autour de l’église romane majestueuse, aussi bien que dans les faubourgs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anciens</a:t>
            </a:r>
            <a:endParaRPr lang="fr-FR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9931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1000">
        <p14:ripple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161"/>
          <a:stretch/>
        </p:blipFill>
        <p:spPr>
          <a:xfrm>
            <a:off x="0" y="0"/>
            <a:ext cx="915439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0437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74073" y="6015289"/>
            <a:ext cx="817764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D'innombrables petites ruelles à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St-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Haon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-le-Chatel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0104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1739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37"/>
          <a:stretch/>
        </p:blipFill>
        <p:spPr>
          <a:xfrm>
            <a:off x="4617390" y="0"/>
            <a:ext cx="454739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92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675" y="0"/>
            <a:ext cx="4419325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821532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88523" y="5364218"/>
            <a:ext cx="825038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Situé sur un piton rocheux aux pieds des Monts de la Madeleine, Saint-Haon-le-Châtel plonge le promeneur dans plus de 10 siècles d’histoire</a:t>
            </a:r>
          </a:p>
        </p:txBody>
      </p:sp>
    </p:spTree>
    <p:extLst>
      <p:ext uri="{BB962C8B-B14F-4D97-AF65-F5344CB8AC3E}">
        <p14:creationId xmlns:p14="http://schemas.microsoft.com/office/powerpoint/2010/main" val="2073500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1000">
        <p14:ripple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8613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93718" y="5783271"/>
            <a:ext cx="693073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nombreuses maisons à colombage attestent aussi du passé médiéval du village. </a:t>
            </a:r>
          </a:p>
        </p:txBody>
      </p:sp>
    </p:spTree>
    <p:extLst>
      <p:ext uri="{BB962C8B-B14F-4D97-AF65-F5344CB8AC3E}">
        <p14:creationId xmlns:p14="http://schemas.microsoft.com/office/powerpoint/2010/main" val="4272322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8000">
        <p14:rippl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8383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018310" y="5693172"/>
            <a:ext cx="625532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                Hôtel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Jehan Pelletier.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l'hôtel est devenu un Office notarial.</a:t>
            </a:r>
          </a:p>
        </p:txBody>
      </p:sp>
    </p:spTree>
    <p:extLst>
      <p:ext uri="{BB962C8B-B14F-4D97-AF65-F5344CB8AC3E}">
        <p14:creationId xmlns:p14="http://schemas.microsoft.com/office/powerpoint/2010/main" val="953601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83128" y="4895665"/>
            <a:ext cx="418753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tympan de l'entrée, surmonté des armes de Jehan-Pelletier, baron de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Beaucresson</a:t>
            </a:r>
            <a:endParaRPr lang="fr-FR" sz="2800" dirty="0"/>
          </a:p>
        </p:txBody>
      </p:sp>
      <p:cxnSp>
        <p:nvCxnSpPr>
          <p:cNvPr id="6" name="Connecteur droit avec flèche 5"/>
          <p:cNvCxnSpPr/>
          <p:nvPr/>
        </p:nvCxnSpPr>
        <p:spPr>
          <a:xfrm flipV="1">
            <a:off x="1309255" y="3138055"/>
            <a:ext cx="1413163" cy="191192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32681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8000">
        <p14:rippl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30736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0736" y="0"/>
            <a:ext cx="4613264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883528" y="5800636"/>
            <a:ext cx="639011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la devise du baron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« Soyons prudents comme des serpents, simples comme des colombes ». </a:t>
            </a:r>
          </a:p>
        </p:txBody>
      </p:sp>
    </p:spTree>
    <p:extLst>
      <p:ext uri="{BB962C8B-B14F-4D97-AF65-F5344CB8AC3E}">
        <p14:creationId xmlns:p14="http://schemas.microsoft.com/office/powerpoint/2010/main" val="3774492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833346" y="5793662"/>
            <a:ext cx="531107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À chaque coin de rue une découverte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929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"/>
          <a:stretch/>
        </p:blipFill>
        <p:spPr>
          <a:xfrm>
            <a:off x="10390" y="0"/>
            <a:ext cx="91336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2564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85800" y="5473005"/>
            <a:ext cx="791787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        Manoir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la Fleur de Lys </a:t>
            </a: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manoir date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siècle. Situé en plein cœur du village, il est aujourd'hui transformé en gîte.</a:t>
            </a:r>
          </a:p>
        </p:txBody>
      </p:sp>
    </p:spTree>
    <p:extLst>
      <p:ext uri="{BB962C8B-B14F-4D97-AF65-F5344CB8AC3E}">
        <p14:creationId xmlns:p14="http://schemas.microsoft.com/office/powerpoint/2010/main" val="1284430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0000">
        <p14:rippl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6610" y="0"/>
            <a:ext cx="461739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2661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07733" y="5731317"/>
            <a:ext cx="267855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Au moyenne âge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504588" y="5594398"/>
            <a:ext cx="463941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Aujourd’hui après restauration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1658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8000">
        <p14:rippl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708266" y="5845617"/>
            <a:ext cx="320793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tour de la madone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39" r="3750"/>
          <a:stretch/>
        </p:blipFill>
        <p:spPr>
          <a:xfrm>
            <a:off x="-1" y="0"/>
            <a:ext cx="9162029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92140" y="5473005"/>
            <a:ext cx="897774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Tour de la vierge dite encore la tour de la Madone ,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visible de la placette qui accueille aussi le Monuments aux morts. Cette tour est située dans une propriété privée.</a:t>
            </a:r>
          </a:p>
        </p:txBody>
      </p:sp>
    </p:spTree>
    <p:extLst>
      <p:ext uri="{BB962C8B-B14F-4D97-AF65-F5344CB8AC3E}">
        <p14:creationId xmlns:p14="http://schemas.microsoft.com/office/powerpoint/2010/main" val="832817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1000">
        <p14:ripple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12909" y="75590"/>
            <a:ext cx="363753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La tour de la madone</a:t>
            </a:r>
            <a:endParaRPr lang="fr-F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5208134"/>
            <a:ext cx="897774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 érigée sur la tour en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1865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Saint-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Haonnois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pas toujours d’accord, quelle idée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placer une telle statue sur une tour datant de 1360 ! 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Aujourd’hui c’est le symbole du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village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, </a:t>
            </a:r>
          </a:p>
          <a:p>
            <a:pPr algn="just"/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 </a:t>
            </a:r>
            <a:endParaRPr lang="fr-F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1495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2000">
        <p14:ripple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15636" y="5111557"/>
            <a:ext cx="831272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petit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Châteaumorand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bâti au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siècle. C'était la maison d'enfance de Fréderic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Noëlas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un médecin du bourg, passionné d'histoire et d'archéologie, </a:t>
            </a:r>
          </a:p>
        </p:txBody>
      </p:sp>
    </p:spTree>
    <p:extLst>
      <p:ext uri="{BB962C8B-B14F-4D97-AF65-F5344CB8AC3E}">
        <p14:creationId xmlns:p14="http://schemas.microsoft.com/office/powerpoint/2010/main" val="4134382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1000">
        <p14:ripple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26027" y="5242944"/>
            <a:ext cx="848937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Fréderic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Noëlas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personnage célèbre du village au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XIX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siècle et auteur du livre "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latin typeface="Harlow Solid Italic" panose="04030604020F02020D02" pitchFamily="82" charset="0"/>
              </a:rPr>
              <a:t>Les légendes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latin typeface="Harlow Solid Italic" panose="04030604020F02020D02" pitchFamily="82" charset="0"/>
              </a:rPr>
              <a:t>foréziennes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".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1680398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8000">
        <p14:rippl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4753559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7538" y="0"/>
            <a:ext cx="4456462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50620" y="5464708"/>
            <a:ext cx="887383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 Jardin médiéval, appelé aussi le "jardin du Moyen Âge". Il se trouve en plein village, face au Petit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Châteaumorand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68237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68897" y="6008315"/>
            <a:ext cx="50561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L'école et la bibliothèque du village</a:t>
            </a:r>
          </a:p>
        </p:txBody>
      </p:sp>
    </p:spTree>
    <p:extLst>
      <p:ext uri="{BB962C8B-B14F-4D97-AF65-F5344CB8AC3E}">
        <p14:creationId xmlns:p14="http://schemas.microsoft.com/office/powerpoint/2010/main" val="492454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2" r="7234"/>
          <a:stretch/>
        </p:blipFill>
        <p:spPr>
          <a:xfrm>
            <a:off x="0" y="0"/>
            <a:ext cx="919595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6589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925053" y="5592362"/>
            <a:ext cx="612808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ancienne écurie, privée et transformée aujourd'hui en parking.</a:t>
            </a:r>
          </a:p>
        </p:txBody>
      </p:sp>
    </p:spTree>
    <p:extLst>
      <p:ext uri="{BB962C8B-B14F-4D97-AF65-F5344CB8AC3E}">
        <p14:creationId xmlns:p14="http://schemas.microsoft.com/office/powerpoint/2010/main" val="942417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3853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8530" y="0"/>
            <a:ext cx="460547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9162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457251" y="522828"/>
            <a:ext cx="383310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Eglise Saint Eustache</a:t>
            </a:r>
          </a:p>
        </p:txBody>
      </p:sp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384465" y="5326175"/>
            <a:ext cx="7865918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Située vraisemblablement à l'emplacement de l'ancienne chapelle du château, sa construction remonte à la fin du </a:t>
            </a: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XII</a:t>
            </a:r>
            <a:r>
              <a:rPr kumimoji="0" lang="fr-FR" altLang="fr-FR" sz="2800" b="1" i="0" u="none" strike="noStrike" normalizeH="0" baseline="30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</a:t>
            </a: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entre 1166 et 1225. </a:t>
            </a:r>
          </a:p>
        </p:txBody>
      </p:sp>
    </p:spTree>
    <p:extLst>
      <p:ext uri="{BB962C8B-B14F-4D97-AF65-F5344CB8AC3E}">
        <p14:creationId xmlns:p14="http://schemas.microsoft.com/office/powerpoint/2010/main" val="2414220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1000">
        <p14:ripple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043" t="36213" r="8789" b="18939"/>
          <a:stretch/>
        </p:blipFill>
        <p:spPr>
          <a:xfrm>
            <a:off x="6546273" y="3672716"/>
            <a:ext cx="2223656" cy="1803294"/>
          </a:xfrm>
          <a:prstGeom prst="rect">
            <a:avLst/>
          </a:prstGeom>
        </p:spPr>
      </p:pic>
      <p:cxnSp>
        <p:nvCxnSpPr>
          <p:cNvPr id="5" name="Connecteur droit avec flèche 4"/>
          <p:cNvCxnSpPr/>
          <p:nvPr/>
        </p:nvCxnSpPr>
        <p:spPr>
          <a:xfrm flipH="1" flipV="1">
            <a:off x="5195455" y="2504209"/>
            <a:ext cx="1735281" cy="178723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/>
          <p:cNvSpPr/>
          <p:nvPr/>
        </p:nvSpPr>
        <p:spPr>
          <a:xfrm>
            <a:off x="0" y="5259522"/>
            <a:ext cx="932064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Bâtie entre 1166 et 1225 en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granit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la région, elle est de style roman avec des fenêtres en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lancettes et de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nombreuses peintures murales datées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XIII</a:t>
            </a:r>
            <a:r>
              <a:rPr lang="fr-FR" sz="2800" b="1" baseline="300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au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siècle et une poutre de gloire.</a:t>
            </a:r>
          </a:p>
        </p:txBody>
      </p:sp>
      <p:sp>
        <p:nvSpPr>
          <p:cNvPr id="7" name="Rectangle 6"/>
          <p:cNvSpPr/>
          <p:nvPr/>
        </p:nvSpPr>
        <p:spPr>
          <a:xfrm>
            <a:off x="2144347" y="168863"/>
            <a:ext cx="403027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Eglise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Saint-Eustache </a:t>
            </a:r>
            <a:endParaRPr lang="fr-FR" sz="3200" dirty="0">
              <a:solidFill>
                <a:srgbClr val="00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6637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3000">
        <p14:ripple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04110" y="5319099"/>
            <a:ext cx="549679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nef est bordée de bas coté étroits. Elle ne possède pas de fenêtres</a:t>
            </a:r>
          </a:p>
        </p:txBody>
      </p:sp>
    </p:spTree>
    <p:extLst>
      <p:ext uri="{BB962C8B-B14F-4D97-AF65-F5344CB8AC3E}">
        <p14:creationId xmlns:p14="http://schemas.microsoft.com/office/powerpoint/2010/main" val="2541858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2"/>
            <a:ext cx="9144001" cy="685800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13021" y="442344"/>
            <a:ext cx="742703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Quelques photos pour apprécier l’intérieur de l’église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4424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76746" y="6004898"/>
            <a:ext cx="773083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chœur est bordé de boiseries et stalles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XVIII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</a:t>
            </a:r>
          </a:p>
        </p:txBody>
      </p:sp>
      <p:sp>
        <p:nvSpPr>
          <p:cNvPr id="4" name="Rectangle 3"/>
          <p:cNvSpPr/>
          <p:nvPr/>
        </p:nvSpPr>
        <p:spPr>
          <a:xfrm>
            <a:off x="5895658" y="982397"/>
            <a:ext cx="25657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Poutre de gloire</a:t>
            </a:r>
          </a:p>
        </p:txBody>
      </p:sp>
      <p:cxnSp>
        <p:nvCxnSpPr>
          <p:cNvPr id="6" name="Connecteur droit avec flèche 5"/>
          <p:cNvCxnSpPr/>
          <p:nvPr/>
        </p:nvCxnSpPr>
        <p:spPr>
          <a:xfrm flipH="1">
            <a:off x="5069305" y="1363579"/>
            <a:ext cx="1347537" cy="190901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99144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9108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42900" y="5260309"/>
            <a:ext cx="84582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chapelle de Jean Pelletier, seigneur de Saint-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Haon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à la fin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siècle. Encore de nombreux vestiges de peintures dont une litre funéraire.</a:t>
            </a:r>
          </a:p>
        </p:txBody>
      </p:sp>
    </p:spTree>
    <p:extLst>
      <p:ext uri="{BB962C8B-B14F-4D97-AF65-F5344CB8AC3E}">
        <p14:creationId xmlns:p14="http://schemas.microsoft.com/office/powerpoint/2010/main" val="3478204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0000">
        <p14:rippl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450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644736" y="248335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fresques défigurés pendant les guerres de religion </a:t>
            </a:r>
          </a:p>
        </p:txBody>
      </p:sp>
    </p:spTree>
    <p:extLst>
      <p:ext uri="{BB962C8B-B14F-4D97-AF65-F5344CB8AC3E}">
        <p14:creationId xmlns:p14="http://schemas.microsoft.com/office/powerpoint/2010/main" val="3260475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25" b="6970"/>
          <a:stretch/>
        </p:blipFill>
        <p:spPr>
          <a:xfrm>
            <a:off x="0" y="0"/>
            <a:ext cx="4737054" cy="6873368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7054" y="0"/>
            <a:ext cx="440694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3784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382188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2188" y="0"/>
            <a:ext cx="4761812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52760" y="6247307"/>
            <a:ext cx="404630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Tableau de Saint Eustache</a:t>
            </a:r>
          </a:p>
        </p:txBody>
      </p:sp>
      <p:sp>
        <p:nvSpPr>
          <p:cNvPr id="5" name="Rectangle 4"/>
          <p:cNvSpPr/>
          <p:nvPr/>
        </p:nvSpPr>
        <p:spPr>
          <a:xfrm>
            <a:off x="4572000" y="5666556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chapelle formant transept date de la fin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siècle.</a:t>
            </a:r>
          </a:p>
        </p:txBody>
      </p:sp>
    </p:spTree>
    <p:extLst>
      <p:ext uri="{BB962C8B-B14F-4D97-AF65-F5344CB8AC3E}">
        <p14:creationId xmlns:p14="http://schemas.microsoft.com/office/powerpoint/2010/main" val="698477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2"/>
          <a:stretch/>
        </p:blipFill>
        <p:spPr>
          <a:xfrm>
            <a:off x="-41563" y="0"/>
            <a:ext cx="918556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4086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6941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6057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0570" y="0"/>
            <a:ext cx="458343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90945" y="5350272"/>
            <a:ext cx="380307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Bannière Saint Eustache en chef de la milice de l'empereur Romain</a:t>
            </a:r>
          </a:p>
        </p:txBody>
      </p:sp>
      <p:sp>
        <p:nvSpPr>
          <p:cNvPr id="6" name="Rectangle 5"/>
          <p:cNvSpPr/>
          <p:nvPr/>
        </p:nvSpPr>
        <p:spPr>
          <a:xfrm>
            <a:off x="5087389" y="5350272"/>
            <a:ext cx="348748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bannière Saint Vincent patron des vignerons</a:t>
            </a:r>
          </a:p>
        </p:txBody>
      </p:sp>
    </p:spTree>
    <p:extLst>
      <p:ext uri="{BB962C8B-B14F-4D97-AF65-F5344CB8AC3E}">
        <p14:creationId xmlns:p14="http://schemas.microsoft.com/office/powerpoint/2010/main" val="3955068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0000">
        <p14:rippl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2819" y="0"/>
            <a:ext cx="4741181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0297" y="0"/>
            <a:ext cx="454311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3461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6125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817183" y="6011872"/>
            <a:ext cx="607570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/>
                <a:latin typeface="Harlow Solid Italic" panose="04030604020F02020D02" pitchFamily="82" charset="0"/>
              </a:rPr>
              <a:t>L’arrière de l’église avec un petit cimetière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8133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924395" y="5949526"/>
            <a:ext cx="302999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La mairie du village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2021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901536" y="5526917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château de Saint-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Haon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</a:t>
            </a:r>
          </a:p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est devenu un hôtel</a:t>
            </a:r>
          </a:p>
        </p:txBody>
      </p:sp>
    </p:spTree>
    <p:extLst>
      <p:ext uri="{BB962C8B-B14F-4D97-AF65-F5344CB8AC3E}">
        <p14:creationId xmlns:p14="http://schemas.microsoft.com/office/powerpoint/2010/main" val="1698432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43630" y="5717370"/>
            <a:ext cx="705674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dernières restaurations au hasard des ruelles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2838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5750" y="6098415"/>
            <a:ext cx="85725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Maisons originales de commerçants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XIX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ème siècle…</a:t>
            </a:r>
          </a:p>
        </p:txBody>
      </p:sp>
    </p:spTree>
    <p:extLst>
      <p:ext uri="{BB962C8B-B14F-4D97-AF65-F5344CB8AC3E}">
        <p14:creationId xmlns:p14="http://schemas.microsoft.com/office/powerpoint/2010/main" val="2524744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799567" y="5741708"/>
            <a:ext cx="487986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La même maison au moyenne âge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6635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66906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5643" y="0"/>
            <a:ext cx="451835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6348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1928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423488" y="5955450"/>
            <a:ext cx="31165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 village très fleuri</a:t>
            </a:r>
          </a:p>
        </p:txBody>
      </p:sp>
    </p:spTree>
    <p:extLst>
      <p:ext uri="{BB962C8B-B14F-4D97-AF65-F5344CB8AC3E}">
        <p14:creationId xmlns:p14="http://schemas.microsoft.com/office/powerpoint/2010/main" val="1301226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9576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30736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0736" y="0"/>
            <a:ext cx="461326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3727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79674" y="5856008"/>
            <a:ext cx="597952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/>
                <a:latin typeface="Harlow Solid Italic" panose="04030604020F02020D02" pitchFamily="82" charset="0"/>
              </a:rPr>
              <a:t>Sortir 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/>
                <a:latin typeface="Harlow Solid Italic" panose="04030604020F02020D02" pitchFamily="82" charset="0"/>
              </a:rPr>
              <a:t>de la cité pour admirer le paysage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4355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5190" y="4907156"/>
            <a:ext cx="897774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murailles, tours et portes datent de 1360. Aujourd’hui, les fortifications sont presque entièrement conservées, un cas unique dans le département de la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Loire, un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voyage dans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l’histoire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/>
            </a:r>
            <a:b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</a:b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1626504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1000">
        <p14:ripple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48937" y="4204268"/>
            <a:ext cx="859856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/>
            </a:r>
            <a:b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</a:b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Après le siège de Charles 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VII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en 1440 débute alors sa décadence économique et administrative au profit de Roanne. Mais aujourd’hui Saint-</a:t>
            </a:r>
            <a:r>
              <a:rPr lang="fr-FR" sz="24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Haon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reste d’une richesse culturelle, historique et architecturelle indétrônable et </a:t>
            </a:r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intemporelle , qui reste une visite incontournable,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772109" y="6340687"/>
            <a:ext cx="3756156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Création </a:t>
            </a:r>
            <a:r>
              <a:rPr lang="fr-FR" sz="2400" b="1" cap="none" spc="0" dirty="0" err="1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PapyRi</a:t>
            </a:r>
            <a:r>
              <a:rPr lang="fr-FR" sz="24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 : Mai 2024</a:t>
            </a:r>
            <a:endParaRPr lang="fr-FR" sz="2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2606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7000">
        <p14:ripple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645</TotalTime>
  <Words>866</Words>
  <Application>Microsoft Office PowerPoint</Application>
  <PresentationFormat>Affichage à l'écran (4:3)</PresentationFormat>
  <Paragraphs>71</Paragraphs>
  <Slides>69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69</vt:i4>
      </vt:variant>
    </vt:vector>
  </HeadingPairs>
  <TitlesOfParts>
    <vt:vector size="76" baseType="lpstr">
      <vt:lpstr>Arial</vt:lpstr>
      <vt:lpstr>Calibri</vt:lpstr>
      <vt:lpstr>Calibri Light</vt:lpstr>
      <vt:lpstr>Courgette</vt:lpstr>
      <vt:lpstr>Fugaz One</vt:lpstr>
      <vt:lpstr>Harlow Solid Italic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jatocha.richard@sfr.fr</dc:creator>
  <cp:lastModifiedBy>jatocha.richard@sfr.fr</cp:lastModifiedBy>
  <cp:revision>76</cp:revision>
  <dcterms:created xsi:type="dcterms:W3CDTF">2024-04-30T16:40:41Z</dcterms:created>
  <dcterms:modified xsi:type="dcterms:W3CDTF">2024-05-06T16:36:30Z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