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2" r:id="rId3"/>
    <p:sldId id="257" r:id="rId4"/>
    <p:sldId id="269" r:id="rId5"/>
    <p:sldId id="260" r:id="rId6"/>
    <p:sldId id="261" r:id="rId7"/>
    <p:sldId id="256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7" r:id="rId16"/>
    <p:sldId id="270" r:id="rId17"/>
    <p:sldId id="263" r:id="rId18"/>
    <p:sldId id="258" r:id="rId19"/>
    <p:sldId id="268" r:id="rId20"/>
    <p:sldId id="264" r:id="rId21"/>
    <p:sldId id="281" r:id="rId22"/>
    <p:sldId id="272" r:id="rId23"/>
    <p:sldId id="271" r:id="rId24"/>
    <p:sldId id="273" r:id="rId25"/>
    <p:sldId id="266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5" autoAdjust="0"/>
    <p:restoredTop sz="94660"/>
  </p:normalViewPr>
  <p:slideViewPr>
    <p:cSldViewPr snapToGrid="0">
      <p:cViewPr varScale="1">
        <p:scale>
          <a:sx n="73" d="100"/>
          <a:sy n="73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51C0B7-878B-8641-CB6D-C602E7688C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D2085-323C-0389-5CB1-2731D0F2B8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71BDA8-FBC3-64BD-B212-6DDD991D7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77905-448C-71F7-EF42-1A9530E42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F4CC71-6931-DC23-ABD6-605BD246F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26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F6391-451D-7978-29D3-BA1712395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0A0D1D-70B2-EF63-BE97-0601E6147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8304F-9149-42C5-8A53-F41DAA086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015446-1526-E6E3-1F66-C0158ACA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E48AC4-3E4C-5104-EECE-5CD48E317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59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7DC044-9C9E-A761-A0C6-26F59BCA1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544B06-2BF4-E8B6-4EDB-DB3D968A4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714418-C607-A41B-4302-0E27AE934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8C99CA-593D-01A7-85E8-03ECA0BEC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332600-A27D-2DC2-1F15-08C5470EE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85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E8661-B7A7-2E2B-1F69-7EE3733BA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34819C-DEE1-E111-EB3D-4C96604C9A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4B3895-8E69-B84B-0FA3-0CA07225DB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0CD054-C4DD-D404-83D6-094D3C616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A26ECB-0326-BD07-EB95-77A707D32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E72DB5-2D59-E15F-2699-30DEA1E95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31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6C417-9159-CD47-8685-92070EEB0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837C96-8377-894F-7600-9162B8B8C6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C5CEF0-C81C-F78E-48F0-95CE86A53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5828FC7-C458-A0D8-6591-A861D826F3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12054F-168D-F88B-0178-8849F90218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2E6E082-F000-C77D-3231-757BD3FBD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37D207A-728D-CEC1-1A64-647C848A4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DC4CD16-1641-36E3-431B-351F1F5DE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925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E3E241-F096-2629-757D-26D138293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7142449-5B00-C936-837A-9C4E23CF8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30F45BE-7893-C077-6B4D-B39996A20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219E843-8A09-4B97-9519-C337BFBAE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36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C7556BE-1B67-E964-B9AA-E28505E0C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E290B0-56E1-0AD2-2282-A13AE9425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FA7375-35B5-EEE2-FD91-F0F19BCB4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1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8576F7-2F27-DDCC-B072-D9EB28DD0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950796-AE74-7844-EB71-5CEA8F735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17BD25-AFE1-C721-5829-F11A27C574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11B6B5-9400-B609-1B80-F45D874AB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F8F2C8-0821-209C-15FF-0F37C7C44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CE2A4C-B74C-7A46-A975-DDBB59D18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70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7E2B9-96F5-1CB8-7BD1-053B4FB68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59CB54-C3A2-0BFD-F997-27F7D48A6C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BCD426-A40B-A209-1144-860A22FC54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235559-ECD9-B19E-DCB3-1C0FFD99F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D3A036-B2FA-E3B9-39F2-2B87BC3A2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C8CD6F-AF3A-F5F5-9066-4A7516BB1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8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614532-E068-ED9B-42F4-A0E608987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4EAB35-86DD-BBAB-2180-4A9362EF3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368A90-C7AA-B4EC-CFFC-849E0034F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B2A81E-D46F-63B4-757C-91A143A28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6A0836-0999-6C58-C108-1EEA59C43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9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0A7532-CBF2-11C3-D951-D11D27B4E6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30198D-0788-5938-B6A6-908875DAA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2F1734-F2E8-8A81-13B7-CA00A836F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79EF3B-E19A-5661-D5E1-252898B2E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A9608A-7DDF-73C3-980E-00A9F6C3B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30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FF5B754-D027-9A64-CE2B-DA6276E97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DDCC0F-4049-1F58-3296-AE5F96190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519018-B8D3-3CE2-C1F0-CD3C0D57E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BBC31-7C7C-4B4C-BF95-05E2E57DD266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1E64BD-4AC4-2E5A-9A72-C476218FD3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3EC29B-4518-36D2-8A6D-A1F41B3D65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21294-C62F-4754-BB01-CE8BB417CBA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934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5B7E0B-065D-0FD5-145F-3A232097F9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680" y="378619"/>
            <a:ext cx="4720911" cy="61007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B52F455-B4CE-E2BA-98F0-7EABCE517BF7}"/>
              </a:ext>
            </a:extLst>
          </p:cNvPr>
          <p:cNvSpPr txBox="1"/>
          <p:nvPr/>
        </p:nvSpPr>
        <p:spPr>
          <a:xfrm>
            <a:off x="6689702" y="2474694"/>
            <a:ext cx="512392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GASTOUNET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DU GARD  à l’ELYSEE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DESTIN ET CARRIERE 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GASTON  DOUMERGUE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525CAA-9BB7-75AE-022F-52F729F6F291}"/>
              </a:ext>
            </a:extLst>
          </p:cNvPr>
          <p:cNvSpPr/>
          <p:nvPr/>
        </p:nvSpPr>
        <p:spPr>
          <a:xfrm>
            <a:off x="9434883" y="5821850"/>
            <a:ext cx="2554012" cy="8309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E4298A1-9261-2657-4C95-296D282CEC6C}"/>
              </a:ext>
            </a:extLst>
          </p:cNvPr>
          <p:cNvSpPr txBox="1"/>
          <p:nvPr/>
        </p:nvSpPr>
        <p:spPr>
          <a:xfrm>
            <a:off x="9566976" y="5821850"/>
            <a:ext cx="2947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droit pour avancer Merci</a:t>
            </a:r>
          </a:p>
        </p:txBody>
      </p:sp>
    </p:spTree>
    <p:extLst>
      <p:ext uri="{BB962C8B-B14F-4D97-AF65-F5344CB8AC3E}">
        <p14:creationId xmlns:p14="http://schemas.microsoft.com/office/powerpoint/2010/main" val="161965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>
            <p:snd r:embed="rId2" name="Gérard lenorman -  Si jétais Président.wav"/>
          </p:stSnd>
        </p:sndAc>
      </p:transition>
    </mc:Choice>
    <mc:Fallback xmlns="">
      <p:transition spd="slow">
        <p:fade/>
        <p:sndAc>
          <p:stSnd>
            <p:snd r:embed="rId4" name="Gérard lenorman -  Si jétais Présiden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168BA2-E438-80B6-6DB5-D874A0B8B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95" y="1123386"/>
            <a:ext cx="5002212" cy="37516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78EE5-BBA7-37BA-C5F8-F88522B09321}"/>
              </a:ext>
            </a:extLst>
          </p:cNvPr>
          <p:cNvSpPr txBox="1"/>
          <p:nvPr/>
        </p:nvSpPr>
        <p:spPr>
          <a:xfrm>
            <a:off x="838200" y="4713982"/>
            <a:ext cx="525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Aigues Vives – ville natale de Gaston DOUMERGUE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la mairie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09B09D7-8EDC-9CA7-4DE6-0B52F6706C3A}"/>
              </a:ext>
            </a:extLst>
          </p:cNvPr>
          <p:cNvSpPr txBox="1"/>
          <p:nvPr/>
        </p:nvSpPr>
        <p:spPr>
          <a:xfrm>
            <a:off x="5941695" y="574358"/>
            <a:ext cx="535781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GASTON DOUMERGUE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Figure de la Troisième République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Natif d’Aigues Vives dans le Gard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en 1863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et y décède en 1937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accomplit un cursus Politique remarquable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Apparaissant comme ‘l’Homme providentiel’ lors de la crise de Février 1934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Unique Chef d’Etat de confession protestante à l’éducation stricte, morale et honnête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Débute sa carrière politique en succédant à Emile Jamais comme député radical du Gard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801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6005A4-024F-651F-DA4A-1E9894086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011" y="1468993"/>
            <a:ext cx="2600325" cy="4238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08EB90-8051-D1BB-5D85-F41B87C32F36}"/>
              </a:ext>
            </a:extLst>
          </p:cNvPr>
          <p:cNvSpPr txBox="1"/>
          <p:nvPr/>
        </p:nvSpPr>
        <p:spPr>
          <a:xfrm>
            <a:off x="662939" y="5707618"/>
            <a:ext cx="34118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Buste dans sa maison natale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Aigues Vives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CEC1F25-7B27-6C68-71BA-3760BAC905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7314" y="1223963"/>
            <a:ext cx="6162675" cy="4076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3A2B68C-B94E-8F24-CB0B-7583C2D94631}"/>
              </a:ext>
            </a:extLst>
          </p:cNvPr>
          <p:cNvSpPr txBox="1"/>
          <p:nvPr/>
        </p:nvSpPr>
        <p:spPr>
          <a:xfrm>
            <a:off x="5193030" y="5399842"/>
            <a:ext cx="64827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Issu d’une famille de propriétaires viticoles d’Aigues Vives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il fait sa scolarité à Nîmes, puis des études de Droit à Paris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Inscrit comme avocat au barreau Nîmois, il deviendra Substitut à Hanoï (Indochine), puis en Algérie (Oran 1892)</a:t>
            </a:r>
          </a:p>
        </p:txBody>
      </p:sp>
    </p:spTree>
    <p:extLst>
      <p:ext uri="{BB962C8B-B14F-4D97-AF65-F5344CB8AC3E}">
        <p14:creationId xmlns:p14="http://schemas.microsoft.com/office/powerpoint/2010/main" val="245126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97C65C9-566D-D207-64BD-89F7ED4E44A0}"/>
              </a:ext>
            </a:extLst>
          </p:cNvPr>
          <p:cNvSpPr txBox="1"/>
          <p:nvPr/>
        </p:nvSpPr>
        <p:spPr>
          <a:xfrm>
            <a:off x="1667828" y="305068"/>
            <a:ext cx="581501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Nombreuses fonctions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Député   -  Sénateur du Gard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plusieurs fois Ministre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Deux fois Président du Conseil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Impliqué dans la Politique Coloniale Française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Et, enfin Président de la République  1924 à 1931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Homme affable, bienveillant, populaire et politique habile et fédérateur.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On lui doit le Gouvernement du ‘Cartel des Gauches’ au moment de la crise du Franc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fera appel à Raymond POINCARRE (Droite) pour former un Gouvernement d’Union Nationale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28AC8B8-0515-2376-0E94-211CB1B87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2932" y="1826955"/>
            <a:ext cx="2095500" cy="2809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4B543B-518D-3898-4998-FAD4A9A49377}"/>
              </a:ext>
            </a:extLst>
          </p:cNvPr>
          <p:cNvSpPr txBox="1"/>
          <p:nvPr/>
        </p:nvSpPr>
        <p:spPr>
          <a:xfrm>
            <a:off x="8222932" y="4713150"/>
            <a:ext cx="2257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Raymond Poincaré</a:t>
            </a:r>
          </a:p>
        </p:txBody>
      </p:sp>
    </p:spTree>
    <p:extLst>
      <p:ext uri="{BB962C8B-B14F-4D97-AF65-F5344CB8AC3E}">
        <p14:creationId xmlns:p14="http://schemas.microsoft.com/office/powerpoint/2010/main" val="380872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82D30C-9C31-03ED-4BB0-8A1036DBE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1434283"/>
            <a:ext cx="11401425" cy="428666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4E4B137-05FA-5A6A-ADFD-6770BB30ED46}"/>
              </a:ext>
            </a:extLst>
          </p:cNvPr>
          <p:cNvSpPr txBox="1"/>
          <p:nvPr/>
        </p:nvSpPr>
        <p:spPr>
          <a:xfrm>
            <a:off x="2514600" y="800100"/>
            <a:ext cx="9229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 sera témoin à LYON de l’assassinat de Sadi CARNOT</a:t>
            </a:r>
          </a:p>
        </p:txBody>
      </p:sp>
    </p:spTree>
    <p:extLst>
      <p:ext uri="{BB962C8B-B14F-4D97-AF65-F5344CB8AC3E}">
        <p14:creationId xmlns:p14="http://schemas.microsoft.com/office/powerpoint/2010/main" val="245174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D0282E-706D-8115-9D6A-C0A3BE67F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044" y="328611"/>
            <a:ext cx="4593167" cy="6200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40B481-F72C-B0E0-1BD9-933DE1FFFF9C}"/>
              </a:ext>
            </a:extLst>
          </p:cNvPr>
          <p:cNvSpPr txBox="1"/>
          <p:nvPr/>
        </p:nvSpPr>
        <p:spPr>
          <a:xfrm>
            <a:off x="5262560" y="4849178"/>
            <a:ext cx="19959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Sadi CARNOT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5CD3BDB-4E13-2355-E71D-C4CC020245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538" y="257174"/>
            <a:ext cx="4352418" cy="63436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7547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04B5807-7AA9-2B03-E4AB-18E5E13C3F67}"/>
              </a:ext>
            </a:extLst>
          </p:cNvPr>
          <p:cNvSpPr txBox="1"/>
          <p:nvPr/>
        </p:nvSpPr>
        <p:spPr>
          <a:xfrm>
            <a:off x="5837873" y="5054204"/>
            <a:ext cx="4914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Gaston Doumergue en voiture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1924, acclamé par la population lors de son investiture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D280FFB-835B-0149-5956-CD0B75C48DD6}"/>
              </a:ext>
            </a:extLst>
          </p:cNvPr>
          <p:cNvSpPr txBox="1"/>
          <p:nvPr/>
        </p:nvSpPr>
        <p:spPr>
          <a:xfrm>
            <a:off x="5837873" y="991553"/>
            <a:ext cx="550068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Etant Président du Sénat en 1923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sera élu Président de la République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et sera en fonction de1924 à 1931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nomme le Maire de LYON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Edouard HERRIOT à la tête de son Gouvernement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Célibataire endurci, il se marie en 1931 avec Jeanne Marie GAUSSAL (1878-1963) d’origine de l’Ariège, Professeur de Lettres,  avant de retirer près de Toulouse à Tournefeuille</a:t>
            </a:r>
          </a:p>
          <a:p>
            <a:endParaRPr lang="fr-FR" b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4D8206B-E148-66C4-9B80-68B55ED6A4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40" y="397021"/>
            <a:ext cx="4358640" cy="60639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588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1B6AD3-0BBD-3585-BA86-D13C8A797C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835" y="453920"/>
            <a:ext cx="4967287" cy="33591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079A8A-D1AE-5AF5-BDEA-0902F20AAA78}"/>
              </a:ext>
            </a:extLst>
          </p:cNvPr>
          <p:cNvSpPr txBox="1"/>
          <p:nvPr/>
        </p:nvSpPr>
        <p:spPr>
          <a:xfrm>
            <a:off x="985835" y="3813048"/>
            <a:ext cx="5124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1934 avec le Maréchal LYAUTEY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A5878D-8567-4D73-07BD-CE54B1D95B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8430" y="3097248"/>
            <a:ext cx="4757735" cy="33542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56EFAB-1B91-5811-F470-417801FA5494}"/>
              </a:ext>
            </a:extLst>
          </p:cNvPr>
          <p:cNvSpPr txBox="1"/>
          <p:nvPr/>
        </p:nvSpPr>
        <p:spPr>
          <a:xfrm>
            <a:off x="6824663" y="2727023"/>
            <a:ext cx="4381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en 1931  avec son épouse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023A98-B536-5B26-1243-3C2CA00474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75" y="612721"/>
            <a:ext cx="5629274" cy="35394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6F4A2C-3849-3AD4-589E-2B4ED8379457}"/>
              </a:ext>
            </a:extLst>
          </p:cNvPr>
          <p:cNvSpPr txBox="1"/>
          <p:nvPr/>
        </p:nvSpPr>
        <p:spPr>
          <a:xfrm>
            <a:off x="6257924" y="3943124"/>
            <a:ext cx="5229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1924 – Banquet offert par le Conseil Général du Gard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12143F7-E912-67DF-0783-C7DF5342C2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851" y="3161729"/>
            <a:ext cx="4840201" cy="32247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D5EE650-C29E-32F5-D821-DF8C5436FAA0}"/>
              </a:ext>
            </a:extLst>
          </p:cNvPr>
          <p:cNvSpPr txBox="1"/>
          <p:nvPr/>
        </p:nvSpPr>
        <p:spPr>
          <a:xfrm>
            <a:off x="704851" y="1961400"/>
            <a:ext cx="47529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Illuminations du Grand Théâtre de Nîmes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pour sa venue</a:t>
            </a:r>
          </a:p>
        </p:txBody>
      </p:sp>
    </p:spTree>
    <p:extLst>
      <p:ext uri="{BB962C8B-B14F-4D97-AF65-F5344CB8AC3E}">
        <p14:creationId xmlns:p14="http://schemas.microsoft.com/office/powerpoint/2010/main" val="14375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2AEDF76-16A3-AEDF-F3E1-5BA2FCB90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1176866"/>
            <a:ext cx="10134600" cy="45042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83F64F5-BE50-308C-8E98-A869446D36B1}"/>
              </a:ext>
            </a:extLst>
          </p:cNvPr>
          <p:cNvSpPr txBox="1"/>
          <p:nvPr/>
        </p:nvSpPr>
        <p:spPr>
          <a:xfrm>
            <a:off x="2549842" y="5681133"/>
            <a:ext cx="772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Clichés rétros de son village natal  (montagne photo)</a:t>
            </a:r>
          </a:p>
        </p:txBody>
      </p:sp>
    </p:spTree>
    <p:extLst>
      <p:ext uri="{BB962C8B-B14F-4D97-AF65-F5344CB8AC3E}">
        <p14:creationId xmlns:p14="http://schemas.microsoft.com/office/powerpoint/2010/main" val="46610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21CC02-1AB5-A9A0-4BA9-345816F9D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33" y="1191948"/>
            <a:ext cx="10066734" cy="44741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CAFFFF-E5E9-E7FB-35A2-BE53D9387B06}"/>
              </a:ext>
            </a:extLst>
          </p:cNvPr>
          <p:cNvSpPr txBox="1"/>
          <p:nvPr/>
        </p:nvSpPr>
        <p:spPr>
          <a:xfrm>
            <a:off x="774383" y="5791782"/>
            <a:ext cx="12027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Montage photo , son couple, son investiture et, diverses manifestations sportives</a:t>
            </a:r>
          </a:p>
        </p:txBody>
      </p:sp>
    </p:spTree>
    <p:extLst>
      <p:ext uri="{BB962C8B-B14F-4D97-AF65-F5344CB8AC3E}">
        <p14:creationId xmlns:p14="http://schemas.microsoft.com/office/powerpoint/2010/main" val="364198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0E1923-B7F5-5AD4-59F8-A27CA9DF5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089" y="1248726"/>
            <a:ext cx="4604195" cy="377345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65CD47-1FEE-E33B-F56E-1702C2B1E975}"/>
              </a:ext>
            </a:extLst>
          </p:cNvPr>
          <p:cNvSpPr txBox="1"/>
          <p:nvPr/>
        </p:nvSpPr>
        <p:spPr>
          <a:xfrm>
            <a:off x="1010788" y="902586"/>
            <a:ext cx="4257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1930  Visite officielle à NANTES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215387-3DC7-9C2E-5993-46B1CDAAC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040" y="321468"/>
            <a:ext cx="4678248" cy="62150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98F7A7-BE7A-4A49-F5F1-0DA2B96844E5}"/>
              </a:ext>
            </a:extLst>
          </p:cNvPr>
          <p:cNvSpPr txBox="1"/>
          <p:nvPr/>
        </p:nvSpPr>
        <p:spPr>
          <a:xfrm>
            <a:off x="3428615" y="5368317"/>
            <a:ext cx="38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Article de presse lors des élections</a:t>
            </a:r>
          </a:p>
        </p:txBody>
      </p:sp>
    </p:spTree>
    <p:extLst>
      <p:ext uri="{BB962C8B-B14F-4D97-AF65-F5344CB8AC3E}">
        <p14:creationId xmlns:p14="http://schemas.microsoft.com/office/powerpoint/2010/main" val="79758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B89E40-326C-100D-568F-635F209601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486" y="675372"/>
            <a:ext cx="7641908" cy="55072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3E4959-3E3E-9E94-6F19-EA817A728517}"/>
              </a:ext>
            </a:extLst>
          </p:cNvPr>
          <p:cNvSpPr txBox="1"/>
          <p:nvPr/>
        </p:nvSpPr>
        <p:spPr>
          <a:xfrm>
            <a:off x="3380422" y="5951795"/>
            <a:ext cx="7535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1931 – Inauguration de la Cité du Combattant</a:t>
            </a:r>
          </a:p>
        </p:txBody>
      </p:sp>
    </p:spTree>
    <p:extLst>
      <p:ext uri="{BB962C8B-B14F-4D97-AF65-F5344CB8AC3E}">
        <p14:creationId xmlns:p14="http://schemas.microsoft.com/office/powerpoint/2010/main" val="61733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A59A78-7E0E-A758-9E94-8894D51DF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824865"/>
            <a:ext cx="9067800" cy="5048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0F235-2058-812F-4890-7928B9951AFD}"/>
              </a:ext>
            </a:extLst>
          </p:cNvPr>
          <p:cNvSpPr txBox="1"/>
          <p:nvPr/>
        </p:nvSpPr>
        <p:spPr>
          <a:xfrm>
            <a:off x="4389120" y="5916304"/>
            <a:ext cx="6972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le timbre poste à son effigie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60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00BBA6-A9C0-0230-E20A-1FED4C982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5175" y="714375"/>
            <a:ext cx="3876675" cy="55721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F42231-4FCD-0714-7F8D-F82CBBBB1CA8}"/>
              </a:ext>
            </a:extLst>
          </p:cNvPr>
          <p:cNvSpPr txBox="1"/>
          <p:nvPr/>
        </p:nvSpPr>
        <p:spPr>
          <a:xfrm>
            <a:off x="6734175" y="6143625"/>
            <a:ext cx="4935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1924 Grand maître de la Légion d’Honneur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7A6573A-D23F-AACD-80CD-A8E5FCB4E706}"/>
              </a:ext>
            </a:extLst>
          </p:cNvPr>
          <p:cNvSpPr txBox="1"/>
          <p:nvPr/>
        </p:nvSpPr>
        <p:spPr>
          <a:xfrm>
            <a:off x="1119188" y="889843"/>
            <a:ext cx="561498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FONCTIONS de Gaston DOUMERGUE :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1890 Substitut à HANOÏ (Indochine)</a:t>
            </a:r>
          </a:p>
          <a:p>
            <a:r>
              <a:rPr lang="fr-FR" b="1" dirty="0">
                <a:solidFill>
                  <a:srgbClr val="FFFF00"/>
                </a:solidFill>
              </a:rPr>
              <a:t>1893 décès de Emile JAMAIS, devient député de Nîmes  </a:t>
            </a:r>
          </a:p>
          <a:p>
            <a:r>
              <a:rPr lang="fr-FR" b="1" dirty="0">
                <a:solidFill>
                  <a:srgbClr val="FFFF00"/>
                </a:solidFill>
              </a:rPr>
              <a:t>          en lui succédant, sera réélu jusqu'en 1910</a:t>
            </a:r>
          </a:p>
          <a:p>
            <a:r>
              <a:rPr lang="fr-FR" b="1" dirty="0">
                <a:solidFill>
                  <a:srgbClr val="FFFF00"/>
                </a:solidFill>
              </a:rPr>
              <a:t>1895 Secrétaire à la Chambre des Députés</a:t>
            </a:r>
          </a:p>
          <a:p>
            <a:r>
              <a:rPr lang="fr-FR" b="1" dirty="0">
                <a:solidFill>
                  <a:srgbClr val="FFFF00"/>
                </a:solidFill>
              </a:rPr>
              <a:t>1902 Ministre des Colonies</a:t>
            </a:r>
          </a:p>
          <a:p>
            <a:r>
              <a:rPr lang="fr-FR" b="1" dirty="0">
                <a:solidFill>
                  <a:srgbClr val="FFFF00"/>
                </a:solidFill>
              </a:rPr>
              <a:t>1905 Vice-Président de la Chambre</a:t>
            </a:r>
          </a:p>
          <a:p>
            <a:r>
              <a:rPr lang="fr-FR" b="1" dirty="0">
                <a:solidFill>
                  <a:srgbClr val="FFFF00"/>
                </a:solidFill>
              </a:rPr>
              <a:t>1906 Ministre du Commerce – Industrie et du Travail</a:t>
            </a:r>
          </a:p>
          <a:p>
            <a:r>
              <a:rPr lang="fr-FR" b="1" dirty="0">
                <a:solidFill>
                  <a:srgbClr val="FFFF00"/>
                </a:solidFill>
              </a:rPr>
              <a:t>1908 Ministre de l’Instruction Publique et des Beaux-Arts</a:t>
            </a:r>
          </a:p>
          <a:p>
            <a:r>
              <a:rPr lang="fr-FR" b="1" dirty="0">
                <a:solidFill>
                  <a:srgbClr val="FFFF00"/>
                </a:solidFill>
              </a:rPr>
              <a:t>1910 Sénateur</a:t>
            </a:r>
          </a:p>
          <a:p>
            <a:r>
              <a:rPr lang="fr-FR" b="1" dirty="0">
                <a:solidFill>
                  <a:srgbClr val="FFFF00"/>
                </a:solidFill>
              </a:rPr>
              <a:t>1913 à 1914 Président du Conseil et Ministre des Affaires   </a:t>
            </a:r>
          </a:p>
          <a:p>
            <a:r>
              <a:rPr lang="fr-FR" b="1" dirty="0">
                <a:solidFill>
                  <a:srgbClr val="FFFF00"/>
                </a:solidFill>
              </a:rPr>
              <a:t>                          Etrangères</a:t>
            </a:r>
          </a:p>
          <a:p>
            <a:r>
              <a:rPr lang="fr-FR" b="1" dirty="0">
                <a:solidFill>
                  <a:srgbClr val="FFFF00"/>
                </a:solidFill>
              </a:rPr>
              <a:t>Pendant la Guerre, Ministre des Colonies, il assure la sécurité des possessions Françaises</a:t>
            </a:r>
          </a:p>
          <a:p>
            <a:r>
              <a:rPr lang="fr-FR" b="1" dirty="0">
                <a:solidFill>
                  <a:srgbClr val="FFFF00"/>
                </a:solidFill>
              </a:rPr>
              <a:t>Signe un traité de Paix avec le tsar Nicolas II (Russie)</a:t>
            </a:r>
          </a:p>
          <a:p>
            <a:r>
              <a:rPr lang="fr-FR" b="1" dirty="0">
                <a:solidFill>
                  <a:srgbClr val="FFFF00"/>
                </a:solidFill>
              </a:rPr>
              <a:t>1917 à 1924 Président du Sénat</a:t>
            </a:r>
          </a:p>
          <a:p>
            <a:r>
              <a:rPr lang="fr-FR" b="1" dirty="0">
                <a:solidFill>
                  <a:srgbClr val="FFFF00"/>
                </a:solidFill>
              </a:rPr>
              <a:t>1924 à 1931 Président de la République</a:t>
            </a:r>
          </a:p>
        </p:txBody>
      </p:sp>
    </p:spTree>
    <p:extLst>
      <p:ext uri="{BB962C8B-B14F-4D97-AF65-F5344CB8AC3E}">
        <p14:creationId xmlns:p14="http://schemas.microsoft.com/office/powerpoint/2010/main" val="14128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CA9B33-73E5-624F-009E-AFD6919F2D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800" y="560049"/>
            <a:ext cx="5029200" cy="37566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09FD4B-799E-552B-AA01-CCBDAB2252F7}"/>
              </a:ext>
            </a:extLst>
          </p:cNvPr>
          <p:cNvSpPr txBox="1"/>
          <p:nvPr/>
        </p:nvSpPr>
        <p:spPr>
          <a:xfrm>
            <a:off x="1780699" y="4176066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avec son épouse à l’Elysée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6032BC9-A916-D17F-70C7-2F73DA2ADA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3797" y="1633240"/>
            <a:ext cx="3601403" cy="48018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CA178C5-F0CD-576A-F5EE-A67C3AE4EFE8}"/>
              </a:ext>
            </a:extLst>
          </p:cNvPr>
          <p:cNvSpPr txBox="1"/>
          <p:nvPr/>
        </p:nvSpPr>
        <p:spPr>
          <a:xfrm>
            <a:off x="7638573" y="1302999"/>
            <a:ext cx="3371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Plaque à Aigues Vives</a:t>
            </a:r>
          </a:p>
        </p:txBody>
      </p:sp>
    </p:spTree>
    <p:extLst>
      <p:ext uri="{BB962C8B-B14F-4D97-AF65-F5344CB8AC3E}">
        <p14:creationId xmlns:p14="http://schemas.microsoft.com/office/powerpoint/2010/main" val="422617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51D801-7FAB-2A2C-6509-244CE7CF0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34377"/>
            <a:ext cx="7620000" cy="56864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F2C0CB-26F3-4976-E15A-27CF9C19448C}"/>
              </a:ext>
            </a:extLst>
          </p:cNvPr>
          <p:cNvSpPr txBox="1"/>
          <p:nvPr/>
        </p:nvSpPr>
        <p:spPr>
          <a:xfrm>
            <a:off x="2094548" y="5990569"/>
            <a:ext cx="9663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Gaston Doumergue avec le roi de l’Afghanistan Amanullah KHAN</a:t>
            </a:r>
          </a:p>
        </p:txBody>
      </p:sp>
    </p:spTree>
    <p:extLst>
      <p:ext uri="{BB962C8B-B14F-4D97-AF65-F5344CB8AC3E}">
        <p14:creationId xmlns:p14="http://schemas.microsoft.com/office/powerpoint/2010/main" val="3003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6452EE-4C0C-9037-0DE7-379F984573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100" y="202728"/>
            <a:ext cx="4837896" cy="645254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40C8B4-4301-0077-4D34-B9E0C8A6B127}"/>
              </a:ext>
            </a:extLst>
          </p:cNvPr>
          <p:cNvSpPr txBox="1"/>
          <p:nvPr/>
        </p:nvSpPr>
        <p:spPr>
          <a:xfrm>
            <a:off x="5798820" y="4394045"/>
            <a:ext cx="32061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Affiche des jeux Olympiques 1924 et,      cliché du Baron Pierre de Coubertin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D04C380-7C4C-6CDB-8974-E92938C33DEA}"/>
              </a:ext>
            </a:extLst>
          </p:cNvPr>
          <p:cNvSpPr txBox="1"/>
          <p:nvPr/>
        </p:nvSpPr>
        <p:spPr>
          <a:xfrm>
            <a:off x="5679906" y="0"/>
            <a:ext cx="554355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Peu de temps après son investiture comme Président de la République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proclame l’ouverture des 8eme Jeux Olympiques d’été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(dernière pour Pierre de Coubertin, novateur des Olympiades en tant que Président du Comité organisateur)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43 délégations vont défiler et participer</a:t>
            </a:r>
          </a:p>
          <a:p>
            <a:endParaRPr lang="fr-FR" b="1" dirty="0"/>
          </a:p>
          <a:p>
            <a:endParaRPr lang="fr-FR" b="1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92B0F5F-F75B-9E7F-347A-F78A01B33D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7627" y="3191679"/>
            <a:ext cx="2454273" cy="346359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586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08A924-944A-D164-FC36-339844C26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5755" y="865510"/>
            <a:ext cx="2095500" cy="40957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6C5B42-AE6A-9059-6099-31584F663183}"/>
              </a:ext>
            </a:extLst>
          </p:cNvPr>
          <p:cNvSpPr txBox="1"/>
          <p:nvPr/>
        </p:nvSpPr>
        <p:spPr>
          <a:xfrm>
            <a:off x="7949564" y="5152624"/>
            <a:ext cx="42424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Hailé Sélassié  Empereur d’Ethiopie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A160FD-A6FF-DBDF-1955-B75D4E91D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9113" y="811611"/>
            <a:ext cx="2617549" cy="341471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1EDF42-4430-0BFC-554F-E93CDA52B907}"/>
              </a:ext>
            </a:extLst>
          </p:cNvPr>
          <p:cNvSpPr txBox="1"/>
          <p:nvPr/>
        </p:nvSpPr>
        <p:spPr>
          <a:xfrm>
            <a:off x="4823172" y="4238927"/>
            <a:ext cx="3969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Carol II de Roumanie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9763A3A8-F49B-2503-EC5C-E5A185E4A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063" y="746882"/>
            <a:ext cx="2689023" cy="42291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50C195E-CD98-2A25-584D-2AE25F6884DE}"/>
              </a:ext>
            </a:extLst>
          </p:cNvPr>
          <p:cNvSpPr txBox="1"/>
          <p:nvPr/>
        </p:nvSpPr>
        <p:spPr>
          <a:xfrm>
            <a:off x="131444" y="4988586"/>
            <a:ext cx="5438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Prince  de Galles (futur Edouard VIII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D2E89B5-0B16-C077-78F5-90A7FDCA013A}"/>
              </a:ext>
            </a:extLst>
          </p:cNvPr>
          <p:cNvSpPr txBox="1"/>
          <p:nvPr/>
        </p:nvSpPr>
        <p:spPr>
          <a:xfrm>
            <a:off x="548599" y="5738245"/>
            <a:ext cx="114585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Pour l’inauguration des Jeux, il sera entouré du Prince de Galles – de Carol II de Roumanie et, de l’empereur d’Ethiopie</a:t>
            </a:r>
          </a:p>
        </p:txBody>
      </p:sp>
    </p:spTree>
    <p:extLst>
      <p:ext uri="{BB962C8B-B14F-4D97-AF65-F5344CB8AC3E}">
        <p14:creationId xmlns:p14="http://schemas.microsoft.com/office/powerpoint/2010/main" val="171068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1C6595F-8B0F-E851-B35A-5F5B56DC7C4D}"/>
              </a:ext>
            </a:extLst>
          </p:cNvPr>
          <p:cNvSpPr txBox="1"/>
          <p:nvPr/>
        </p:nvSpPr>
        <p:spPr>
          <a:xfrm>
            <a:off x="1225869" y="1437176"/>
            <a:ext cx="65322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Secoué par l’affaire Stavisky et, la sanglante manifestation d’extrême droite de début 1934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Le Président Albert LEBRUN l’appelle à former un gouvernement, comme ‘Homme providentiel’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Il démissionne après 9 mois puis se retire à Tournefeuille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Il décède en 1937, dans sa maison natale Gardoise qu’il a fréquenté toute sa vie (estampillée ‘Maison des Illustres’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FBCBB16-7F21-9A22-F652-7391C51ED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113" y="1247774"/>
            <a:ext cx="2957512" cy="430768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EBA902E-DC2E-E2B4-CDB4-4EC22873B280}"/>
              </a:ext>
            </a:extLst>
          </p:cNvPr>
          <p:cNvSpPr txBox="1"/>
          <p:nvPr/>
        </p:nvSpPr>
        <p:spPr>
          <a:xfrm>
            <a:off x="8089583" y="5661036"/>
            <a:ext cx="2986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Albert LEBRUN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81430B3-DCFA-C9CE-8C49-BA868A0694A2}"/>
              </a:ext>
            </a:extLst>
          </p:cNvPr>
          <p:cNvSpPr txBox="1"/>
          <p:nvPr/>
        </p:nvSpPr>
        <p:spPr>
          <a:xfrm>
            <a:off x="1225869" y="4299498"/>
            <a:ext cx="59293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b="1" dirty="0">
                <a:solidFill>
                  <a:srgbClr val="FFFF00"/>
                </a:solidFill>
              </a:rPr>
              <a:t>Gaston DOUMERGUE fut Surnommé « Gastounet » en raison de son aspect jovial et, son accent méridional, reflétant son caractère consensuel, sa popularité et, bienveillance.</a:t>
            </a:r>
          </a:p>
        </p:txBody>
      </p:sp>
    </p:spTree>
    <p:extLst>
      <p:ext uri="{BB962C8B-B14F-4D97-AF65-F5344CB8AC3E}">
        <p14:creationId xmlns:p14="http://schemas.microsoft.com/office/powerpoint/2010/main" val="89112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C53D70-0E85-2C74-684A-085858B859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332292"/>
            <a:ext cx="9304186" cy="61934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AEB965-BD85-A2B6-D2B5-104036695ED4}"/>
              </a:ext>
            </a:extLst>
          </p:cNvPr>
          <p:cNvSpPr txBox="1"/>
          <p:nvPr/>
        </p:nvSpPr>
        <p:spPr>
          <a:xfrm>
            <a:off x="620078" y="3203258"/>
            <a:ext cx="2300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Funérailles, cérémonie aux Arènes de NÎMES</a:t>
            </a:r>
          </a:p>
        </p:txBody>
      </p:sp>
    </p:spTree>
    <p:extLst>
      <p:ext uri="{BB962C8B-B14F-4D97-AF65-F5344CB8AC3E}">
        <p14:creationId xmlns:p14="http://schemas.microsoft.com/office/powerpoint/2010/main" val="224819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0813C0-586B-84CA-578D-F58A0A6A7A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825" y="212256"/>
            <a:ext cx="4823608" cy="643348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6FCA5-9AA9-B248-A854-4056ECA80FD3}"/>
              </a:ext>
            </a:extLst>
          </p:cNvPr>
          <p:cNvSpPr txBox="1"/>
          <p:nvPr/>
        </p:nvSpPr>
        <p:spPr>
          <a:xfrm>
            <a:off x="6315551" y="4429126"/>
            <a:ext cx="56149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en bronze de Emile JAMAIS (Homme politique natif de la localité, décédé </a:t>
            </a:r>
            <a:r>
              <a:rPr lang="fr-FR" sz="2400" b="1" dirty="0" err="1">
                <a:solidFill>
                  <a:srgbClr val="FFFF00"/>
                </a:solidFill>
              </a:rPr>
              <a:t>prématurement</a:t>
            </a:r>
            <a:r>
              <a:rPr lang="fr-FR" sz="2400" b="1" dirty="0">
                <a:solidFill>
                  <a:srgbClr val="FFFF00"/>
                </a:solidFill>
              </a:rPr>
              <a:t> et, remplacé par Gaston Doumergue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à Aigues-Vives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5A3258-A86C-98E6-3738-07507B0EEB8B}"/>
              </a:ext>
            </a:extLst>
          </p:cNvPr>
          <p:cNvSpPr txBox="1"/>
          <p:nvPr/>
        </p:nvSpPr>
        <p:spPr>
          <a:xfrm>
            <a:off x="6137910" y="905380"/>
            <a:ext cx="49720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 </a:t>
            </a:r>
            <a:r>
              <a:rPr lang="fr-FR" sz="2400" b="1" dirty="0">
                <a:solidFill>
                  <a:srgbClr val="FFFF00"/>
                </a:solidFill>
              </a:rPr>
              <a:t>AIGUES VIVES  localité natale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Gaston DOUMERGUE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Dans le département du GARD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et dans le Vaunage, proche de LUNEL 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GALLARGUES le Montueux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26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5ECFBE-EDF8-C79D-7D71-C112C54CD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560" y="239751"/>
            <a:ext cx="8504663" cy="63784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1698B5-6D75-2A92-F2E9-65902025993C}"/>
              </a:ext>
            </a:extLst>
          </p:cNvPr>
          <p:cNvSpPr txBox="1"/>
          <p:nvPr/>
        </p:nvSpPr>
        <p:spPr>
          <a:xfrm>
            <a:off x="8883968" y="4234815"/>
            <a:ext cx="2614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protestant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à AIGUES-VIVES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23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F643D5-F1E5-819E-293B-1AD043F89B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563" y="550471"/>
            <a:ext cx="8918871" cy="575705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4C00EE-D03B-EE43-84C2-EC67487F5B56}"/>
              </a:ext>
            </a:extLst>
          </p:cNvPr>
          <p:cNvSpPr txBox="1"/>
          <p:nvPr/>
        </p:nvSpPr>
        <p:spPr>
          <a:xfrm>
            <a:off x="787955" y="6027003"/>
            <a:ext cx="10616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Gaston DOUMERGUE, se marie sur le tard et se retire à TOURNEFEUILLE (banlieue de Toulouse)</a:t>
            </a:r>
          </a:p>
        </p:txBody>
      </p:sp>
    </p:spTree>
    <p:extLst>
      <p:ext uri="{BB962C8B-B14F-4D97-AF65-F5344CB8AC3E}">
        <p14:creationId xmlns:p14="http://schemas.microsoft.com/office/powerpoint/2010/main" val="399654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2B4D89-9CD3-E743-6937-F13D62D8A4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2852" y="228600"/>
            <a:ext cx="4176705" cy="64008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E50569-83C3-86F3-6442-CBF374F0721A}"/>
              </a:ext>
            </a:extLst>
          </p:cNvPr>
          <p:cNvSpPr txBox="1"/>
          <p:nvPr/>
        </p:nvSpPr>
        <p:spPr>
          <a:xfrm>
            <a:off x="3111818" y="6049982"/>
            <a:ext cx="5229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 de la République Française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29E2650-BEB5-77A5-29FD-679A915E0D59}"/>
              </a:ext>
            </a:extLst>
          </p:cNvPr>
          <p:cNvSpPr txBox="1"/>
          <p:nvPr/>
        </p:nvSpPr>
        <p:spPr>
          <a:xfrm>
            <a:off x="1577340" y="219342"/>
            <a:ext cx="641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A067CF-2422-645D-A816-2E024FC8259E}"/>
              </a:ext>
            </a:extLst>
          </p:cNvPr>
          <p:cNvSpPr txBox="1"/>
          <p:nvPr/>
        </p:nvSpPr>
        <p:spPr>
          <a:xfrm>
            <a:off x="1143000" y="804117"/>
            <a:ext cx="6229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Gaston Doumergue A L'Elysée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056F7A-29E9-1325-3C34-3FA6EEE2DDF7}"/>
              </a:ext>
            </a:extLst>
          </p:cNvPr>
          <p:cNvSpPr txBox="1"/>
          <p:nvPr/>
        </p:nvSpPr>
        <p:spPr>
          <a:xfrm>
            <a:off x="951548" y="1520190"/>
            <a:ext cx="6157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286711E-C854-8D90-5F7B-D5D7DA9AF88B}"/>
              </a:ext>
            </a:extLst>
          </p:cNvPr>
          <p:cNvSpPr txBox="1"/>
          <p:nvPr/>
        </p:nvSpPr>
        <p:spPr>
          <a:xfrm>
            <a:off x="1408748" y="2209084"/>
            <a:ext cx="6157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BA3E6ED-1504-E591-AEF4-CEDB335FF49D}"/>
              </a:ext>
            </a:extLst>
          </p:cNvPr>
          <p:cNvSpPr txBox="1"/>
          <p:nvPr/>
        </p:nvSpPr>
        <p:spPr>
          <a:xfrm>
            <a:off x="3290992" y="2803117"/>
            <a:ext cx="3817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3EABA3-3B64-7EAA-35DC-A0A138350382}"/>
              </a:ext>
            </a:extLst>
          </p:cNvPr>
          <p:cNvSpPr/>
          <p:nvPr/>
        </p:nvSpPr>
        <p:spPr>
          <a:xfrm>
            <a:off x="1668355" y="3429000"/>
            <a:ext cx="4549141" cy="242381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746E2896-C498-B7C2-8BD5-55DE7B0D7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376" y="3614051"/>
            <a:ext cx="4389120" cy="206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4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846</Words>
  <Application>Microsoft Office PowerPoint</Application>
  <PresentationFormat>Grand écran</PresentationFormat>
  <Paragraphs>135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16</cp:revision>
  <dcterms:created xsi:type="dcterms:W3CDTF">2024-05-04T17:12:07Z</dcterms:created>
  <dcterms:modified xsi:type="dcterms:W3CDTF">2024-05-06T07:04:03Z</dcterms:modified>
</cp:coreProperties>
</file>