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9" r:id="rId1"/>
  </p:sldMasterIdLst>
  <p:sldIdLst>
    <p:sldId id="268" r:id="rId2"/>
    <p:sldId id="266" r:id="rId3"/>
    <p:sldId id="257" r:id="rId4"/>
    <p:sldId id="265" r:id="rId5"/>
    <p:sldId id="258" r:id="rId6"/>
    <p:sldId id="259" r:id="rId7"/>
    <p:sldId id="264" r:id="rId8"/>
    <p:sldId id="260" r:id="rId9"/>
    <p:sldId id="261" r:id="rId10"/>
    <p:sldId id="262" r:id="rId11"/>
    <p:sldId id="263"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1741351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4185889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1739518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9E89E31-2DD4-40E2-83D2-9D19A051DC37}"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2503606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9E89E31-2DD4-40E2-83D2-9D19A051DC37}" type="datetimeFigureOut">
              <a:rPr lang="fr-FR" smtClean="0"/>
              <a:t>27/04/2024</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170306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9E89E31-2DD4-40E2-83D2-9D19A051DC37}" type="datetimeFigureOut">
              <a:rPr lang="fr-FR" smtClean="0"/>
              <a:t>27/04/2024</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682593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E89E31-2DD4-40E2-83D2-9D19A051DC37}" type="datetimeFigureOut">
              <a:rPr lang="fr-FR" smtClean="0"/>
              <a:t>27/04/2024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3555162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29E89E31-2DD4-40E2-83D2-9D19A051DC37}"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3796999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29E89E31-2DD4-40E2-83D2-9D19A051DC37}"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735581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908744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C4D7D8B-8901-47E3-9EE4-BB55256BDC4A}"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60051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29E89E31-2DD4-40E2-83D2-9D19A051DC37}"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13822730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29E89E31-2DD4-40E2-83D2-9D19A051DC37}"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4D7D8B-8901-47E3-9EE4-BB55256BDC4A}"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45284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29E89E31-2DD4-40E2-83D2-9D19A051DC37}" type="datetimeFigureOut">
              <a:rPr lang="fr-FR" smtClean="0"/>
              <a:t>27/04/2024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14707952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572896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E89E31-2DD4-40E2-83D2-9D19A051DC37}" type="datetimeFigureOut">
              <a:rPr lang="fr-FR" smtClean="0"/>
              <a:t>27/04/2024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C4D7D8B-8901-47E3-9EE4-BB55256BDC4A}" type="slidenum">
              <a:rPr lang="fr-FR" smtClean="0"/>
              <a:t>‹N°›</a:t>
            </a:fld>
            <a:endParaRPr lang="fr-FR"/>
          </a:p>
        </p:txBody>
      </p:sp>
    </p:spTree>
    <p:extLst>
      <p:ext uri="{BB962C8B-B14F-4D97-AF65-F5344CB8AC3E}">
        <p14:creationId xmlns:p14="http://schemas.microsoft.com/office/powerpoint/2010/main" val="3170059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9E89E31-2DD4-40E2-83D2-9D19A051DC37}" type="datetimeFigureOut">
              <a:rPr lang="fr-FR" smtClean="0"/>
              <a:t>27/04/2024</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C4D7D8B-8901-47E3-9EE4-BB55256BDC4A}" type="slidenum">
              <a:rPr lang="fr-FR" smtClean="0"/>
              <a:t>‹N°›</a:t>
            </a:fld>
            <a:endParaRPr lang="fr-FR"/>
          </a:p>
        </p:txBody>
      </p:sp>
    </p:spTree>
    <p:extLst>
      <p:ext uri="{BB962C8B-B14F-4D97-AF65-F5344CB8AC3E}">
        <p14:creationId xmlns:p14="http://schemas.microsoft.com/office/powerpoint/2010/main" val="2705886406"/>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 id="214748378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o1.llb.be/image/thumb/553e438f35704bb01bfb4bd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63121" y="350822"/>
            <a:ext cx="11828879" cy="646331"/>
          </a:xfrm>
          <a:prstGeom prst="rect">
            <a:avLst/>
          </a:prstGeom>
        </p:spPr>
        <p:txBody>
          <a:bodyPr wrap="none">
            <a:spAutoFit/>
          </a:bodyPr>
          <a:lstStyle/>
          <a:p>
            <a:r>
              <a:rPr lang="fr-FR" sz="3600" b="1" i="0" dirty="0" smtClean="0">
                <a:solidFill>
                  <a:srgbClr val="FF0000"/>
                </a:solidFill>
                <a:effectLst/>
                <a:latin typeface="Roboto Condensed"/>
              </a:rPr>
              <a:t>maisons futuristes en parfaite osmose avec la nature</a:t>
            </a:r>
            <a:endParaRPr lang="fr-FR" sz="3600" b="1" i="0" dirty="0">
              <a:solidFill>
                <a:srgbClr val="FF0000"/>
              </a:solidFill>
              <a:effectLst/>
              <a:latin typeface="Roboto Condensed"/>
            </a:endParaRP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5867" y="4593771"/>
            <a:ext cx="3095625" cy="1981200"/>
          </a:xfrm>
          <a:prstGeom prst="rect">
            <a:avLst/>
          </a:prstGeom>
          <a:effectLst>
            <a:softEdge rad="317500"/>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1417" y="4051979"/>
            <a:ext cx="2267499" cy="2522992"/>
          </a:xfrm>
          <a:prstGeom prst="rect">
            <a:avLst/>
          </a:prstGeom>
        </p:spPr>
      </p:pic>
    </p:spTree>
    <p:extLst>
      <p:ext uri="{BB962C8B-B14F-4D97-AF65-F5344CB8AC3E}">
        <p14:creationId xmlns:p14="http://schemas.microsoft.com/office/powerpoint/2010/main" val="1273741618"/>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Jean Ferrat - Mon Palais.wav"/>
          </p:stSnd>
        </p:sndAc>
      </p:transition>
    </mc:Choice>
    <mc:Fallback xmlns="">
      <p:transition spd="slow">
        <p:sndAc>
          <p:stSnd>
            <p:snd r:embed="rId6" name="Jean Ferrat - Mon Palai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2" descr="floating-seahorse-maison-futuris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9426" y="0"/>
            <a:ext cx="5052574" cy="2856543"/>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hambre-aquarium-floating-seahors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16333" y="4671556"/>
            <a:ext cx="3275667" cy="2186444"/>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bain-aquarium-floating-seahorse-desig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1592" y="4671556"/>
            <a:ext cx="3275668" cy="2186444"/>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https://www.myquintus.com/img/leoblog/b/lg-b-floating-seahorse-maison-desig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7290" y="1002408"/>
            <a:ext cx="3524250" cy="35242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139426" y="3049331"/>
            <a:ext cx="5052574" cy="1169551"/>
          </a:xfrm>
          <a:prstGeom prst="rect">
            <a:avLst/>
          </a:prstGeom>
        </p:spPr>
        <p:txBody>
          <a:bodyPr wrap="square">
            <a:spAutoFit/>
          </a:bodyPr>
          <a:lstStyle/>
          <a:p>
            <a:r>
              <a:rPr lang="fr-FR" sz="1400" b="1" i="0" dirty="0" smtClean="0">
                <a:solidFill>
                  <a:srgbClr val="4A5D68"/>
                </a:solidFill>
                <a:effectLst/>
                <a:latin typeface="Work Sans"/>
              </a:rPr>
              <a:t>Il paraît qu'à Dubaï tous les projets, même les plus fous, sont réalisables. Entre bâtiments gigantesques et tours à l'architecture futuriste, cette ville démesurée des Émirats Arabes Unis continue de surprendre par la grande diversité de ses projets.</a:t>
            </a:r>
            <a:endParaRPr lang="fr-FR" sz="1400" dirty="0"/>
          </a:p>
        </p:txBody>
      </p:sp>
      <p:sp>
        <p:nvSpPr>
          <p:cNvPr id="3" name="Rectangle 2"/>
          <p:cNvSpPr/>
          <p:nvPr/>
        </p:nvSpPr>
        <p:spPr>
          <a:xfrm>
            <a:off x="4095280" y="222073"/>
            <a:ext cx="2108269" cy="369332"/>
          </a:xfrm>
          <a:prstGeom prst="rect">
            <a:avLst/>
          </a:prstGeom>
        </p:spPr>
        <p:txBody>
          <a:bodyPr wrap="none">
            <a:spAutoFit/>
          </a:bodyPr>
          <a:lstStyle/>
          <a:p>
            <a:r>
              <a:rPr lang="fr-FR" b="1" i="0" dirty="0" smtClean="0">
                <a:solidFill>
                  <a:srgbClr val="4A5D68"/>
                </a:solidFill>
                <a:effectLst/>
                <a:latin typeface="Work Sans"/>
              </a:rPr>
              <a:t>Une villa flottante</a:t>
            </a:r>
            <a:endParaRPr lang="fr-FR" dirty="0"/>
          </a:p>
        </p:txBody>
      </p:sp>
      <p:sp>
        <p:nvSpPr>
          <p:cNvPr id="4" name="Rectangle 3"/>
          <p:cNvSpPr/>
          <p:nvPr/>
        </p:nvSpPr>
        <p:spPr>
          <a:xfrm>
            <a:off x="0" y="591405"/>
            <a:ext cx="3281819" cy="3293209"/>
          </a:xfrm>
          <a:prstGeom prst="rect">
            <a:avLst/>
          </a:prstGeom>
        </p:spPr>
        <p:txBody>
          <a:bodyPr wrap="square">
            <a:spAutoFit/>
          </a:bodyPr>
          <a:lstStyle/>
          <a:p>
            <a:r>
              <a:rPr lang="fr-FR" sz="1600" b="0" i="0" dirty="0" smtClean="0">
                <a:solidFill>
                  <a:srgbClr val="4A5D68"/>
                </a:solidFill>
                <a:effectLst/>
                <a:latin typeface="Work Sans"/>
              </a:rPr>
              <a:t>« </a:t>
            </a:r>
            <a:r>
              <a:rPr lang="fr-FR" sz="1600" b="1" i="0" dirty="0" err="1" smtClean="0">
                <a:solidFill>
                  <a:srgbClr val="4A5D68"/>
                </a:solidFill>
                <a:effectLst/>
                <a:latin typeface="Work Sans"/>
              </a:rPr>
              <a:t>Floating</a:t>
            </a:r>
            <a:r>
              <a:rPr lang="fr-FR" sz="1600" b="1" i="0" dirty="0" smtClean="0">
                <a:solidFill>
                  <a:srgbClr val="4A5D68"/>
                </a:solidFill>
                <a:effectLst/>
                <a:latin typeface="Work Sans"/>
              </a:rPr>
              <a:t> </a:t>
            </a:r>
            <a:r>
              <a:rPr lang="fr-FR" sz="1600" b="1" i="0" dirty="0" err="1" smtClean="0">
                <a:solidFill>
                  <a:srgbClr val="4A5D68"/>
                </a:solidFill>
                <a:effectLst/>
                <a:latin typeface="Work Sans"/>
              </a:rPr>
              <a:t>Seahorse</a:t>
            </a:r>
            <a:r>
              <a:rPr lang="fr-FR" sz="1600" b="0" i="0" dirty="0" smtClean="0">
                <a:solidFill>
                  <a:srgbClr val="4A5D68"/>
                </a:solidFill>
                <a:effectLst/>
                <a:latin typeface="Work Sans"/>
              </a:rPr>
              <a:t> », maison unique en son genre, est à moitié immergée sous l'eau. S'agissant au départ d'un prototype, cette incroyable bâtisse a pu voir le jour grâce à d'importantes recherches en design et ingénierie. C'est une prouesse que de faire flotter une maison de 188 tonnes avec un niveau sous-marin ! Plus de 200 professionnels et chercheurs ont travaillé sans relâche pour réaliser ce projet insolite.</a:t>
            </a:r>
            <a:endParaRPr lang="fr-FR" sz="1600" dirty="0"/>
          </a:p>
        </p:txBody>
      </p:sp>
      <p:sp>
        <p:nvSpPr>
          <p:cNvPr id="5" name="Rectangle 4"/>
          <p:cNvSpPr/>
          <p:nvPr/>
        </p:nvSpPr>
        <p:spPr>
          <a:xfrm>
            <a:off x="0" y="4668575"/>
            <a:ext cx="5649238" cy="2062103"/>
          </a:xfrm>
          <a:prstGeom prst="rect">
            <a:avLst/>
          </a:prstGeom>
        </p:spPr>
        <p:txBody>
          <a:bodyPr wrap="square">
            <a:spAutoFit/>
          </a:bodyPr>
          <a:lstStyle/>
          <a:p>
            <a:r>
              <a:rPr lang="fr-FR" sz="1600" b="0" i="0" dirty="0" smtClean="0">
                <a:solidFill>
                  <a:srgbClr val="4A5D68"/>
                </a:solidFill>
                <a:effectLst/>
                <a:latin typeface="Work Sans"/>
              </a:rPr>
              <a:t>Les touristes qui auront la chance de dormir dans cette villa pourront découvrir une chambre et une salle de bain au niveau inférieur, ces pièces sont totalement entourées de baies vitrées pour une ambiance aquarium.</a:t>
            </a:r>
            <a:r>
              <a:rPr lang="fr-FR" sz="1600" dirty="0" smtClean="0"/>
              <a:t/>
            </a:r>
            <a:br>
              <a:rPr lang="fr-FR" sz="1600" dirty="0" smtClean="0"/>
            </a:br>
            <a:r>
              <a:rPr lang="fr-FR" sz="1600" b="0" i="0" dirty="0" smtClean="0">
                <a:solidFill>
                  <a:srgbClr val="4A5D68"/>
                </a:solidFill>
                <a:effectLst/>
                <a:latin typeface="Work Sans"/>
              </a:rPr>
              <a:t>Ils se laisseront bercer par le passage des bancs de poissons au pied de leur lit et pourront profiter d'un bain moussant dans la salle de bain la plus marine qui puisse exister.</a:t>
            </a:r>
            <a:endParaRPr lang="fr-FR" sz="1600" dirty="0"/>
          </a:p>
        </p:txBody>
      </p:sp>
    </p:spTree>
    <p:extLst>
      <p:ext uri="{BB962C8B-B14F-4D97-AF65-F5344CB8AC3E}">
        <p14:creationId xmlns:p14="http://schemas.microsoft.com/office/powerpoint/2010/main" val="9690888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13021" y="563672"/>
            <a:ext cx="3141629" cy="523220"/>
          </a:xfrm>
          <a:prstGeom prst="rect">
            <a:avLst/>
          </a:prstGeom>
        </p:spPr>
        <p:txBody>
          <a:bodyPr wrap="none">
            <a:spAutoFit/>
          </a:bodyPr>
          <a:lstStyle/>
          <a:p>
            <a:r>
              <a:rPr lang="fr-FR" sz="2800" b="1" i="0" dirty="0" err="1" smtClean="0">
                <a:solidFill>
                  <a:srgbClr val="FF0000"/>
                </a:solidFill>
                <a:effectLst/>
                <a:latin typeface="Helvetica Neue"/>
              </a:rPr>
              <a:t>Tree</a:t>
            </a:r>
            <a:r>
              <a:rPr lang="fr-FR" sz="2800" b="1" i="0" dirty="0" smtClean="0">
                <a:solidFill>
                  <a:srgbClr val="FF0000"/>
                </a:solidFill>
                <a:effectLst/>
                <a:latin typeface="Helvetica Neue"/>
              </a:rPr>
              <a:t> in the house</a:t>
            </a:r>
            <a:endParaRPr lang="fr-FR" sz="2800" b="1" i="0" dirty="0">
              <a:solidFill>
                <a:srgbClr val="FF0000"/>
              </a:solidFill>
              <a:effectLst/>
              <a:latin typeface="Helvetica Neue"/>
            </a:endParaRPr>
          </a:p>
        </p:txBody>
      </p:sp>
      <p:sp>
        <p:nvSpPr>
          <p:cNvPr id="3" name="Rectangle 2"/>
          <p:cNvSpPr/>
          <p:nvPr/>
        </p:nvSpPr>
        <p:spPr>
          <a:xfrm>
            <a:off x="413021" y="2303828"/>
            <a:ext cx="3141629" cy="2585323"/>
          </a:xfrm>
          <a:prstGeom prst="rect">
            <a:avLst/>
          </a:prstGeom>
        </p:spPr>
        <p:txBody>
          <a:bodyPr wrap="square">
            <a:spAutoFit/>
          </a:bodyPr>
          <a:lstStyle/>
          <a:p>
            <a:r>
              <a:rPr lang="fr-FR" b="0" i="0" dirty="0" smtClean="0">
                <a:solidFill>
                  <a:srgbClr val="333333"/>
                </a:solidFill>
                <a:effectLst/>
                <a:latin typeface="Helvetica Neue"/>
              </a:rPr>
              <a:t>En plein </a:t>
            </a:r>
            <a:r>
              <a:rPr lang="fr-FR" b="0" i="0" dirty="0" err="1" smtClean="0">
                <a:solidFill>
                  <a:srgbClr val="333333"/>
                </a:solidFill>
                <a:effectLst/>
                <a:latin typeface="Helvetica Neue"/>
              </a:rPr>
              <a:t>coeur</a:t>
            </a:r>
            <a:r>
              <a:rPr lang="fr-FR" b="0" i="0" dirty="0" smtClean="0">
                <a:solidFill>
                  <a:srgbClr val="333333"/>
                </a:solidFill>
                <a:effectLst/>
                <a:latin typeface="Helvetica Neue"/>
              </a:rPr>
              <a:t> de la forêt kazakhe, cette maison fusionne totalement avec son environnement. Imaginée par un tout jeune architecte, </a:t>
            </a:r>
            <a:r>
              <a:rPr lang="fr-FR" b="0" i="0" dirty="0" err="1" smtClean="0">
                <a:solidFill>
                  <a:srgbClr val="333333"/>
                </a:solidFill>
                <a:effectLst/>
                <a:latin typeface="Helvetica Neue"/>
              </a:rPr>
              <a:t>Almasov</a:t>
            </a:r>
            <a:r>
              <a:rPr lang="fr-FR" b="0" i="0" dirty="0" smtClean="0">
                <a:solidFill>
                  <a:srgbClr val="333333"/>
                </a:solidFill>
                <a:effectLst/>
                <a:latin typeface="Helvetica Neue"/>
              </a:rPr>
              <a:t> </a:t>
            </a:r>
            <a:r>
              <a:rPr lang="fr-FR" b="0" i="0" dirty="0" err="1" smtClean="0">
                <a:solidFill>
                  <a:srgbClr val="333333"/>
                </a:solidFill>
                <a:effectLst/>
                <a:latin typeface="Helvetica Neue"/>
              </a:rPr>
              <a:t>Aibek</a:t>
            </a:r>
            <a:r>
              <a:rPr lang="fr-FR" b="0" i="0" dirty="0" smtClean="0">
                <a:solidFill>
                  <a:srgbClr val="333333"/>
                </a:solidFill>
                <a:effectLst/>
                <a:latin typeface="Helvetica Neue"/>
              </a:rPr>
              <a:t>, elle intègre un arbre au centre de sa structure de verre.</a:t>
            </a:r>
            <a:endParaRPr lang="fr-FR" dirty="0"/>
          </a:p>
        </p:txBody>
      </p:sp>
      <p:pic>
        <p:nvPicPr>
          <p:cNvPr id="6" name="Picture 4" descr="https://t2.llb.be/c-zdJBY9WNYUMNiDnqBnEeKYFG4=/fit-in/620x0/5538f33b3570fde9b2de82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727" y="1187192"/>
            <a:ext cx="7003346" cy="500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9850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43054" y="864388"/>
            <a:ext cx="3680816" cy="523220"/>
          </a:xfrm>
          <a:prstGeom prst="rect">
            <a:avLst/>
          </a:prstGeom>
        </p:spPr>
        <p:txBody>
          <a:bodyPr wrap="none">
            <a:spAutoFit/>
          </a:bodyPr>
          <a:lstStyle/>
          <a:p>
            <a:r>
              <a:rPr lang="fr-FR" sz="2800" b="1" i="0" dirty="0" smtClean="0">
                <a:solidFill>
                  <a:srgbClr val="FF0000"/>
                </a:solidFill>
                <a:effectLst/>
                <a:latin typeface="Helvetica Neue"/>
              </a:rPr>
              <a:t>The Shell </a:t>
            </a:r>
            <a:r>
              <a:rPr lang="fr-FR" sz="2800" b="1" i="0" dirty="0" err="1" smtClean="0">
                <a:solidFill>
                  <a:srgbClr val="FF0000"/>
                </a:solidFill>
                <a:effectLst/>
                <a:latin typeface="Helvetica Neue"/>
              </a:rPr>
              <a:t>Residence</a:t>
            </a:r>
            <a:endParaRPr lang="fr-FR" sz="2800" b="1" i="0" dirty="0">
              <a:solidFill>
                <a:srgbClr val="FF0000"/>
              </a:solidFill>
              <a:effectLst/>
              <a:latin typeface="Helvetica Neue"/>
            </a:endParaRPr>
          </a:p>
        </p:txBody>
      </p:sp>
      <p:pic>
        <p:nvPicPr>
          <p:cNvPr id="3" name="Picture 6" descr="https://t2.llb.be/OqGcmKmTMy4-zKgA9cRa1CUyinM=/fit-in/620x0/553e407935704bb01bfb2b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5749" y="1"/>
            <a:ext cx="5816252" cy="3952612"/>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https://t2.llb.be/gHiNprBs1w8BYWvz8Oh6RpF-GHM=/fit-in/620x0/553e409b35704bb01bfb2be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68877"/>
            <a:ext cx="5799551" cy="378912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916461" y="4065348"/>
            <a:ext cx="6096000" cy="2585323"/>
          </a:xfrm>
          <a:prstGeom prst="rect">
            <a:avLst/>
          </a:prstGeom>
        </p:spPr>
        <p:txBody>
          <a:bodyPr>
            <a:spAutoFit/>
          </a:bodyPr>
          <a:lstStyle/>
          <a:p>
            <a:r>
              <a:rPr lang="fr-FR" b="0" i="0" dirty="0" smtClean="0">
                <a:solidFill>
                  <a:srgbClr val="333333"/>
                </a:solidFill>
                <a:effectLst/>
                <a:latin typeface="Helvetica Neue"/>
              </a:rPr>
              <a:t>En plein </a:t>
            </a:r>
            <a:r>
              <a:rPr lang="fr-FR" b="0" i="0" dirty="0" err="1" smtClean="0">
                <a:solidFill>
                  <a:srgbClr val="333333"/>
                </a:solidFill>
                <a:effectLst/>
                <a:latin typeface="Helvetica Neue"/>
              </a:rPr>
              <a:t>coeur</a:t>
            </a:r>
            <a:r>
              <a:rPr lang="fr-FR" b="0" i="0" dirty="0" smtClean="0">
                <a:solidFill>
                  <a:srgbClr val="333333"/>
                </a:solidFill>
                <a:effectLst/>
                <a:latin typeface="Helvetica Neue"/>
              </a:rPr>
              <a:t> des bois de Nagano au Japon, cette résidence s'inspire des maisons traditionnelles japonaises tout en intégrant des lignes contemporaines et futuristes. Construite autour d'un sapin centenaire, cette habitation s'intègre parfaitement dans son environnement naturel et répond aux exigences du "green design". Complètement isolée, elle permet à ses occupants une belle économie de chauffage. Une version moderne de la cabane dans les arbres..</a:t>
            </a:r>
            <a:endParaRPr lang="fr-FR" dirty="0"/>
          </a:p>
        </p:txBody>
      </p:sp>
    </p:spTree>
    <p:extLst>
      <p:ext uri="{BB962C8B-B14F-4D97-AF65-F5344CB8AC3E}">
        <p14:creationId xmlns:p14="http://schemas.microsoft.com/office/powerpoint/2010/main" val="2191955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https://t1.llb.be/7nlrLxnHdqzCgzzonlA_Pr5qVDY=/fit-in/620x0/5538f4323570fde9b2de82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0" y="0"/>
            <a:ext cx="5905500" cy="33147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t2.llb.be/iw9NiD3dTYSJQjDiajeVNsa7Nns=/fit-in/620x0/5538f43835704bb01beb57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3543300"/>
            <a:ext cx="5905500" cy="33147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27298" y="563764"/>
            <a:ext cx="2619628" cy="523220"/>
          </a:xfrm>
          <a:prstGeom prst="rect">
            <a:avLst/>
          </a:prstGeom>
        </p:spPr>
        <p:txBody>
          <a:bodyPr wrap="none">
            <a:spAutoFit/>
          </a:bodyPr>
          <a:lstStyle/>
          <a:p>
            <a:r>
              <a:rPr lang="fr-FR" sz="2800" b="1" i="0" dirty="0" err="1" smtClean="0">
                <a:solidFill>
                  <a:srgbClr val="FF0000"/>
                </a:solidFill>
                <a:effectLst/>
                <a:latin typeface="Helvetica Neue"/>
              </a:rPr>
              <a:t>California</a:t>
            </a:r>
            <a:r>
              <a:rPr lang="fr-FR" sz="2800" b="1" i="0" dirty="0" smtClean="0">
                <a:solidFill>
                  <a:srgbClr val="FF0000"/>
                </a:solidFill>
                <a:effectLst/>
                <a:latin typeface="Helvetica Neue"/>
              </a:rPr>
              <a:t> Roll</a:t>
            </a:r>
            <a:endParaRPr lang="fr-FR" sz="2800" b="1" i="0" dirty="0">
              <a:solidFill>
                <a:srgbClr val="FF0000"/>
              </a:solidFill>
              <a:effectLst/>
              <a:latin typeface="Helvetica Neue"/>
            </a:endParaRPr>
          </a:p>
        </p:txBody>
      </p:sp>
      <p:sp>
        <p:nvSpPr>
          <p:cNvPr id="3" name="Rectangle 2"/>
          <p:cNvSpPr/>
          <p:nvPr/>
        </p:nvSpPr>
        <p:spPr>
          <a:xfrm>
            <a:off x="303234" y="2249786"/>
            <a:ext cx="5346004" cy="2862322"/>
          </a:xfrm>
          <a:prstGeom prst="rect">
            <a:avLst/>
          </a:prstGeom>
        </p:spPr>
        <p:txBody>
          <a:bodyPr wrap="square">
            <a:spAutoFit/>
          </a:bodyPr>
          <a:lstStyle/>
          <a:p>
            <a:r>
              <a:rPr lang="fr-FR" b="0" i="0" dirty="0" smtClean="0">
                <a:solidFill>
                  <a:srgbClr val="333333"/>
                </a:solidFill>
                <a:effectLst/>
                <a:latin typeface="Helvetica Neue"/>
              </a:rPr>
              <a:t>Cette maison futuriste est imaginée par Christopher Daniel. Sous l'apparence d'une feuille de papier roulée, elle est construite en fibre plastique et inserts carbone. Cette habitation préfabriquée a été pensée pour s'adapter aux zones particulièrement arides. Ainsi, la température thermique est régulée grâce à la structure externe qui permet de réfléchir la chaleur du soleil. Une villa qui allie confort, équipements domotiques de pointe et écologie.</a:t>
            </a:r>
            <a:endParaRPr lang="fr-FR" dirty="0"/>
          </a:p>
        </p:txBody>
      </p:sp>
    </p:spTree>
    <p:extLst>
      <p:ext uri="{BB962C8B-B14F-4D97-AF65-F5344CB8AC3E}">
        <p14:creationId xmlns:p14="http://schemas.microsoft.com/office/powerpoint/2010/main" val="4159831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30115" y="748873"/>
            <a:ext cx="4613699" cy="523220"/>
          </a:xfrm>
          <a:prstGeom prst="rect">
            <a:avLst/>
          </a:prstGeom>
        </p:spPr>
        <p:txBody>
          <a:bodyPr wrap="none">
            <a:spAutoFit/>
          </a:bodyPr>
          <a:lstStyle/>
          <a:p>
            <a:r>
              <a:rPr lang="fr-FR" sz="2800" b="1" i="0" dirty="0" err="1" smtClean="0">
                <a:solidFill>
                  <a:srgbClr val="FF0000"/>
                </a:solidFill>
                <a:effectLst/>
                <a:latin typeface="Helvetica Neue"/>
              </a:rPr>
              <a:t>Hydroelectric</a:t>
            </a:r>
            <a:r>
              <a:rPr lang="fr-FR" sz="2800" b="1" i="0" dirty="0" smtClean="0">
                <a:solidFill>
                  <a:srgbClr val="FF0000"/>
                </a:solidFill>
                <a:effectLst/>
                <a:latin typeface="Helvetica Neue"/>
              </a:rPr>
              <a:t> Tidal House</a:t>
            </a:r>
            <a:endParaRPr lang="fr-FR" sz="2800" b="1" i="0" dirty="0">
              <a:solidFill>
                <a:srgbClr val="FF0000"/>
              </a:solidFill>
              <a:effectLst/>
              <a:latin typeface="Helvetica Neue"/>
            </a:endParaRPr>
          </a:p>
        </p:txBody>
      </p:sp>
      <p:sp>
        <p:nvSpPr>
          <p:cNvPr id="3" name="Rectangle 2"/>
          <p:cNvSpPr/>
          <p:nvPr/>
        </p:nvSpPr>
        <p:spPr>
          <a:xfrm>
            <a:off x="480164" y="1771658"/>
            <a:ext cx="4630455" cy="3970318"/>
          </a:xfrm>
          <a:prstGeom prst="rect">
            <a:avLst/>
          </a:prstGeom>
        </p:spPr>
        <p:txBody>
          <a:bodyPr wrap="square">
            <a:spAutoFit/>
          </a:bodyPr>
          <a:lstStyle/>
          <a:p>
            <a:r>
              <a:rPr lang="fr-FR" b="0" i="0" dirty="0" smtClean="0">
                <a:solidFill>
                  <a:srgbClr val="333333"/>
                </a:solidFill>
                <a:effectLst/>
                <a:latin typeface="Helvetica Neue"/>
              </a:rPr>
              <a:t>Elle ressemble à un coquillage modernisé. L'une des coquilles est extérieure, l'autre immergée. C'est le designer Margot </a:t>
            </a:r>
            <a:r>
              <a:rPr lang="fr-FR" b="0" i="0" dirty="0" err="1" smtClean="0">
                <a:solidFill>
                  <a:srgbClr val="333333"/>
                </a:solidFill>
                <a:effectLst/>
                <a:latin typeface="Helvetica Neue"/>
              </a:rPr>
              <a:t>Krasojevic</a:t>
            </a:r>
            <a:r>
              <a:rPr lang="fr-FR" b="0" i="0" dirty="0" smtClean="0">
                <a:solidFill>
                  <a:srgbClr val="333333"/>
                </a:solidFill>
                <a:effectLst/>
                <a:latin typeface="Helvetica Neue"/>
              </a:rPr>
              <a:t> qui a imaginé cette villa du futur. Elle fonctionne grâce à l'énergie solaire recueillie par la coque externe de la maison. Installée sur l'eau, cette habitation tire parti de la force des vagues pour s'alimenter en électricité. Complètement écologique et autonome, elle crée donc sa propre énergie, qui peut être stockée dans un condensateur. L'architecte a d'ailleurs proposé que cette maison soit installée sur la plage de </a:t>
            </a:r>
            <a:r>
              <a:rPr lang="fr-FR" b="0" i="0" dirty="0" err="1" smtClean="0">
                <a:solidFill>
                  <a:srgbClr val="333333"/>
                </a:solidFill>
                <a:effectLst/>
                <a:latin typeface="Helvetica Neue"/>
              </a:rPr>
              <a:t>Llandudno</a:t>
            </a:r>
            <a:r>
              <a:rPr lang="fr-FR" b="0" i="0" dirty="0" smtClean="0">
                <a:solidFill>
                  <a:srgbClr val="333333"/>
                </a:solidFill>
                <a:effectLst/>
                <a:latin typeface="Helvetica Neue"/>
              </a:rPr>
              <a:t> au Cap.</a:t>
            </a:r>
            <a:endParaRPr lang="fr-FR" dirty="0"/>
          </a:p>
        </p:txBody>
      </p:sp>
      <p:pic>
        <p:nvPicPr>
          <p:cNvPr id="5" name="Picture 2" descr="https://t3.llb.be/Za1aMPK7Pfbw8VB4Hw92TweCH2w=/fit-in/620x0/5538f6f83570fde9b2de921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727" y="1187192"/>
            <a:ext cx="7003346" cy="50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92859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90618" y="726603"/>
            <a:ext cx="3512436" cy="523220"/>
          </a:xfrm>
          <a:prstGeom prst="rect">
            <a:avLst/>
          </a:prstGeom>
        </p:spPr>
        <p:txBody>
          <a:bodyPr wrap="none">
            <a:spAutoFit/>
          </a:bodyPr>
          <a:lstStyle/>
          <a:p>
            <a:r>
              <a:rPr lang="fr-FR" sz="2800" b="1" i="0" dirty="0" smtClean="0">
                <a:solidFill>
                  <a:srgbClr val="FF0000"/>
                </a:solidFill>
                <a:effectLst/>
                <a:latin typeface="Helvetica Neue"/>
              </a:rPr>
              <a:t>La Villa </a:t>
            </a:r>
            <a:r>
              <a:rPr lang="fr-FR" sz="2800" b="1" i="0" dirty="0" err="1" smtClean="0">
                <a:solidFill>
                  <a:srgbClr val="FF0000"/>
                </a:solidFill>
                <a:effectLst/>
                <a:latin typeface="Helvetica Neue"/>
              </a:rPr>
              <a:t>Kogelhofan</a:t>
            </a:r>
            <a:endParaRPr lang="fr-FR" sz="2800" b="1" i="0" dirty="0">
              <a:solidFill>
                <a:srgbClr val="FF0000"/>
              </a:solidFill>
              <a:effectLst/>
              <a:latin typeface="Helvetica Neue"/>
            </a:endParaRPr>
          </a:p>
        </p:txBody>
      </p:sp>
      <p:pic>
        <p:nvPicPr>
          <p:cNvPr id="9218" name="Picture 2" descr="https://t3.llb.be/Vyc5M2_RVJwx0jUehJomiXjmXhk=/fit-in/620x0/553e394835704bb01bfb0b7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0" y="0"/>
            <a:ext cx="5905500" cy="380047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t3.llb.be/MS_aFDfnE461KOCf2EmQX36c_NA=/fit-in/620x0/553e396b35704bb01bfb0d8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 y="2914650"/>
            <a:ext cx="5905500" cy="39433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286500" y="3718679"/>
            <a:ext cx="6096000" cy="3139321"/>
          </a:xfrm>
          <a:prstGeom prst="rect">
            <a:avLst/>
          </a:prstGeom>
        </p:spPr>
        <p:txBody>
          <a:bodyPr>
            <a:spAutoFit/>
          </a:bodyPr>
          <a:lstStyle/>
          <a:p>
            <a:r>
              <a:rPr lang="fr-FR" b="0" i="0" dirty="0" smtClean="0">
                <a:solidFill>
                  <a:srgbClr val="333333"/>
                </a:solidFill>
                <a:effectLst/>
                <a:latin typeface="Helvetica Neue"/>
              </a:rPr>
              <a:t>Cette maison contemporaine a été construite aux Pays-Bas par le bureau d'architecture Paul </a:t>
            </a:r>
            <a:r>
              <a:rPr lang="fr-FR" b="0" i="0" dirty="0" err="1" smtClean="0">
                <a:solidFill>
                  <a:srgbClr val="333333"/>
                </a:solidFill>
                <a:effectLst/>
                <a:latin typeface="Helvetica Neue"/>
              </a:rPr>
              <a:t>Ruiter</a:t>
            </a:r>
            <a:r>
              <a:rPr lang="fr-FR" b="0" i="0" dirty="0" smtClean="0">
                <a:solidFill>
                  <a:srgbClr val="333333"/>
                </a:solidFill>
                <a:effectLst/>
                <a:latin typeface="Helvetica Neue"/>
              </a:rPr>
              <a:t>. Au design époustouflant, la Villa </a:t>
            </a:r>
            <a:r>
              <a:rPr lang="fr-FR" b="0" i="0" dirty="0" err="1" smtClean="0">
                <a:solidFill>
                  <a:srgbClr val="333333"/>
                </a:solidFill>
                <a:effectLst/>
                <a:latin typeface="Helvetica Neue"/>
              </a:rPr>
              <a:t>Kogelhofan</a:t>
            </a:r>
            <a:r>
              <a:rPr lang="fr-FR" b="0" i="0" dirty="0" smtClean="0">
                <a:solidFill>
                  <a:srgbClr val="333333"/>
                </a:solidFill>
                <a:effectLst/>
                <a:latin typeface="Helvetica Neue"/>
              </a:rPr>
              <a:t> est passive (énergie verte, tissu solaire-réfléchissant, système de ventilation central, poêle à granulés de biomasse en bois pour l'eau chaude, recyclage des déchets, panneaux solaires, isolations, etc.). Elle se présente en deux volumes, l'un souterrain pour y accéder, l'autre en surface sur un carré de verre et un pied d'acier. La condition pour une construction dans cette zone écologique de Zélande, c'était qu'elle se fonde à la nature. Pari tenu!</a:t>
            </a:r>
            <a:endParaRPr lang="fr-FR" dirty="0"/>
          </a:p>
        </p:txBody>
      </p:sp>
    </p:spTree>
    <p:extLst>
      <p:ext uri="{BB962C8B-B14F-4D97-AF65-F5344CB8AC3E}">
        <p14:creationId xmlns:p14="http://schemas.microsoft.com/office/powerpoint/2010/main" val="1127500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72403" y="789233"/>
            <a:ext cx="3959738" cy="523220"/>
          </a:xfrm>
          <a:prstGeom prst="rect">
            <a:avLst/>
          </a:prstGeom>
        </p:spPr>
        <p:txBody>
          <a:bodyPr wrap="none">
            <a:spAutoFit/>
          </a:bodyPr>
          <a:lstStyle/>
          <a:p>
            <a:r>
              <a:rPr lang="fr-FR" sz="2800" b="1" i="0" dirty="0" smtClean="0">
                <a:solidFill>
                  <a:srgbClr val="FF0000"/>
                </a:solidFill>
                <a:effectLst/>
                <a:latin typeface="Helvetica Neue"/>
              </a:rPr>
              <a:t>La maison qui pousse</a:t>
            </a:r>
            <a:endParaRPr lang="fr-FR" sz="2800" b="1" i="0" dirty="0">
              <a:solidFill>
                <a:srgbClr val="FF0000"/>
              </a:solidFill>
              <a:effectLst/>
              <a:latin typeface="Helvetica Neue"/>
            </a:endParaRPr>
          </a:p>
        </p:txBody>
      </p:sp>
      <p:pic>
        <p:nvPicPr>
          <p:cNvPr id="5122" name="Picture 2" descr="https://t3.llb.be/tOwLOoLDT7fdM1aGTNn9ck7DWfI=/fit-in/620x0/5538fa943570fde9b2dea2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726" y="1187192"/>
            <a:ext cx="7003346" cy="5004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72403" y="2011078"/>
            <a:ext cx="4337592" cy="3970318"/>
          </a:xfrm>
          <a:prstGeom prst="rect">
            <a:avLst/>
          </a:prstGeom>
        </p:spPr>
        <p:txBody>
          <a:bodyPr wrap="square">
            <a:spAutoFit/>
          </a:bodyPr>
          <a:lstStyle/>
          <a:p>
            <a:r>
              <a:rPr lang="fr-FR" b="0" i="0" dirty="0" smtClean="0">
                <a:solidFill>
                  <a:srgbClr val="333333"/>
                </a:solidFill>
                <a:effectLst/>
                <a:latin typeface="Helvetica Neue"/>
              </a:rPr>
              <a:t>"Ne fabriquez-pas votre maison, faites-là pousser!", c'est l'approche non conventionnelle de ce designer urbain. Sa vision de l'architecture: durable et organique. L'habitat ici est issu des plantes... et le la viande. Elle doit pousser en 5 à 10 ans et est prévue pour accueillir une famille. L'infrastructure de base est conçue avec des troncs sur lesquels des branches forment la toiture et les murs. Rosiers, vignes et autres plantes grimpantes renforcent la structure. Tout est recouvert d'argile pour isoler l'intérieur.</a:t>
            </a:r>
            <a:endParaRPr lang="fr-FR" dirty="0"/>
          </a:p>
        </p:txBody>
      </p:sp>
    </p:spTree>
    <p:extLst>
      <p:ext uri="{BB962C8B-B14F-4D97-AF65-F5344CB8AC3E}">
        <p14:creationId xmlns:p14="http://schemas.microsoft.com/office/powerpoint/2010/main" val="38617110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45527" y="751655"/>
            <a:ext cx="3320140" cy="523220"/>
          </a:xfrm>
          <a:prstGeom prst="rect">
            <a:avLst/>
          </a:prstGeom>
        </p:spPr>
        <p:txBody>
          <a:bodyPr wrap="none">
            <a:spAutoFit/>
          </a:bodyPr>
          <a:lstStyle/>
          <a:p>
            <a:r>
              <a:rPr lang="fr-FR" sz="2800" b="1" i="0" dirty="0" err="1" smtClean="0">
                <a:solidFill>
                  <a:srgbClr val="FF0000"/>
                </a:solidFill>
                <a:effectLst/>
                <a:latin typeface="Helvetica Neue"/>
              </a:rPr>
              <a:t>Soleta</a:t>
            </a:r>
            <a:r>
              <a:rPr lang="fr-FR" sz="2800" b="1" i="0" dirty="0" smtClean="0">
                <a:solidFill>
                  <a:srgbClr val="FF0000"/>
                </a:solidFill>
                <a:effectLst/>
                <a:latin typeface="Helvetica Neue"/>
              </a:rPr>
              <a:t> </a:t>
            </a:r>
            <a:r>
              <a:rPr lang="fr-FR" sz="2800" b="1" i="0" dirty="0" err="1" smtClean="0">
                <a:solidFill>
                  <a:srgbClr val="FF0000"/>
                </a:solidFill>
                <a:effectLst/>
                <a:latin typeface="Helvetica Neue"/>
              </a:rPr>
              <a:t>zeroEnergy</a:t>
            </a:r>
            <a:endParaRPr lang="fr-FR" sz="2800" b="1" i="0" dirty="0">
              <a:solidFill>
                <a:srgbClr val="FF0000"/>
              </a:solidFill>
              <a:effectLst/>
              <a:latin typeface="Helvetica Neue"/>
            </a:endParaRPr>
          </a:p>
        </p:txBody>
      </p:sp>
      <p:pic>
        <p:nvPicPr>
          <p:cNvPr id="6146" name="Picture 2" descr="https://t2.llb.be/RIuni4sMxzJDf8ZRn6F2jUCy_ZA=/fit-in/620x0/5538ff753570fde9b2deb1f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6477" y="0"/>
            <a:ext cx="5465523" cy="329434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t3.llb.be/5t0Du2Ntg_uEW9y2OUmz62x57u4=/fit-in/620x0/5538ff7e3570fde9b2deb1f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6477" y="3582444"/>
            <a:ext cx="5465523" cy="32755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0164" y="2272699"/>
            <a:ext cx="6096000" cy="3139321"/>
          </a:xfrm>
          <a:prstGeom prst="rect">
            <a:avLst/>
          </a:prstGeom>
        </p:spPr>
        <p:txBody>
          <a:bodyPr>
            <a:spAutoFit/>
          </a:bodyPr>
          <a:lstStyle/>
          <a:p>
            <a:r>
              <a:rPr lang="fr-FR" b="0" i="0" dirty="0" smtClean="0">
                <a:solidFill>
                  <a:srgbClr val="333333"/>
                </a:solidFill>
                <a:effectLst/>
                <a:latin typeface="Helvetica Neue"/>
              </a:rPr>
              <a:t>Très aérée, parfaite pour la campagne, cette maison est un concept issu de Roumanie. Modulaire et écologique, elle a été créée par la Fondation Justin Capra et ne coûte que 25 000 à 50 000 euros (en Roumanie) ! Construite de matériaux naturels locaux, la petite habitation de 48 m² se fond parfaitement dans la nature. Agencée de manière à optimiser l'espace, elle crée de la lumière naturelle. L'isolation est efficace, pareil pour le système de ventilation.</a:t>
            </a:r>
          </a:p>
          <a:p>
            <a:r>
              <a:rPr lang="fr-FR" dirty="0" smtClean="0"/>
              <a:t/>
            </a:r>
            <a:br>
              <a:rPr lang="fr-FR" dirty="0" smtClean="0"/>
            </a:br>
            <a:endParaRPr lang="fr-FR" dirty="0"/>
          </a:p>
        </p:txBody>
      </p:sp>
    </p:spTree>
    <p:extLst>
      <p:ext uri="{BB962C8B-B14F-4D97-AF65-F5344CB8AC3E}">
        <p14:creationId xmlns:p14="http://schemas.microsoft.com/office/powerpoint/2010/main" val="28445227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https://t1.llb.be/K-bPLnZZAKH6VFW_z6TZrrEnj6U=/fit-in/620x0/553900dc35704bb01beb630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3049" y="0"/>
            <a:ext cx="44289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t2.llb.be/WNUz2vPMt2lTo_azYAiFYpWRi9c=/fit-in/620x0/553900e43570fde9b2dedcf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6975" y="0"/>
            <a:ext cx="4406073" cy="439663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29028" y="400926"/>
            <a:ext cx="2124299" cy="523220"/>
          </a:xfrm>
          <a:prstGeom prst="rect">
            <a:avLst/>
          </a:prstGeom>
        </p:spPr>
        <p:txBody>
          <a:bodyPr wrap="none">
            <a:spAutoFit/>
          </a:bodyPr>
          <a:lstStyle/>
          <a:p>
            <a:r>
              <a:rPr lang="fr-FR" sz="2800" b="1" i="0" dirty="0" smtClean="0">
                <a:solidFill>
                  <a:srgbClr val="FF0000"/>
                </a:solidFill>
                <a:effectLst/>
                <a:latin typeface="Helvetica Neue"/>
              </a:rPr>
              <a:t>Concept 37</a:t>
            </a:r>
            <a:endParaRPr lang="fr-FR" sz="2800" b="1" i="0" dirty="0">
              <a:solidFill>
                <a:srgbClr val="FF0000"/>
              </a:solidFill>
              <a:effectLst/>
              <a:latin typeface="Helvetica Neue"/>
            </a:endParaRPr>
          </a:p>
        </p:txBody>
      </p:sp>
      <p:sp>
        <p:nvSpPr>
          <p:cNvPr id="3" name="Rectangle 2"/>
          <p:cNvSpPr/>
          <p:nvPr/>
        </p:nvSpPr>
        <p:spPr>
          <a:xfrm>
            <a:off x="716502" y="5121099"/>
            <a:ext cx="6096000" cy="1200329"/>
          </a:xfrm>
          <a:prstGeom prst="rect">
            <a:avLst/>
          </a:prstGeom>
        </p:spPr>
        <p:txBody>
          <a:bodyPr>
            <a:spAutoFit/>
          </a:bodyPr>
          <a:lstStyle/>
          <a:p>
            <a:r>
              <a:rPr lang="fr-FR" b="0" i="0" dirty="0" smtClean="0">
                <a:solidFill>
                  <a:srgbClr val="333333"/>
                </a:solidFill>
                <a:effectLst/>
                <a:latin typeface="Helvetica Neue"/>
              </a:rPr>
              <a:t>Très impressionnante et épurée, cette maison futuriste est imaginée par l'architecte ukrainienne Roman </a:t>
            </a:r>
            <a:r>
              <a:rPr lang="fr-FR" b="0" i="0" dirty="0" err="1" smtClean="0">
                <a:solidFill>
                  <a:srgbClr val="333333"/>
                </a:solidFill>
                <a:effectLst/>
                <a:latin typeface="Helvetica Neue"/>
              </a:rPr>
              <a:t>Vlasov</a:t>
            </a:r>
            <a:r>
              <a:rPr lang="fr-FR" b="0" i="0" dirty="0" smtClean="0">
                <a:solidFill>
                  <a:srgbClr val="333333"/>
                </a:solidFill>
                <a:effectLst/>
                <a:latin typeface="Helvetica Neue"/>
              </a:rPr>
              <a:t>. Blanche, lisse et longitudinale, la surface de cette habitation est en osmose complète avec la nature.</a:t>
            </a:r>
            <a:endParaRPr lang="fr-FR" dirty="0"/>
          </a:p>
        </p:txBody>
      </p:sp>
    </p:spTree>
    <p:extLst>
      <p:ext uri="{BB962C8B-B14F-4D97-AF65-F5344CB8AC3E}">
        <p14:creationId xmlns:p14="http://schemas.microsoft.com/office/powerpoint/2010/main" val="41099597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578521" y="526185"/>
            <a:ext cx="2147254" cy="523220"/>
          </a:xfrm>
          <a:prstGeom prst="rect">
            <a:avLst/>
          </a:prstGeom>
        </p:spPr>
        <p:txBody>
          <a:bodyPr wrap="none">
            <a:spAutoFit/>
          </a:bodyPr>
          <a:lstStyle/>
          <a:p>
            <a:r>
              <a:rPr lang="fr-FR" sz="2800" b="1" i="0" dirty="0" smtClean="0">
                <a:solidFill>
                  <a:srgbClr val="FF0000"/>
                </a:solidFill>
                <a:effectLst/>
                <a:latin typeface="Helvetica Neue"/>
              </a:rPr>
              <a:t>La Villa </a:t>
            </a:r>
            <a:r>
              <a:rPr lang="fr-FR" sz="2800" b="1" i="0" dirty="0" err="1" smtClean="0">
                <a:solidFill>
                  <a:srgbClr val="FF0000"/>
                </a:solidFill>
                <a:effectLst/>
                <a:latin typeface="Helvetica Neue"/>
              </a:rPr>
              <a:t>Teo</a:t>
            </a:r>
            <a:endParaRPr lang="fr-FR" sz="2800" b="1" i="0" dirty="0">
              <a:solidFill>
                <a:srgbClr val="FF0000"/>
              </a:solidFill>
              <a:effectLst/>
              <a:latin typeface="Helvetica Neue"/>
            </a:endParaRPr>
          </a:p>
        </p:txBody>
      </p:sp>
      <p:pic>
        <p:nvPicPr>
          <p:cNvPr id="8194" name="Picture 2" descr="https://t2.llb.be/74aJGAsY5facHaKmba-BJ5BMjc8=/fit-in/620x0/553e2f6b35704bb01bfafb4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0" y="0"/>
            <a:ext cx="59055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t2.llb.be/2Zw4fwG5d9C2D_Fw2sizeHShsLA=/fit-in/620x0/553e2f7935704bb01bfafb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33599"/>
            <a:ext cx="5905500" cy="472440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187858" y="4495799"/>
            <a:ext cx="5813642" cy="2031325"/>
          </a:xfrm>
          <a:prstGeom prst="rect">
            <a:avLst/>
          </a:prstGeom>
        </p:spPr>
        <p:txBody>
          <a:bodyPr wrap="square">
            <a:spAutoFit/>
          </a:bodyPr>
          <a:lstStyle/>
          <a:p>
            <a:r>
              <a:rPr lang="fr-FR" b="0" i="0" dirty="0" smtClean="0">
                <a:solidFill>
                  <a:srgbClr val="333333"/>
                </a:solidFill>
                <a:effectLst/>
                <a:latin typeface="Helvetica Neue"/>
              </a:rPr>
              <a:t>La Villa </a:t>
            </a:r>
            <a:r>
              <a:rPr lang="fr-FR" b="0" i="0" dirty="0" err="1" smtClean="0">
                <a:solidFill>
                  <a:srgbClr val="333333"/>
                </a:solidFill>
                <a:effectLst/>
                <a:latin typeface="Helvetica Neue"/>
              </a:rPr>
              <a:t>Teo</a:t>
            </a:r>
            <a:r>
              <a:rPr lang="fr-FR" b="0" i="0" dirty="0" smtClean="0">
                <a:solidFill>
                  <a:srgbClr val="333333"/>
                </a:solidFill>
                <a:effectLst/>
                <a:latin typeface="Helvetica Neue"/>
              </a:rPr>
              <a:t>, c'est un voyage entre le rêve et la réalité. Imaginée par l'architecte Jean-Baptiste </a:t>
            </a:r>
            <a:r>
              <a:rPr lang="fr-FR" b="0" i="0" dirty="0" err="1" smtClean="0">
                <a:solidFill>
                  <a:srgbClr val="333333"/>
                </a:solidFill>
                <a:effectLst/>
                <a:latin typeface="Helvetica Neue"/>
              </a:rPr>
              <a:t>Pontecorvo</a:t>
            </a:r>
            <a:r>
              <a:rPr lang="fr-FR" b="0" i="0" dirty="0" smtClean="0">
                <a:solidFill>
                  <a:srgbClr val="333333"/>
                </a:solidFill>
                <a:effectLst/>
                <a:latin typeface="Helvetica Neue"/>
              </a:rPr>
              <a:t> avec les maquettistes et imprimantes 3D de la société </a:t>
            </a:r>
            <a:r>
              <a:rPr lang="fr-FR" b="0" i="0" dirty="0" err="1" smtClean="0">
                <a:solidFill>
                  <a:srgbClr val="333333"/>
                </a:solidFill>
                <a:effectLst/>
                <a:latin typeface="Helvetica Neue"/>
              </a:rPr>
              <a:t>Sculpteo</a:t>
            </a:r>
            <a:r>
              <a:rPr lang="fr-FR" b="0" i="0" dirty="0" smtClean="0">
                <a:solidFill>
                  <a:srgbClr val="333333"/>
                </a:solidFill>
                <a:effectLst/>
                <a:latin typeface="Helvetica Neue"/>
              </a:rPr>
              <a:t>, elle illustre parfaitement l'habitat de demain. Actuellement à l'état de projet, la Villa </a:t>
            </a:r>
            <a:r>
              <a:rPr lang="fr-FR" b="0" i="0" dirty="0" err="1" smtClean="0">
                <a:solidFill>
                  <a:srgbClr val="333333"/>
                </a:solidFill>
                <a:effectLst/>
                <a:latin typeface="Helvetica Neue"/>
              </a:rPr>
              <a:t>Teo</a:t>
            </a:r>
            <a:r>
              <a:rPr lang="fr-FR" b="0" i="0" dirty="0" smtClean="0">
                <a:solidFill>
                  <a:srgbClr val="333333"/>
                </a:solidFill>
                <a:effectLst/>
                <a:latin typeface="Helvetica Neue"/>
              </a:rPr>
              <a:t> sera auto-suffisante et zéro émission. Un défi à réussir pour pouvoir un jour la bâtir! </a:t>
            </a:r>
            <a:endParaRPr lang="fr-FR" dirty="0"/>
          </a:p>
        </p:txBody>
      </p:sp>
    </p:spTree>
    <p:extLst>
      <p:ext uri="{BB962C8B-B14F-4D97-AF65-F5344CB8AC3E}">
        <p14:creationId xmlns:p14="http://schemas.microsoft.com/office/powerpoint/2010/main" val="15825424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79948" y="4020855"/>
            <a:ext cx="2267499" cy="2522992"/>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503" y="834286"/>
            <a:ext cx="3362325" cy="1181100"/>
          </a:xfrm>
          <a:prstGeom prst="rect">
            <a:avLst/>
          </a:prstGeom>
        </p:spPr>
      </p:pic>
      <p:sp>
        <p:nvSpPr>
          <p:cNvPr id="4" name="ZoneTexte 3"/>
          <p:cNvSpPr txBox="1"/>
          <p:nvPr/>
        </p:nvSpPr>
        <p:spPr>
          <a:xfrm>
            <a:off x="1052186" y="3394553"/>
            <a:ext cx="4496844"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3989359215"/>
      </p:ext>
    </p:extLst>
  </p:cSld>
  <p:clrMapOvr>
    <a:masterClrMapping/>
  </p:clrMapOvr>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22</TotalTime>
  <Words>905</Words>
  <Application>Microsoft Office PowerPoint</Application>
  <PresentationFormat>Grand écran</PresentationFormat>
  <Paragraphs>25</Paragraphs>
  <Slides>12</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12</vt:i4>
      </vt:variant>
    </vt:vector>
  </HeadingPairs>
  <TitlesOfParts>
    <vt:vector size="19" baseType="lpstr">
      <vt:lpstr>Arial</vt:lpstr>
      <vt:lpstr>Century Gothic</vt:lpstr>
      <vt:lpstr>Helvetica Neue</vt:lpstr>
      <vt:lpstr>Roboto Condensed</vt:lpstr>
      <vt:lpstr>Wingdings 3</vt:lpstr>
      <vt:lpstr>Work Sans</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4</cp:revision>
  <dcterms:created xsi:type="dcterms:W3CDTF">2019-07-27T14:55:06Z</dcterms:created>
  <dcterms:modified xsi:type="dcterms:W3CDTF">2024-04-27T14:26:29Z</dcterms:modified>
</cp:coreProperties>
</file>