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4" r:id="rId1"/>
  </p:sldMasterIdLst>
  <p:sldIdLst>
    <p:sldId id="257" r:id="rId2"/>
    <p:sldId id="258" r:id="rId3"/>
    <p:sldId id="291" r:id="rId4"/>
    <p:sldId id="292" r:id="rId5"/>
    <p:sldId id="272" r:id="rId6"/>
    <p:sldId id="260" r:id="rId7"/>
    <p:sldId id="259" r:id="rId8"/>
    <p:sldId id="261" r:id="rId9"/>
    <p:sldId id="276" r:id="rId10"/>
    <p:sldId id="285" r:id="rId11"/>
    <p:sldId id="270" r:id="rId12"/>
    <p:sldId id="269" r:id="rId13"/>
    <p:sldId id="286" r:id="rId14"/>
    <p:sldId id="271" r:id="rId15"/>
    <p:sldId id="289" r:id="rId16"/>
    <p:sldId id="268" r:id="rId17"/>
    <p:sldId id="275" r:id="rId18"/>
    <p:sldId id="273" r:id="rId19"/>
    <p:sldId id="274" r:id="rId20"/>
    <p:sldId id="264" r:id="rId21"/>
    <p:sldId id="267" r:id="rId22"/>
    <p:sldId id="281" r:id="rId23"/>
    <p:sldId id="280" r:id="rId24"/>
    <p:sldId id="277" r:id="rId25"/>
    <p:sldId id="265" r:id="rId26"/>
    <p:sldId id="278" r:id="rId27"/>
    <p:sldId id="263" r:id="rId28"/>
    <p:sldId id="290" r:id="rId29"/>
    <p:sldId id="293" r:id="rId30"/>
    <p:sldId id="279" r:id="rId31"/>
    <p:sldId id="283" r:id="rId32"/>
    <p:sldId id="282" r:id="rId33"/>
    <p:sldId id="262" r:id="rId34"/>
    <p:sldId id="288" r:id="rId35"/>
    <p:sldId id="294" r:id="rId3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z6rZ6c6872QazQjlU38qFw==" hashData="HXXxkQGNsk+fp4BYvHov0TJiFwYvLemOOpbqXvCXwPEkQA8QL7vlPuMVx3JIkUqSC9P+8li0On1n3CK/iHRGe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7" autoAdjust="0"/>
    <p:restoredTop sz="94660"/>
  </p:normalViewPr>
  <p:slideViewPr>
    <p:cSldViewPr snapToGrid="0">
      <p:cViewPr varScale="1">
        <p:scale>
          <a:sx n="77" d="100"/>
          <a:sy n="77" d="100"/>
        </p:scale>
        <p:origin x="15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fr-FR" smtClean="0"/>
              <a:t>Modifiez le style du titre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Modifier le style des sous-titres du masque</a:t>
            </a:r>
            <a:endParaRPr lang="en-US" dirty="0"/>
          </a:p>
        </p:txBody>
      </p:sp>
      <p:sp>
        <p:nvSpPr>
          <p:cNvPr id="4" name="Date Placeholder 3"/>
          <p:cNvSpPr>
            <a:spLocks noGrp="1"/>
          </p:cNvSpPr>
          <p:nvPr>
            <p:ph type="dt" sz="half" idx="10"/>
          </p:nvPr>
        </p:nvSpPr>
        <p:spPr/>
        <p:txBody>
          <a:bodyPr/>
          <a:lstStyle/>
          <a:p>
            <a:fld id="{D892B7AB-9354-437B-93BF-335A3E1434D6}" type="datetimeFigureOut">
              <a:rPr lang="fr-FR" smtClean="0"/>
              <a:t>25/03/2024</a:t>
            </a:fld>
            <a:endParaRPr lang="fr-FR"/>
          </a:p>
        </p:txBody>
      </p:sp>
      <p:sp>
        <p:nvSpPr>
          <p:cNvPr id="5" name="Footer Placeholder 4"/>
          <p:cNvSpPr>
            <a:spLocks noGrp="1"/>
          </p:cNvSpPr>
          <p:nvPr>
            <p:ph type="ftr" sz="quarter" idx="11"/>
          </p:nvPr>
        </p:nvSpPr>
        <p:spPr>
          <a:xfrm>
            <a:off x="5332412" y="5883275"/>
            <a:ext cx="4324044" cy="365125"/>
          </a:xfrm>
        </p:spPr>
        <p:txBody>
          <a:bodyPr/>
          <a:lstStyle/>
          <a:p>
            <a:endParaRPr lang="fr-FR"/>
          </a:p>
        </p:txBody>
      </p:sp>
      <p:sp>
        <p:nvSpPr>
          <p:cNvPr id="6" name="Slide Number Placeholder 5"/>
          <p:cNvSpPr>
            <a:spLocks noGrp="1"/>
          </p:cNvSpPr>
          <p:nvPr>
            <p:ph type="sldNum" sz="quarter" idx="12"/>
          </p:nvPr>
        </p:nvSpPr>
        <p:spPr/>
        <p:txBody>
          <a:bodyPr/>
          <a:lstStyle/>
          <a:p>
            <a:fld id="{E4C9FEC1-E5F4-4CA6-BD2D-9341F1022606}" type="slidenum">
              <a:rPr lang="fr-FR" smtClean="0"/>
              <a:t>‹N°›</a:t>
            </a:fld>
            <a:endParaRPr lang="fr-FR"/>
          </a:p>
        </p:txBody>
      </p:sp>
    </p:spTree>
    <p:extLst>
      <p:ext uri="{BB962C8B-B14F-4D97-AF65-F5344CB8AC3E}">
        <p14:creationId xmlns:p14="http://schemas.microsoft.com/office/powerpoint/2010/main" val="40111170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nchor="ct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892B7AB-9354-437B-93BF-335A3E1434D6}" type="datetimeFigureOut">
              <a:rPr lang="fr-FR" smtClean="0"/>
              <a:t>25/03/2024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a:xfrm>
            <a:off x="10951856" y="5867131"/>
            <a:ext cx="551167" cy="365125"/>
          </a:xfrm>
        </p:spPr>
        <p:txBody>
          <a:bodyPr/>
          <a:lstStyle/>
          <a:p>
            <a:fld id="{E4C9FEC1-E5F4-4CA6-BD2D-9341F1022606}" type="slidenum">
              <a:rPr lang="fr-FR" smtClean="0"/>
              <a:t>‹N°›</a:t>
            </a:fld>
            <a:endParaRPr lang="fr-FR"/>
          </a:p>
        </p:txBody>
      </p:sp>
    </p:spTree>
    <p:extLst>
      <p:ext uri="{BB962C8B-B14F-4D97-AF65-F5344CB8AC3E}">
        <p14:creationId xmlns:p14="http://schemas.microsoft.com/office/powerpoint/2010/main" val="24537374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fr-FR" smtClean="0"/>
              <a:t>Modifiez le style du titre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D892B7AB-9354-437B-93BF-335A3E1434D6}" type="datetimeFigureOut">
              <a:rPr lang="fr-FR" smtClean="0"/>
              <a:t>25/03/2024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E4C9FEC1-E5F4-4CA6-BD2D-9341F1022606}" type="slidenum">
              <a:rPr lang="fr-FR" smtClean="0"/>
              <a:t>‹N°›</a:t>
            </a:fld>
            <a:endParaRPr lang="fr-FR"/>
          </a:p>
        </p:txBody>
      </p:sp>
    </p:spTree>
    <p:extLst>
      <p:ext uri="{BB962C8B-B14F-4D97-AF65-F5344CB8AC3E}">
        <p14:creationId xmlns:p14="http://schemas.microsoft.com/office/powerpoint/2010/main" val="21460816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fr-FR" smtClean="0"/>
              <a:t>Modifiez le style du titre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D892B7AB-9354-437B-93BF-335A3E1434D6}" type="datetimeFigureOut">
              <a:rPr lang="fr-FR" smtClean="0"/>
              <a:t>25/03/2024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E4C9FEC1-E5F4-4CA6-BD2D-9341F1022606}" type="slidenum">
              <a:rPr lang="fr-FR" smtClean="0"/>
              <a:t>‹N°›</a:t>
            </a:fld>
            <a:endParaRPr lang="fr-FR"/>
          </a:p>
        </p:txBody>
      </p:sp>
    </p:spTree>
    <p:extLst>
      <p:ext uri="{BB962C8B-B14F-4D97-AF65-F5344CB8AC3E}">
        <p14:creationId xmlns:p14="http://schemas.microsoft.com/office/powerpoint/2010/main" val="10092240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smtClean="0"/>
              <a:t>Modifiez le style du titre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D892B7AB-9354-437B-93BF-335A3E1434D6}" type="datetimeFigureOut">
              <a:rPr lang="fr-FR" smtClean="0"/>
              <a:t>25/03/2024</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E4C9FEC1-E5F4-4CA6-BD2D-9341F1022606}" type="slidenum">
              <a:rPr lang="fr-FR" smtClean="0"/>
              <a:t>‹N°›</a:t>
            </a:fld>
            <a:endParaRPr lang="fr-FR"/>
          </a:p>
        </p:txBody>
      </p:sp>
    </p:spTree>
    <p:extLst>
      <p:ext uri="{BB962C8B-B14F-4D97-AF65-F5344CB8AC3E}">
        <p14:creationId xmlns:p14="http://schemas.microsoft.com/office/powerpoint/2010/main" val="31345975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892B7AB-9354-437B-93BF-335A3E1434D6}" type="datetimeFigureOut">
              <a:rPr lang="fr-FR" smtClean="0"/>
              <a:t>25/03/2024</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E4C9FEC1-E5F4-4CA6-BD2D-9341F1022606}" type="slidenum">
              <a:rPr lang="fr-FR" smtClean="0"/>
              <a:t>‹N°›</a:t>
            </a:fld>
            <a:endParaRPr lang="fr-FR"/>
          </a:p>
        </p:txBody>
      </p:sp>
    </p:spTree>
    <p:extLst>
      <p:ext uri="{BB962C8B-B14F-4D97-AF65-F5344CB8AC3E}">
        <p14:creationId xmlns:p14="http://schemas.microsoft.com/office/powerpoint/2010/main" val="26809153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892B7AB-9354-437B-93BF-335A3E1434D6}" type="datetimeFigureOut">
              <a:rPr lang="fr-FR" smtClean="0"/>
              <a:t>25/03/2024</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E4C9FEC1-E5F4-4CA6-BD2D-9341F1022606}" type="slidenum">
              <a:rPr lang="fr-FR" smtClean="0"/>
              <a:t>‹N°›</a:t>
            </a:fld>
            <a:endParaRPr lang="fr-FR"/>
          </a:p>
        </p:txBody>
      </p:sp>
    </p:spTree>
    <p:extLst>
      <p:ext uri="{BB962C8B-B14F-4D97-AF65-F5344CB8AC3E}">
        <p14:creationId xmlns:p14="http://schemas.microsoft.com/office/powerpoint/2010/main" val="13033105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fr-FR" smtClean="0"/>
              <a:t>Modifiez le style du titre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D892B7AB-9354-437B-93BF-335A3E1434D6}" type="datetimeFigureOut">
              <a:rPr lang="fr-FR" smtClean="0"/>
              <a:t>25/03/2024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E4C9FEC1-E5F4-4CA6-BD2D-9341F1022606}" type="slidenum">
              <a:rPr lang="fr-FR" smtClean="0"/>
              <a:t>‹N°›</a:t>
            </a:fld>
            <a:endParaRPr lang="fr-FR"/>
          </a:p>
        </p:txBody>
      </p:sp>
    </p:spTree>
    <p:extLst>
      <p:ext uri="{BB962C8B-B14F-4D97-AF65-F5344CB8AC3E}">
        <p14:creationId xmlns:p14="http://schemas.microsoft.com/office/powerpoint/2010/main" val="35788268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fr-FR" smtClean="0"/>
              <a:t>Modifiez le style du titre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D892B7AB-9354-437B-93BF-335A3E1434D6}" type="datetimeFigureOut">
              <a:rPr lang="fr-FR" smtClean="0"/>
              <a:t>25/03/2024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E4C9FEC1-E5F4-4CA6-BD2D-9341F1022606}" type="slidenum">
              <a:rPr lang="fr-FR" smtClean="0"/>
              <a:t>‹N°›</a:t>
            </a:fld>
            <a:endParaRPr lang="fr-FR"/>
          </a:p>
        </p:txBody>
      </p:sp>
    </p:spTree>
    <p:extLst>
      <p:ext uri="{BB962C8B-B14F-4D97-AF65-F5344CB8AC3E}">
        <p14:creationId xmlns:p14="http://schemas.microsoft.com/office/powerpoint/2010/main" val="24942059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 panoramiqu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D892B7AB-9354-437B-93BF-335A3E1434D6}" type="datetimeFigureOut">
              <a:rPr lang="fr-FR" smtClean="0"/>
              <a:t>25/03/2024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E4C9FEC1-E5F4-4CA6-BD2D-9341F1022606}" type="slidenum">
              <a:rPr lang="fr-FR" smtClean="0"/>
              <a:t>‹N°›</a:t>
            </a:fld>
            <a:endParaRPr lang="fr-FR"/>
          </a:p>
        </p:txBody>
      </p:sp>
    </p:spTree>
    <p:extLst>
      <p:ext uri="{BB962C8B-B14F-4D97-AF65-F5344CB8AC3E}">
        <p14:creationId xmlns:p14="http://schemas.microsoft.com/office/powerpoint/2010/main" val="32586428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fr-FR" smtClean="0"/>
              <a:t>Modifiez le style du titre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D892B7AB-9354-437B-93BF-335A3E1434D6}" type="datetimeFigureOut">
              <a:rPr lang="fr-FR" smtClean="0"/>
              <a:t>25/03/2024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E4C9FEC1-E5F4-4CA6-BD2D-9341F1022606}" type="slidenum">
              <a:rPr lang="fr-FR" smtClean="0"/>
              <a:t>‹N°›</a:t>
            </a:fld>
            <a:endParaRPr lang="fr-FR"/>
          </a:p>
        </p:txBody>
      </p:sp>
    </p:spTree>
    <p:extLst>
      <p:ext uri="{BB962C8B-B14F-4D97-AF65-F5344CB8AC3E}">
        <p14:creationId xmlns:p14="http://schemas.microsoft.com/office/powerpoint/2010/main" val="4514853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fr-FR" smtClean="0"/>
              <a:t>Modifiez le style du titre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Modifier les styles du texte du masque</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D892B7AB-9354-437B-93BF-335A3E1434D6}" type="datetimeFigureOut">
              <a:rPr lang="fr-FR" smtClean="0"/>
              <a:t>25/03/2024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E4C9FEC1-E5F4-4CA6-BD2D-9341F1022606}" type="slidenum">
              <a:rPr lang="fr-FR" smtClean="0"/>
              <a:t>‹N°›</a:t>
            </a:fld>
            <a:endParaRPr lang="fr-FR"/>
          </a:p>
        </p:txBody>
      </p:sp>
    </p:spTree>
    <p:extLst>
      <p:ext uri="{BB962C8B-B14F-4D97-AF65-F5344CB8AC3E}">
        <p14:creationId xmlns:p14="http://schemas.microsoft.com/office/powerpoint/2010/main" val="296929911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fr-FR" smtClean="0"/>
              <a:t>Modifiez le style du titre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D892B7AB-9354-437B-93BF-335A3E1434D6}" type="datetimeFigureOut">
              <a:rPr lang="fr-FR" smtClean="0"/>
              <a:t>25/03/2024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E4C9FEC1-E5F4-4CA6-BD2D-9341F1022606}" type="slidenum">
              <a:rPr lang="fr-FR" smtClean="0"/>
              <a:t>‹N°›</a:t>
            </a:fld>
            <a:endParaRPr lang="fr-FR"/>
          </a:p>
        </p:txBody>
      </p:sp>
    </p:spTree>
    <p:extLst>
      <p:ext uri="{BB962C8B-B14F-4D97-AF65-F5344CB8AC3E}">
        <p14:creationId xmlns:p14="http://schemas.microsoft.com/office/powerpoint/2010/main" val="1940494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fr-FR" smtClean="0"/>
              <a:t>Modifiez le style du titre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fr-FR" smtClean="0"/>
              <a:t>Modifier les styles du texte du masque</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D892B7AB-9354-437B-93BF-335A3E1434D6}" type="datetimeFigureOut">
              <a:rPr lang="fr-FR" smtClean="0"/>
              <a:t>25/03/2024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E4C9FEC1-E5F4-4CA6-BD2D-9341F1022606}" type="slidenum">
              <a:rPr lang="fr-FR" smtClean="0"/>
              <a:t>‹N°›</a:t>
            </a:fld>
            <a:endParaRPr lang="fr-FR"/>
          </a:p>
        </p:txBody>
      </p:sp>
    </p:spTree>
    <p:extLst>
      <p:ext uri="{BB962C8B-B14F-4D97-AF65-F5344CB8AC3E}">
        <p14:creationId xmlns:p14="http://schemas.microsoft.com/office/powerpoint/2010/main" val="9387930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fr-FR" smtClean="0"/>
              <a:t>Modifiez le style du titre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fr-FR" smtClean="0"/>
              <a:t>Modifier les styles du texte du masque</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D892B7AB-9354-437B-93BF-335A3E1434D6}" type="datetimeFigureOut">
              <a:rPr lang="fr-FR" smtClean="0"/>
              <a:t>25/03/2024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E4C9FEC1-E5F4-4CA6-BD2D-9341F1022606}" type="slidenum">
              <a:rPr lang="fr-FR" smtClean="0"/>
              <a:t>‹N°›</a:t>
            </a:fld>
            <a:endParaRPr lang="fr-FR"/>
          </a:p>
        </p:txBody>
      </p:sp>
    </p:spTree>
    <p:extLst>
      <p:ext uri="{BB962C8B-B14F-4D97-AF65-F5344CB8AC3E}">
        <p14:creationId xmlns:p14="http://schemas.microsoft.com/office/powerpoint/2010/main" val="5157033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ncho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892B7AB-9354-437B-93BF-335A3E1434D6}" type="datetimeFigureOut">
              <a:rPr lang="fr-FR" smtClean="0"/>
              <a:t>25/03/2024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E4C9FEC1-E5F4-4CA6-BD2D-9341F1022606}" type="slidenum">
              <a:rPr lang="fr-FR" smtClean="0"/>
              <a:t>‹N°›</a:t>
            </a:fld>
            <a:endParaRPr lang="fr-FR"/>
          </a:p>
        </p:txBody>
      </p:sp>
    </p:spTree>
    <p:extLst>
      <p:ext uri="{BB962C8B-B14F-4D97-AF65-F5344CB8AC3E}">
        <p14:creationId xmlns:p14="http://schemas.microsoft.com/office/powerpoint/2010/main" val="75521049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892B7AB-9354-437B-93BF-335A3E1434D6}" type="datetimeFigureOut">
              <a:rPr lang="fr-FR" smtClean="0"/>
              <a:t>25/03/2024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E4C9FEC1-E5F4-4CA6-BD2D-9341F1022606}" type="slidenum">
              <a:rPr lang="fr-FR" smtClean="0"/>
              <a:t>‹N°›</a:t>
            </a:fld>
            <a:endParaRPr lang="fr-FR"/>
          </a:p>
        </p:txBody>
      </p:sp>
    </p:spTree>
    <p:extLst>
      <p:ext uri="{BB962C8B-B14F-4D97-AF65-F5344CB8AC3E}">
        <p14:creationId xmlns:p14="http://schemas.microsoft.com/office/powerpoint/2010/main" val="34081168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892B7AB-9354-437B-93BF-335A3E1434D6}" type="datetimeFigureOut">
              <a:rPr lang="fr-FR" smtClean="0"/>
              <a:t>25/03/2024</a:t>
            </a:fld>
            <a:endParaRPr lang="fr-FR"/>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fr-FR"/>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4C9FEC1-E5F4-4CA6-BD2D-9341F1022606}" type="slidenum">
              <a:rPr lang="fr-FR" smtClean="0"/>
              <a:t>‹N°›</a:t>
            </a:fld>
            <a:endParaRPr lang="fr-FR"/>
          </a:p>
        </p:txBody>
      </p:sp>
    </p:spTree>
    <p:extLst>
      <p:ext uri="{BB962C8B-B14F-4D97-AF65-F5344CB8AC3E}">
        <p14:creationId xmlns:p14="http://schemas.microsoft.com/office/powerpoint/2010/main" val="114089210"/>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 id="2147483726" r:id="rId12"/>
    <p:sldLayoutId id="2147483727" r:id="rId13"/>
    <p:sldLayoutId id="2147483728" r:id="rId14"/>
    <p:sldLayoutId id="2147483729" r:id="rId15"/>
    <p:sldLayoutId id="2147483730" r:id="rId16"/>
    <p:sldLayoutId id="2147483731"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image" Target="../media/image2.jpg"/><Relationship Id="rId7" Type="http://schemas.openxmlformats.org/officeDocument/2006/relationships/image" Target="../media/image6.jp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4.jpe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8" Type="http://schemas.openxmlformats.org/officeDocument/2006/relationships/hyperlink" Target="https://fr.wikipedia.org/wiki/Col_du_Grand-Saint-Bernard" TargetMode="External"/><Relationship Id="rId13" Type="http://schemas.openxmlformats.org/officeDocument/2006/relationships/hyperlink" Target="https://fr.wikipedia.org/wiki/Suisse" TargetMode="External"/><Relationship Id="rId3" Type="http://schemas.openxmlformats.org/officeDocument/2006/relationships/hyperlink" Target="https://fr.wikipedia.org/wiki/1050" TargetMode="External"/><Relationship Id="rId7" Type="http://schemas.openxmlformats.org/officeDocument/2006/relationships/hyperlink" Target="https://fr.wikipedia.org/wiki/Dioc%C3%A8se_d%27Aoste" TargetMode="External"/><Relationship Id="rId12" Type="http://schemas.openxmlformats.org/officeDocument/2006/relationships/hyperlink" Target="https://fr.wikipedia.org/wiki/Valais" TargetMode="External"/><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hyperlink" Target="https://fr.wikipedia.org/wiki/Menthon-Saint-Bernard" TargetMode="External"/><Relationship Id="rId11" Type="http://schemas.openxmlformats.org/officeDocument/2006/relationships/hyperlink" Target="https://fr.wikipedia.org/wiki/Sion_(Valais)" TargetMode="External"/><Relationship Id="rId5" Type="http://schemas.openxmlformats.org/officeDocument/2006/relationships/hyperlink" Target="https://fr.wikipedia.org/wiki/Aoste" TargetMode="External"/><Relationship Id="rId10" Type="http://schemas.openxmlformats.org/officeDocument/2006/relationships/hyperlink" Target="https://fr.wikipedia.org/wiki/1125" TargetMode="External"/><Relationship Id="rId4" Type="http://schemas.openxmlformats.org/officeDocument/2006/relationships/hyperlink" Target="https://fr.wikipedia.org/wiki/Bernard_de_Menthon" TargetMode="External"/><Relationship Id="rId9" Type="http://schemas.openxmlformats.org/officeDocument/2006/relationships/hyperlink" Target="https://fr.wikipedia.org/wiki/Nicolas_de_Myre" TargetMode="External"/><Relationship Id="rId14" Type="http://schemas.openxmlformats.org/officeDocument/2006/relationships/image" Target="../media/image8.jpg"/></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14.jpg"/><Relationship Id="rId4" Type="http://schemas.openxmlformats.org/officeDocument/2006/relationships/image" Target="../media/image13.jpeg"/></Relationships>
</file>

<file path=ppt/slides/_rels/slide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hyperlink" Target="https://fr.wikipedia.org/wiki/XIXe_si%C3%A8cle" TargetMode="External"/><Relationship Id="rId13" Type="http://schemas.openxmlformats.org/officeDocument/2006/relationships/image" Target="../media/image16.jpg"/><Relationship Id="rId3" Type="http://schemas.openxmlformats.org/officeDocument/2006/relationships/hyperlink" Target="https://fr.wikipedia.org/wiki/Chien" TargetMode="External"/><Relationship Id="rId7" Type="http://schemas.openxmlformats.org/officeDocument/2006/relationships/hyperlink" Target="https://fr.wikipedia.org/wiki/Schnaps" TargetMode="External"/><Relationship Id="rId12" Type="http://schemas.openxmlformats.org/officeDocument/2006/relationships/hyperlink" Target="https://fr.wikipedia.org/wiki/Temp%C3%AAte_de_neige" TargetMode="External"/><Relationship Id="rId2" Type="http://schemas.openxmlformats.org/officeDocument/2006/relationships/hyperlink" Target="https://fr.wikipedia.org/wiki/Race" TargetMode="External"/><Relationship Id="rId1" Type="http://schemas.openxmlformats.org/officeDocument/2006/relationships/slideLayout" Target="../slideLayouts/slideLayout7.xml"/><Relationship Id="rId6" Type="http://schemas.openxmlformats.org/officeDocument/2006/relationships/hyperlink" Target="https://fr.wikipedia.org/wiki/Tonneau_(r%C3%A9cipient)" TargetMode="External"/><Relationship Id="rId11" Type="http://schemas.openxmlformats.org/officeDocument/2006/relationships/hyperlink" Target="https://fr.wikipedia.org/wiki/Sens_de_l%27orientation" TargetMode="External"/><Relationship Id="rId5" Type="http://schemas.openxmlformats.org/officeDocument/2006/relationships/hyperlink" Target="https://fr.wikipedia.org/wiki/Avalanche" TargetMode="External"/><Relationship Id="rId10" Type="http://schemas.openxmlformats.org/officeDocument/2006/relationships/hyperlink" Target="https://fr.wikipedia.org/wiki/Rhinarium" TargetMode="External"/><Relationship Id="rId4" Type="http://schemas.openxmlformats.org/officeDocument/2006/relationships/hyperlink" Target="https://fr.wikipedia.org/wiki/Montagne" TargetMode="External"/><Relationship Id="rId9" Type="http://schemas.openxmlformats.org/officeDocument/2006/relationships/hyperlink" Target="https://fr.wikipedia.org/wiki/Neige"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7.xml"/><Relationship Id="rId4" Type="http://schemas.openxmlformats.org/officeDocument/2006/relationships/image" Target="../media/image20.jpg"/></Relationships>
</file>

<file path=ppt/slides/_rels/slide1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8" Type="http://schemas.openxmlformats.org/officeDocument/2006/relationships/hyperlink" Target="https://fr.wikipedia.org/wiki/Michel_Houellebecq" TargetMode="External"/><Relationship Id="rId13" Type="http://schemas.openxmlformats.org/officeDocument/2006/relationships/hyperlink" Target="https://fr.wikipedia.org/wiki/Courteline" TargetMode="External"/><Relationship Id="rId18" Type="http://schemas.openxmlformats.org/officeDocument/2006/relationships/hyperlink" Target="https://fr.wikipedia.org/wiki/Guerres_r%C3%A9volutionnaires" TargetMode="External"/><Relationship Id="rId3" Type="http://schemas.openxmlformats.org/officeDocument/2006/relationships/hyperlink" Target="https://fr.wikipedia.org/wiki/Barry_(chien)" TargetMode="External"/><Relationship Id="rId7" Type="http://schemas.openxmlformats.org/officeDocument/2006/relationships/hyperlink" Target="https://fr.wikipedia.org/wiki/Cl%C3%A9ment_(Houellebecq)" TargetMode="External"/><Relationship Id="rId12" Type="http://schemas.openxmlformats.org/officeDocument/2006/relationships/hyperlink" Target="https://fr.wikipedia.org/wiki/Alexandre_Dumas" TargetMode="External"/><Relationship Id="rId17" Type="http://schemas.openxmlformats.org/officeDocument/2006/relationships/hyperlink" Target="https://fr.wikipedia.org/wiki/Chien_de_guerre" TargetMode="External"/><Relationship Id="rId2" Type="http://schemas.openxmlformats.org/officeDocument/2006/relationships/image" Target="../media/image25.jpg"/><Relationship Id="rId16" Type="http://schemas.openxmlformats.org/officeDocument/2006/relationships/hyperlink" Target="https://fr.wikipedia.org/wiki/Moustache_(chien)" TargetMode="External"/><Relationship Id="rId1" Type="http://schemas.openxmlformats.org/officeDocument/2006/relationships/slideLayout" Target="../slideLayouts/slideLayout7.xml"/><Relationship Id="rId6" Type="http://schemas.openxmlformats.org/officeDocument/2006/relationships/hyperlink" Target="https://fr.wikipedia.org/wiki/Hospice_du_Grand-Saint-Bernard" TargetMode="External"/><Relationship Id="rId11" Type="http://schemas.openxmlformats.org/officeDocument/2006/relationships/hyperlink" Target="https://fr.wikipedia.org/wiki/Camille_Saint-Sa%C3%ABns" TargetMode="External"/><Relationship Id="rId5" Type="http://schemas.openxmlformats.org/officeDocument/2006/relationships/hyperlink" Target="https://fr.wikipedia.org/wiki/Saint-bernard" TargetMode="External"/><Relationship Id="rId15" Type="http://schemas.openxmlformats.org/officeDocument/2006/relationships/hyperlink" Target="https://fr.wikipedia.org/wiki/Marguerite_Durand_(f%C3%A9ministe)" TargetMode="External"/><Relationship Id="rId10" Type="http://schemas.openxmlformats.org/officeDocument/2006/relationships/hyperlink" Target="https://fr.wikipedia.org/wiki/Henri_Rochefort" TargetMode="External"/><Relationship Id="rId19" Type="http://schemas.openxmlformats.org/officeDocument/2006/relationships/hyperlink" Target="https://fr.wikipedia.org/wiki/Guerres_de_l%27Empire" TargetMode="External"/><Relationship Id="rId4" Type="http://schemas.openxmlformats.org/officeDocument/2006/relationships/hyperlink" Target="https://fr.wikipedia.org/wiki/%C3%89pagneul_des_Alpes" TargetMode="External"/><Relationship Id="rId9" Type="http://schemas.openxmlformats.org/officeDocument/2006/relationships/hyperlink" Target="https://fr.wikipedia.org/wiki/Rintintin_(acteur_canin)" TargetMode="External"/><Relationship Id="rId14" Type="http://schemas.openxmlformats.org/officeDocument/2006/relationships/hyperlink" Target="https://fr.wikipedia.org/wiki/Sacha_Guitry"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fr.wikipedia.org/wiki/Col_du_Grand-Saint-Bernard" TargetMode="External"/><Relationship Id="rId2" Type="http://schemas.openxmlformats.org/officeDocument/2006/relationships/image" Target="../media/image26.jpeg"/><Relationship Id="rId1" Type="http://schemas.openxmlformats.org/officeDocument/2006/relationships/slideLayout" Target="../slideLayouts/slideLayout7.xml"/><Relationship Id="rId5" Type="http://schemas.openxmlformats.org/officeDocument/2006/relationships/image" Target="../media/image27.jpeg"/><Relationship Id="rId4" Type="http://schemas.openxmlformats.org/officeDocument/2006/relationships/hyperlink" Target="https://fr.wikipedia.org/wiki/XIXe_si%C3%A8cle" TargetMode="External"/></Relationships>
</file>

<file path=ppt/slides/_rels/slide1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7.xml"/><Relationship Id="rId4" Type="http://schemas.openxmlformats.org/officeDocument/2006/relationships/image" Target="../media/image39.jpeg"/></Relationships>
</file>

<file path=ppt/slides/_rels/slide25.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52.jpeg"/><Relationship Id="rId1" Type="http://schemas.openxmlformats.org/officeDocument/2006/relationships/slideLayout" Target="../slideLayouts/slideLayout7.xml"/><Relationship Id="rId4" Type="http://schemas.openxmlformats.org/officeDocument/2006/relationships/hyperlink" Target="http://www.fondation-barry.ch/" TargetMode="External"/></Relationships>
</file>

<file path=ppt/slides/_rels/slide34.xml.rels><?xml version="1.0" encoding="UTF-8" standalone="yes"?>
<Relationships xmlns="http://schemas.openxmlformats.org/package/2006/relationships"><Relationship Id="rId2" Type="http://schemas.openxmlformats.org/officeDocument/2006/relationships/hyperlink" Target="https://gsbernard.com/fr/le-musee-de-l-hospice.html" TargetMode="Externa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54.gif"/><Relationship Id="rId2" Type="http://schemas.openxmlformats.org/officeDocument/2006/relationships/image" Target="../media/image6.jpg"/><Relationship Id="rId1" Type="http://schemas.openxmlformats.org/officeDocument/2006/relationships/slideLayout" Target="../slideLayouts/slideLayout7.xml"/><Relationship Id="rId5" Type="http://schemas.openxmlformats.org/officeDocument/2006/relationships/image" Target="../media/image56.gif"/><Relationship Id="rId4" Type="http://schemas.openxmlformats.org/officeDocument/2006/relationships/image" Target="../media/image55.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73679" y="261481"/>
            <a:ext cx="4742146" cy="3371067"/>
          </a:xfrm>
          <a:prstGeom prst="ellipse">
            <a:avLst/>
          </a:prstGeom>
          <a:ln>
            <a:noFill/>
          </a:ln>
          <a:effectLst>
            <a:softEdge rad="112500"/>
          </a:effectLst>
        </p:spPr>
      </p:pic>
      <p:sp>
        <p:nvSpPr>
          <p:cNvPr id="4" name="Rectangle 3"/>
          <p:cNvSpPr/>
          <p:nvPr/>
        </p:nvSpPr>
        <p:spPr>
          <a:xfrm>
            <a:off x="646010" y="5059181"/>
            <a:ext cx="7442807" cy="923330"/>
          </a:xfrm>
          <a:prstGeom prst="rect">
            <a:avLst/>
          </a:prstGeom>
          <a:noFill/>
        </p:spPr>
        <p:txBody>
          <a:bodyPr wrap="none" lIns="91440" tIns="45720" rIns="91440" bIns="45720">
            <a:prstTxWarp prst="textCascadeDown">
              <a:avLst/>
            </a:prstTxWarp>
            <a:spAutoFit/>
          </a:bodyPr>
          <a:lstStyle/>
          <a:p>
            <a:pPr algn="ctr"/>
            <a:r>
              <a:rPr lang="fr-FR" sz="5400" b="1" cap="none" spc="0" dirty="0" smtClean="0">
                <a:ln w="9525">
                  <a:solidFill>
                    <a:srgbClr val="FF0000"/>
                  </a:solidFill>
                  <a:prstDash val="solid"/>
                </a:ln>
                <a:solidFill>
                  <a:schemeClr val="tx1"/>
                </a:solidFill>
                <a:effectLst>
                  <a:outerShdw blurRad="12700" dist="38100" dir="2700000" algn="tl" rotWithShape="0">
                    <a:schemeClr val="bg1">
                      <a:lumMod val="50000"/>
                    </a:schemeClr>
                  </a:outerShdw>
                </a:effectLst>
              </a:rPr>
              <a:t>Histoire du Saint-Bernard</a:t>
            </a:r>
            <a:endParaRPr lang="fr-FR" sz="5400" b="1" cap="none" spc="0" dirty="0">
              <a:ln w="9525">
                <a:solidFill>
                  <a:srgbClr val="FF0000"/>
                </a:solidFill>
                <a:prstDash val="solid"/>
              </a:ln>
              <a:solidFill>
                <a:schemeClr val="tx1"/>
              </a:solidFill>
              <a:effectLst>
                <a:outerShdw blurRad="12700" dist="38100" dir="2700000" algn="tl" rotWithShape="0">
                  <a:schemeClr val="bg1">
                    <a:lumMod val="50000"/>
                  </a:schemeClr>
                </a:outerShdw>
              </a:effectLst>
            </a:endParaRPr>
          </a:p>
        </p:txBody>
      </p:sp>
      <p:pic>
        <p:nvPicPr>
          <p:cNvPr id="11268" name="Picture 4" descr="Gallia et son tonnele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88817" y="0"/>
            <a:ext cx="4036249" cy="6858000"/>
          </a:xfrm>
          <a:prstGeom prst="ellipse">
            <a:avLst/>
          </a:prstGeom>
          <a:ln w="190500" cap="rnd">
            <a:no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pic>
        <p:nvPicPr>
          <p:cNvPr id="5" name="Image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8768" y="5741013"/>
            <a:ext cx="1745292" cy="1116987"/>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7" name="Image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9905" y="156862"/>
            <a:ext cx="1923018" cy="2139696"/>
          </a:xfrm>
          <a:prstGeom prst="rect">
            <a:avLst/>
          </a:prstGeom>
        </p:spPr>
      </p:pic>
    </p:spTree>
    <p:extLst>
      <p:ext uri="{BB962C8B-B14F-4D97-AF65-F5344CB8AC3E}">
        <p14:creationId xmlns:p14="http://schemas.microsoft.com/office/powerpoint/2010/main" val="1778142567"/>
      </p:ext>
    </p:extLst>
  </p:cSld>
  <p:clrMapOvr>
    <a:masterClrMapping/>
  </p:clrMapOvr>
  <mc:AlternateContent xmlns:mc="http://schemas.openxmlformats.org/markup-compatibility/2006" xmlns:p14="http://schemas.microsoft.com/office/powerpoint/2010/main">
    <mc:Choice Requires="p14">
      <p:transition spd="slow" p14:dur="2000">
        <p:sndAc>
          <p:stSnd>
            <p:snd r:embed="rId2" name="Beethoven - Moonlight Sonata (FULL).wav"/>
          </p:stSnd>
        </p:sndAc>
      </p:transition>
    </mc:Choice>
    <mc:Fallback xmlns="">
      <p:transition spd="slow">
        <p:sndAc>
          <p:stSnd>
            <p:snd r:embed="rId8" name="Beethoven - Moonlight Sonata (FULL).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6" name="Picture 2" descr="RÃ©sultat de recherche d'images pour &quot;hospice du grand saint bernard&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4819" y="162256"/>
            <a:ext cx="2750463" cy="1056117"/>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79747" y="1306055"/>
            <a:ext cx="4805819" cy="5355312"/>
          </a:xfrm>
          <a:prstGeom prst="rect">
            <a:avLst/>
          </a:prstGeom>
        </p:spPr>
        <p:txBody>
          <a:bodyPr wrap="square">
            <a:spAutoFit/>
          </a:bodyPr>
          <a:lstStyle/>
          <a:p>
            <a:r>
              <a:rPr lang="fr-FR" b="0" i="0" dirty="0" smtClean="0">
                <a:solidFill>
                  <a:srgbClr val="222222"/>
                </a:solidFill>
                <a:effectLst/>
                <a:latin typeface="Arial" panose="020B0604020202020204" pitchFamily="34" charset="0"/>
              </a:rPr>
              <a:t>Vers </a:t>
            </a:r>
            <a:r>
              <a:rPr lang="fr-FR" b="0" i="0" u="none" strike="noStrike" dirty="0" smtClean="0">
                <a:solidFill>
                  <a:srgbClr val="0B0080"/>
                </a:solidFill>
                <a:effectLst/>
                <a:latin typeface="Arial" panose="020B0604020202020204" pitchFamily="34" charset="0"/>
                <a:hlinkClick r:id="rId3" tooltip="1050"/>
              </a:rPr>
              <a:t>1050</a:t>
            </a:r>
            <a:r>
              <a:rPr lang="fr-FR" b="0" i="0" dirty="0" smtClean="0">
                <a:solidFill>
                  <a:srgbClr val="222222"/>
                </a:solidFill>
                <a:effectLst/>
                <a:latin typeface="Arial" panose="020B0604020202020204" pitchFamily="34" charset="0"/>
              </a:rPr>
              <a:t>, </a:t>
            </a:r>
            <a:r>
              <a:rPr lang="fr-FR" b="0" i="0" u="none" strike="noStrike" dirty="0" smtClean="0">
                <a:solidFill>
                  <a:srgbClr val="0B0080"/>
                </a:solidFill>
                <a:effectLst/>
                <a:latin typeface="Arial" panose="020B0604020202020204" pitchFamily="34" charset="0"/>
                <a:hlinkClick r:id="rId4" tooltip="Bernard de Menthon"/>
              </a:rPr>
              <a:t>saint Bernard</a:t>
            </a:r>
            <a:r>
              <a:rPr lang="fr-FR" b="0" i="0" dirty="0" smtClean="0">
                <a:solidFill>
                  <a:srgbClr val="222222"/>
                </a:solidFill>
                <a:effectLst/>
                <a:latin typeface="Arial" panose="020B0604020202020204" pitchFamily="34" charset="0"/>
              </a:rPr>
              <a:t> d'</a:t>
            </a:r>
            <a:r>
              <a:rPr lang="fr-FR" b="0" i="0" u="none" strike="noStrike" dirty="0" smtClean="0">
                <a:solidFill>
                  <a:srgbClr val="0B0080"/>
                </a:solidFill>
                <a:effectLst/>
                <a:latin typeface="Arial" panose="020B0604020202020204" pitchFamily="34" charset="0"/>
                <a:hlinkClick r:id="rId5" tooltip="Aoste"/>
              </a:rPr>
              <a:t>Aoste</a:t>
            </a:r>
            <a:r>
              <a:rPr lang="fr-FR" b="0" i="0" dirty="0" smtClean="0">
                <a:solidFill>
                  <a:srgbClr val="222222"/>
                </a:solidFill>
                <a:effectLst/>
                <a:latin typeface="Arial" panose="020B0604020202020204" pitchFamily="34" charset="0"/>
              </a:rPr>
              <a:t> (de </a:t>
            </a:r>
            <a:r>
              <a:rPr lang="fr-FR" b="0" i="0" u="none" strike="noStrike" dirty="0" err="1" smtClean="0">
                <a:solidFill>
                  <a:srgbClr val="0B0080"/>
                </a:solidFill>
                <a:effectLst/>
                <a:latin typeface="Arial" panose="020B0604020202020204" pitchFamily="34" charset="0"/>
                <a:hlinkClick r:id="rId6" tooltip="Menthon-Saint-Bernard"/>
              </a:rPr>
              <a:t>Menthon</a:t>
            </a:r>
            <a:r>
              <a:rPr lang="fr-FR" b="0" i="0" dirty="0" smtClean="0">
                <a:solidFill>
                  <a:srgbClr val="222222"/>
                </a:solidFill>
                <a:effectLst/>
                <a:latin typeface="Arial" panose="020B0604020202020204" pitchFamily="34" charset="0"/>
              </a:rPr>
              <a:t> ou du Mont-Joux, ancien nom du col du Grand-Saint-Bernard), </a:t>
            </a:r>
            <a:r>
              <a:rPr lang="fr-FR" b="0" i="0" u="none" strike="noStrike" dirty="0" smtClean="0">
                <a:solidFill>
                  <a:srgbClr val="0B0080"/>
                </a:solidFill>
                <a:effectLst/>
                <a:latin typeface="Arial" panose="020B0604020202020204" pitchFamily="34" charset="0"/>
                <a:hlinkClick r:id="rId7" tooltip="Diocèse d'Aoste"/>
              </a:rPr>
              <a:t>archidiacre d'Aoste</a:t>
            </a:r>
            <a:r>
              <a:rPr lang="fr-FR" b="0" i="0" dirty="0" smtClean="0">
                <a:solidFill>
                  <a:srgbClr val="222222"/>
                </a:solidFill>
                <a:effectLst/>
                <a:latin typeface="Arial" panose="020B0604020202020204" pitchFamily="34" charset="0"/>
              </a:rPr>
              <a:t>, voyant régulièrement des voyageurs arriver terrorisés et détroussés, décide de mettre fin aux brigandages dans la montagne. Dans ce but, il fonde, au sommet du </a:t>
            </a:r>
            <a:r>
              <a:rPr lang="fr-FR" b="0" i="0" u="none" strike="noStrike" dirty="0" smtClean="0">
                <a:solidFill>
                  <a:srgbClr val="0B0080"/>
                </a:solidFill>
                <a:effectLst/>
                <a:latin typeface="Arial" panose="020B0604020202020204" pitchFamily="34" charset="0"/>
                <a:hlinkClick r:id="rId8" tooltip="Col du Grand-Saint-Bernard"/>
              </a:rPr>
              <a:t>col du Grand-Saint-Bernard</a:t>
            </a:r>
            <a:r>
              <a:rPr lang="fr-FR" b="0" i="0" dirty="0" smtClean="0">
                <a:solidFill>
                  <a:srgbClr val="222222"/>
                </a:solidFill>
                <a:effectLst/>
                <a:latin typeface="Arial" panose="020B0604020202020204" pitchFamily="34" charset="0"/>
              </a:rPr>
              <a:t>, l'hospice qui portera plus tard son nom. L'église de l'hospice est dédiée à </a:t>
            </a:r>
            <a:r>
              <a:rPr lang="fr-FR" b="0" i="0" u="none" strike="noStrike" dirty="0" smtClean="0">
                <a:solidFill>
                  <a:srgbClr val="0B0080"/>
                </a:solidFill>
                <a:effectLst/>
                <a:latin typeface="Arial" panose="020B0604020202020204" pitchFamily="34" charset="0"/>
                <a:hlinkClick r:id="rId9" tooltip="Nicolas de Myre"/>
              </a:rPr>
              <a:t>saint Nicolas</a:t>
            </a:r>
            <a:r>
              <a:rPr lang="fr-FR" b="0" i="0" dirty="0" smtClean="0">
                <a:solidFill>
                  <a:srgbClr val="222222"/>
                </a:solidFill>
                <a:effectLst/>
                <a:latin typeface="Arial" panose="020B0604020202020204" pitchFamily="34" charset="0"/>
              </a:rPr>
              <a:t>. Il faut préciser que c'est seulement dans un document de </a:t>
            </a:r>
            <a:r>
              <a:rPr lang="fr-FR" b="0" i="0" u="none" strike="noStrike" dirty="0" smtClean="0">
                <a:solidFill>
                  <a:srgbClr val="0B0080"/>
                </a:solidFill>
                <a:effectLst/>
                <a:latin typeface="Arial" panose="020B0604020202020204" pitchFamily="34" charset="0"/>
                <a:hlinkClick r:id="rId10" tooltip="1125"/>
              </a:rPr>
              <a:t>1125</a:t>
            </a:r>
            <a:r>
              <a:rPr lang="fr-FR" b="0" i="0" dirty="0" smtClean="0">
                <a:solidFill>
                  <a:srgbClr val="222222"/>
                </a:solidFill>
                <a:effectLst/>
                <a:latin typeface="Arial" panose="020B0604020202020204" pitchFamily="34" charset="0"/>
              </a:rPr>
              <a:t> que l'on trouve la première mention de l'église dans les textes.</a:t>
            </a:r>
          </a:p>
          <a:p>
            <a:r>
              <a:rPr lang="fr-FR" b="0" i="0" dirty="0" smtClean="0">
                <a:solidFill>
                  <a:srgbClr val="222222"/>
                </a:solidFill>
                <a:effectLst/>
                <a:latin typeface="Arial" panose="020B0604020202020204" pitchFamily="34" charset="0"/>
              </a:rPr>
              <a:t>L'hospice du Grand-Saint-Bernard est placé sous la juridiction de l'évêque de </a:t>
            </a:r>
            <a:r>
              <a:rPr lang="fr-FR" b="0" i="0" u="none" strike="noStrike" dirty="0" smtClean="0">
                <a:solidFill>
                  <a:srgbClr val="0B0080"/>
                </a:solidFill>
                <a:effectLst/>
                <a:latin typeface="Arial" panose="020B0604020202020204" pitchFamily="34" charset="0"/>
                <a:hlinkClick r:id="rId11" tooltip="Sion (Valais)"/>
              </a:rPr>
              <a:t>Sion</a:t>
            </a:r>
            <a:r>
              <a:rPr lang="fr-FR" b="0" i="0" dirty="0" smtClean="0">
                <a:solidFill>
                  <a:srgbClr val="222222"/>
                </a:solidFill>
                <a:effectLst/>
                <a:latin typeface="Arial" panose="020B0604020202020204" pitchFamily="34" charset="0"/>
              </a:rPr>
              <a:t>, préfet et comte du </a:t>
            </a:r>
            <a:r>
              <a:rPr lang="fr-FR" b="0" i="0" u="none" strike="noStrike" dirty="0" smtClean="0">
                <a:solidFill>
                  <a:srgbClr val="0B0080"/>
                </a:solidFill>
                <a:effectLst/>
                <a:latin typeface="Arial" panose="020B0604020202020204" pitchFamily="34" charset="0"/>
                <a:hlinkClick r:id="rId12" tooltip="Valais"/>
              </a:rPr>
              <a:t>Valais</a:t>
            </a:r>
            <a:r>
              <a:rPr lang="fr-FR" b="0" i="0" dirty="0" smtClean="0">
                <a:solidFill>
                  <a:srgbClr val="222222"/>
                </a:solidFill>
                <a:effectLst/>
                <a:latin typeface="Arial" panose="020B0604020202020204" pitchFamily="34" charset="0"/>
              </a:rPr>
              <a:t>. Cette particularité explique le fait que l'intégralité du col se situe aujourd'hui en territoire </a:t>
            </a:r>
            <a:r>
              <a:rPr lang="fr-FR" b="0" i="0" u="none" strike="noStrike" dirty="0" smtClean="0">
                <a:solidFill>
                  <a:srgbClr val="0B0080"/>
                </a:solidFill>
                <a:effectLst/>
                <a:latin typeface="Arial" panose="020B0604020202020204" pitchFamily="34" charset="0"/>
                <a:hlinkClick r:id="rId13" tooltip="Suisse"/>
              </a:rPr>
              <a:t>suisse</a:t>
            </a:r>
            <a:r>
              <a:rPr lang="fr-FR" b="0" i="0" dirty="0" smtClean="0">
                <a:solidFill>
                  <a:srgbClr val="222222"/>
                </a:solidFill>
                <a:effectLst/>
                <a:latin typeface="Arial" panose="020B0604020202020204" pitchFamily="34" charset="0"/>
              </a:rPr>
              <a:t>.</a:t>
            </a:r>
            <a:endParaRPr lang="fr-FR" b="0" i="0" dirty="0">
              <a:solidFill>
                <a:srgbClr val="222222"/>
              </a:solidFill>
              <a:effectLst/>
              <a:latin typeface="Arial" panose="020B0604020202020204" pitchFamily="34" charset="0"/>
            </a:endParaRPr>
          </a:p>
        </p:txBody>
      </p:sp>
      <p:pic>
        <p:nvPicPr>
          <p:cNvPr id="4" name="Image 3"/>
          <p:cNvPicPr>
            <a:picLocks noChangeAspect="1"/>
          </p:cNvPicPr>
          <p:nvPr/>
        </p:nvPicPr>
        <p:blipFill rotWithShape="1">
          <a:blip r:embed="rId14">
            <a:extLst>
              <a:ext uri="{28A0092B-C50C-407E-A947-70E740481C1C}">
                <a14:useLocalDpi xmlns:a14="http://schemas.microsoft.com/office/drawing/2010/main" val="0"/>
              </a:ext>
            </a:extLst>
          </a:blip>
          <a:srcRect b="2420"/>
          <a:stretch/>
        </p:blipFill>
        <p:spPr>
          <a:xfrm>
            <a:off x="5085567" y="1218373"/>
            <a:ext cx="6914367" cy="5063881"/>
          </a:xfrm>
          <a:prstGeom prst="rect">
            <a:avLst/>
          </a:prstGeom>
        </p:spPr>
      </p:pic>
    </p:spTree>
    <p:extLst>
      <p:ext uri="{BB962C8B-B14F-4D97-AF65-F5344CB8AC3E}">
        <p14:creationId xmlns:p14="http://schemas.microsoft.com/office/powerpoint/2010/main" val="239967607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p:cNvSpPr/>
          <p:nvPr/>
        </p:nvSpPr>
        <p:spPr>
          <a:xfrm>
            <a:off x="129435" y="776614"/>
            <a:ext cx="6702512" cy="5078313"/>
          </a:xfrm>
          <a:prstGeom prst="rect">
            <a:avLst/>
          </a:prstGeom>
        </p:spPr>
        <p:txBody>
          <a:bodyPr wrap="square">
            <a:spAutoFit/>
          </a:bodyPr>
          <a:lstStyle/>
          <a:p>
            <a:r>
              <a:rPr lang="fr-FR" b="0" i="0" dirty="0" smtClean="0">
                <a:solidFill>
                  <a:srgbClr val="333333"/>
                </a:solidFill>
                <a:effectLst/>
                <a:latin typeface="Open Sans"/>
              </a:rPr>
              <a:t>Les chiens ont longtemps aidé à secourir voyageurs, soldats, marchands ou contrebandiers. Car les périls – avalanches, tempêtes, brigands – étaient nombreux sur cette dangereuse route de montagne fréquentée depuis la plus haute Antiquité. Avant la construction de l’Hospice, le chemin du col se déroulait sur 25 km sans lieu d’hébergement, entre Bourg-Saint-Pierre et </a:t>
            </a:r>
            <a:r>
              <a:rPr lang="fr-FR" b="0" i="0" dirty="0" err="1" smtClean="0">
                <a:solidFill>
                  <a:srgbClr val="333333"/>
                </a:solidFill>
                <a:effectLst/>
                <a:latin typeface="Open Sans"/>
              </a:rPr>
              <a:t>Saint-Rhémy</a:t>
            </a:r>
            <a:r>
              <a:rPr lang="fr-FR" b="0" i="0" dirty="0" smtClean="0">
                <a:solidFill>
                  <a:srgbClr val="333333"/>
                </a:solidFill>
                <a:effectLst/>
                <a:latin typeface="Open Sans"/>
              </a:rPr>
              <a:t>, sur le versant valdotain du Mont-Joux (Mont Jupiter), premier nom du Grand-Saint-Bernard. Les 40’000 soldats et les 5’000 chevaux du Premier consul Napoléon Bonaparte passant le col en mai 1800, en route pour la bataille de Marengo, ont éprouvé la difficulté du passage!</a:t>
            </a:r>
          </a:p>
          <a:p>
            <a:endParaRPr lang="fr-FR" dirty="0">
              <a:solidFill>
                <a:srgbClr val="333333"/>
              </a:solidFill>
              <a:latin typeface="Open Sans"/>
            </a:endParaRPr>
          </a:p>
          <a:p>
            <a:endParaRPr lang="fr-FR" b="0" i="0" dirty="0" smtClean="0">
              <a:solidFill>
                <a:srgbClr val="333333"/>
              </a:solidFill>
              <a:effectLst/>
              <a:latin typeface="Open Sans"/>
            </a:endParaRPr>
          </a:p>
          <a:p>
            <a:r>
              <a:rPr lang="fr-FR" b="0" i="0" dirty="0" smtClean="0">
                <a:solidFill>
                  <a:srgbClr val="333333"/>
                </a:solidFill>
                <a:effectLst/>
                <a:latin typeface="Open Sans"/>
              </a:rPr>
              <a:t>“Il y a un lien entre l’homme et l’animal, cela se sent ici, même si l’élevage des chiens à l’Hospice a pris fin, note le prieur. Il reste quelques confrères plus âgés qui ont eu un contact privilégiés avec les chiens. Mais la communauté actuelle n’a pas connu ce rapport intime avec les chiens”.</a:t>
            </a:r>
            <a:endParaRPr lang="fr-FR" b="0" i="0" dirty="0">
              <a:solidFill>
                <a:srgbClr val="333333"/>
              </a:solidFill>
              <a:effectLst/>
              <a:latin typeface="Open Sans"/>
            </a:endParaRPr>
          </a:p>
        </p:txBody>
      </p:sp>
      <p:pic>
        <p:nvPicPr>
          <p:cNvPr id="12290" name="Picture 2" descr="https://upload.wikimedia.org/wikipedia/commons/thumb/0/0a/Gran_San_Bernardo.jpg/800px-Gran_San_Bernard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1947" y="341594"/>
            <a:ext cx="4691998" cy="63987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203337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a:extLst>
              <a:ext uri="{28A0092B-C50C-407E-A947-70E740481C1C}">
                <a14:useLocalDpi xmlns:a14="http://schemas.microsoft.com/office/drawing/2010/main" val="0"/>
              </a:ext>
            </a:extLst>
          </a:blip>
          <a:srcRect b="2962"/>
          <a:stretch/>
        </p:blipFill>
        <p:spPr>
          <a:xfrm>
            <a:off x="1244252" y="187891"/>
            <a:ext cx="10058400" cy="6450904"/>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227499066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print">
            <a:extLst>
              <a:ext uri="{28A0092B-C50C-407E-A947-70E740481C1C}">
                <a14:useLocalDpi xmlns:a14="http://schemas.microsoft.com/office/drawing/2010/main" val="0"/>
              </a:ext>
            </a:extLst>
          </a:blip>
          <a:srcRect l="4461" t="7919" r="8184" b="8201"/>
          <a:stretch/>
        </p:blipFill>
        <p:spPr>
          <a:xfrm>
            <a:off x="64858" y="66033"/>
            <a:ext cx="4130547" cy="2988000"/>
          </a:xfrm>
          <a:prstGeom prst="rect">
            <a:avLst/>
          </a:prstGeom>
          <a:ln>
            <a:noFill/>
          </a:ln>
          <a:effectLst>
            <a:outerShdw blurRad="292100" dist="139700" dir="2700000" algn="tl" rotWithShape="0">
              <a:srgbClr val="333333">
                <a:alpha val="65000"/>
              </a:srgbClr>
            </a:outerShdw>
          </a:effectLst>
        </p:spPr>
      </p:pic>
      <p:pic>
        <p:nvPicPr>
          <p:cNvPr id="3" name="Image 2"/>
          <p:cNvPicPr>
            <a:picLocks noChangeAspect="1"/>
          </p:cNvPicPr>
          <p:nvPr/>
        </p:nvPicPr>
        <p:blipFill rotWithShape="1">
          <a:blip r:embed="rId3" cstate="print">
            <a:extLst>
              <a:ext uri="{28A0092B-C50C-407E-A947-70E740481C1C}">
                <a14:useLocalDpi xmlns:a14="http://schemas.microsoft.com/office/drawing/2010/main" val="0"/>
              </a:ext>
            </a:extLst>
          </a:blip>
          <a:srcRect l="1861" t="2923" r="3948" b="3197"/>
          <a:stretch/>
        </p:blipFill>
        <p:spPr>
          <a:xfrm>
            <a:off x="4475765" y="66033"/>
            <a:ext cx="4749752" cy="352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4" name="Image 3"/>
          <p:cNvPicPr>
            <a:picLocks noChangeAspect="1"/>
          </p:cNvPicPr>
          <p:nvPr/>
        </p:nvPicPr>
        <p:blipFill rotWithShape="1">
          <a:blip r:embed="rId4" cstate="print">
            <a:extLst>
              <a:ext uri="{28A0092B-C50C-407E-A947-70E740481C1C}">
                <a14:useLocalDpi xmlns:a14="http://schemas.microsoft.com/office/drawing/2010/main" val="0"/>
              </a:ext>
            </a:extLst>
          </a:blip>
          <a:srcRect b="3393"/>
          <a:stretch/>
        </p:blipFill>
        <p:spPr>
          <a:xfrm>
            <a:off x="7025695" y="3300608"/>
            <a:ext cx="5114795" cy="3557392"/>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6" name="Image 5"/>
          <p:cNvPicPr>
            <a:picLocks noChangeAspect="1"/>
          </p:cNvPicPr>
          <p:nvPr/>
        </p:nvPicPr>
        <p:blipFill rotWithShape="1">
          <a:blip r:embed="rId5">
            <a:extLst>
              <a:ext uri="{28A0092B-C50C-407E-A947-70E740481C1C}">
                <a14:useLocalDpi xmlns:a14="http://schemas.microsoft.com/office/drawing/2010/main" val="0"/>
              </a:ext>
            </a:extLst>
          </a:blip>
          <a:srcRect l="2660" t="7306" r="5994" b="11781"/>
          <a:stretch/>
        </p:blipFill>
        <p:spPr>
          <a:xfrm>
            <a:off x="64858" y="3150000"/>
            <a:ext cx="5808936" cy="3708000"/>
          </a:xfrm>
          <a:prstGeom prst="rect">
            <a:avLst/>
          </a:prstGeom>
          <a:ln>
            <a:noFill/>
          </a:ln>
          <a:effectLst>
            <a:softEdge rad="112500"/>
          </a:effectLst>
        </p:spPr>
      </p:pic>
      <p:pic>
        <p:nvPicPr>
          <p:cNvPr id="7" name="Image 6"/>
          <p:cNvPicPr>
            <a:picLocks noChangeAspect="1"/>
          </p:cNvPicPr>
          <p:nvPr/>
        </p:nvPicPr>
        <p:blipFill rotWithShape="1">
          <a:blip r:embed="rId6" cstate="print">
            <a:extLst>
              <a:ext uri="{28A0092B-C50C-407E-A947-70E740481C1C}">
                <a14:useLocalDpi xmlns:a14="http://schemas.microsoft.com/office/drawing/2010/main" val="0"/>
              </a:ext>
            </a:extLst>
          </a:blip>
          <a:srcRect b="1918"/>
          <a:stretch/>
        </p:blipFill>
        <p:spPr>
          <a:xfrm>
            <a:off x="9583093" y="66033"/>
            <a:ext cx="2123884" cy="3312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36615222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242171" y="1403207"/>
            <a:ext cx="4956130" cy="4524315"/>
          </a:xfrm>
          <a:prstGeom prst="rect">
            <a:avLst/>
          </a:prstGeom>
        </p:spPr>
        <p:txBody>
          <a:bodyPr wrap="square">
            <a:spAutoFit/>
          </a:bodyPr>
          <a:lstStyle/>
          <a:p>
            <a:r>
              <a:rPr lang="fr-FR" b="1" dirty="0">
                <a:latin typeface="Arial" panose="020B0604020202020204" pitchFamily="34" charset="0"/>
                <a:cs typeface="Arial" panose="020B0604020202020204" pitchFamily="34" charset="0"/>
              </a:rPr>
              <a:t>Le saint-bernard </a:t>
            </a:r>
            <a:r>
              <a:rPr lang="fr-FR" dirty="0">
                <a:latin typeface="Arial" panose="020B0604020202020204" pitchFamily="34" charset="0"/>
                <a:cs typeface="Arial" panose="020B0604020202020204" pitchFamily="34" charset="0"/>
              </a:rPr>
              <a:t>semble être originaire de la Haute-Assyrie. On a découvert, en effet, dans cette région du Moyen-Orient, des bas-reliefs datant de plus de 30 siècles, représentant des chiens ayant une ressemblance frappante avec le saint-bernard actuel à poils courts. Les guerres et le commerce auraient amené quelques spécimens de ces animaux d'abord en Grèce, puis à Rome et enfin dans nos régions. Vers 1350, leur belle tête apparaît dans les armoiries de quelques familles nobles. Toutefois, ce n'est que vers 1660-1670 que les chiens apparurent au Grand-Saint-Bernard, offerts probablement par quelques riches familles valaisannes ou vaudoises</a:t>
            </a:r>
            <a:r>
              <a:rPr lang="fr-FR" dirty="0" smtClean="0">
                <a:latin typeface="Arial" panose="020B0604020202020204" pitchFamily="34" charset="0"/>
                <a:cs typeface="Arial" panose="020B0604020202020204" pitchFamily="34" charset="0"/>
              </a:rPr>
              <a:t>. </a:t>
            </a:r>
          </a:p>
          <a:p>
            <a:endParaRPr lang="fr-FR" dirty="0">
              <a:latin typeface="Arial" panose="020B0604020202020204" pitchFamily="34" charset="0"/>
              <a:cs typeface="Arial" panose="020B0604020202020204" pitchFamily="34" charset="0"/>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36504" y="1277654"/>
            <a:ext cx="6367231" cy="4775423"/>
          </a:xfrm>
          <a:prstGeom prst="rect">
            <a:avLst/>
          </a:prstGeom>
          <a:ln>
            <a:noFill/>
          </a:ln>
          <a:effectLst>
            <a:outerShdw blurRad="292100" dist="139700" dir="2700000" algn="tl" rotWithShape="0">
              <a:srgbClr val="333333">
                <a:alpha val="65000"/>
              </a:srgbClr>
            </a:outerShdw>
            <a:softEdge rad="317500"/>
          </a:effectLst>
        </p:spPr>
      </p:pic>
    </p:spTree>
    <p:extLst>
      <p:ext uri="{BB962C8B-B14F-4D97-AF65-F5344CB8AC3E}">
        <p14:creationId xmlns:p14="http://schemas.microsoft.com/office/powerpoint/2010/main" val="73069195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25675" y="138500"/>
            <a:ext cx="5749447" cy="646330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b="0" i="0" u="none" strike="noStrike" cap="none" normalizeH="0" baseline="0" dirty="0" smtClean="0">
                <a:ln>
                  <a:noFill/>
                </a:ln>
                <a:solidFill>
                  <a:srgbClr val="222222"/>
                </a:solidFill>
                <a:effectLst/>
              </a:rPr>
              <a:t>Le </a:t>
            </a:r>
            <a:r>
              <a:rPr kumimoji="0" lang="fr-FR" altLang="fr-FR" b="1" i="0" u="none" strike="noStrike" cap="none" normalizeH="0" baseline="0" dirty="0" smtClean="0">
                <a:ln>
                  <a:noFill/>
                </a:ln>
                <a:solidFill>
                  <a:srgbClr val="222222"/>
                </a:solidFill>
                <a:effectLst/>
              </a:rPr>
              <a:t>saint-bernard</a:t>
            </a:r>
            <a:r>
              <a:rPr kumimoji="0" lang="fr-FR" altLang="fr-FR" b="0" i="0" u="none" strike="noStrike" cap="none" normalizeH="0" baseline="0" dirty="0" smtClean="0">
                <a:ln>
                  <a:noFill/>
                </a:ln>
                <a:solidFill>
                  <a:srgbClr val="222222"/>
                </a:solidFill>
                <a:effectLst/>
              </a:rPr>
              <a:t> est une </a:t>
            </a:r>
            <a:r>
              <a:rPr kumimoji="0" lang="fr-FR" altLang="fr-FR" b="0" i="0" u="none" strike="noStrike" cap="none" normalizeH="0" baseline="0" dirty="0" smtClean="0">
                <a:ln>
                  <a:noFill/>
                </a:ln>
                <a:solidFill>
                  <a:srgbClr val="0B0080"/>
                </a:solidFill>
                <a:effectLst/>
                <a:hlinkClick r:id="rId2" tooltip="Race"/>
              </a:rPr>
              <a:t>race</a:t>
            </a:r>
            <a:r>
              <a:rPr kumimoji="0" lang="fr-FR" altLang="fr-FR" b="0" i="0" u="none" strike="noStrike" cap="none" normalizeH="0" baseline="0" dirty="0" smtClean="0">
                <a:ln>
                  <a:noFill/>
                </a:ln>
                <a:solidFill>
                  <a:srgbClr val="222222"/>
                </a:solidFill>
                <a:effectLst/>
              </a:rPr>
              <a:t> de grand </a:t>
            </a:r>
            <a:r>
              <a:rPr kumimoji="0" lang="fr-FR" altLang="fr-FR" b="0" i="0" u="none" strike="noStrike" cap="none" normalizeH="0" baseline="0" dirty="0" smtClean="0">
                <a:ln>
                  <a:noFill/>
                </a:ln>
                <a:solidFill>
                  <a:srgbClr val="0B0080"/>
                </a:solidFill>
                <a:effectLst/>
                <a:hlinkClick r:id="rId3" tooltip="Chien"/>
              </a:rPr>
              <a:t>chien</a:t>
            </a:r>
            <a:r>
              <a:rPr kumimoji="0" lang="fr-FR" altLang="fr-FR" b="0" i="0" u="none" strike="noStrike" cap="none" normalizeH="0" baseline="0" dirty="0" smtClean="0">
                <a:ln>
                  <a:noFill/>
                </a:ln>
                <a:solidFill>
                  <a:srgbClr val="222222"/>
                </a:solidFill>
                <a:effectLst/>
              </a:rPr>
              <a:t> de </a:t>
            </a:r>
            <a:r>
              <a:rPr kumimoji="0" lang="fr-FR" altLang="fr-FR" b="0" i="0" u="none" strike="noStrike" cap="none" normalizeH="0" baseline="0" dirty="0" smtClean="0">
                <a:ln>
                  <a:noFill/>
                </a:ln>
                <a:solidFill>
                  <a:srgbClr val="0B0080"/>
                </a:solidFill>
                <a:effectLst/>
                <a:hlinkClick r:id="rId4" tooltip="Montagne"/>
              </a:rPr>
              <a:t>montagne</a:t>
            </a:r>
            <a:r>
              <a:rPr kumimoji="0" lang="fr-FR" altLang="fr-FR" b="0" i="0" u="none" strike="noStrike" cap="none" normalizeH="0" baseline="0" dirty="0" smtClean="0">
                <a:ln>
                  <a:noFill/>
                </a:ln>
                <a:solidFill>
                  <a:srgbClr val="222222"/>
                </a:solidFill>
                <a:effectLst/>
              </a:rPr>
              <a:t>, souvent dressé comme chien de recherche en </a:t>
            </a:r>
            <a:r>
              <a:rPr kumimoji="0" lang="fr-FR" altLang="fr-FR" b="0" i="0" u="none" strike="noStrike" cap="none" normalizeH="0" baseline="0" dirty="0" smtClean="0">
                <a:ln>
                  <a:noFill/>
                </a:ln>
                <a:solidFill>
                  <a:srgbClr val="0B0080"/>
                </a:solidFill>
                <a:effectLst/>
                <a:hlinkClick r:id="rId5" tooltip="Avalanche"/>
              </a:rPr>
              <a:t>avalanche</a:t>
            </a:r>
            <a:r>
              <a:rPr kumimoji="0" lang="fr-FR" altLang="fr-FR" b="0" i="0" u="none" strike="noStrike" cap="none" normalizeH="0" baseline="0" dirty="0" smtClean="0">
                <a:ln>
                  <a:noFill/>
                </a:ln>
                <a:solidFill>
                  <a:srgbClr val="222222"/>
                </a:solidFill>
                <a:effectLst/>
              </a:rPr>
              <a:t>. L'imaginaire populaire les affuble d'un </a:t>
            </a:r>
            <a:r>
              <a:rPr kumimoji="0" lang="fr-FR" altLang="fr-FR" b="0" i="0" u="none" strike="noStrike" cap="none" normalizeH="0" baseline="0" dirty="0" smtClean="0">
                <a:ln>
                  <a:noFill/>
                </a:ln>
                <a:solidFill>
                  <a:srgbClr val="0B0080"/>
                </a:solidFill>
                <a:effectLst/>
                <a:hlinkClick r:id="rId6" tooltip="Tonneau (récipient)"/>
              </a:rPr>
              <a:t>tonnelet</a:t>
            </a:r>
            <a:r>
              <a:rPr kumimoji="0" lang="fr-FR" altLang="fr-FR" b="0" i="0" u="none" strike="noStrike" cap="none" normalizeH="0" baseline="0" dirty="0" smtClean="0">
                <a:ln>
                  <a:noFill/>
                </a:ln>
                <a:solidFill>
                  <a:srgbClr val="222222"/>
                </a:solidFill>
                <a:effectLst/>
              </a:rPr>
              <a:t> de </a:t>
            </a:r>
            <a:r>
              <a:rPr kumimoji="0" lang="fr-FR" altLang="fr-FR" b="0" i="0" u="none" strike="noStrike" cap="none" normalizeH="0" baseline="0" dirty="0" smtClean="0">
                <a:ln>
                  <a:noFill/>
                </a:ln>
                <a:solidFill>
                  <a:srgbClr val="0B0080"/>
                </a:solidFill>
                <a:effectLst/>
                <a:hlinkClick r:id="rId7" tooltip="Schnaps"/>
              </a:rPr>
              <a:t>schnaps</a:t>
            </a:r>
            <a:r>
              <a:rPr kumimoji="0" lang="fr-FR" altLang="fr-FR" b="0" i="0" u="none" strike="noStrike" cap="none" normalizeH="0" baseline="0" dirty="0" smtClean="0">
                <a:ln>
                  <a:noFill/>
                </a:ln>
                <a:solidFill>
                  <a:srgbClr val="222222"/>
                </a:solidFill>
                <a:effectLst/>
              </a:rPr>
              <a:t> accroché au cou qui serait destiné à revigorer les victimes du froid. Cette pratique a été utilisée surtout à la fin du </a:t>
            </a:r>
            <a:r>
              <a:rPr kumimoji="0" lang="fr-FR" altLang="fr-FR" b="0" i="0" u="none" strike="noStrike" cap="none" normalizeH="0" baseline="0" dirty="0" err="1" smtClean="0">
                <a:ln>
                  <a:noFill/>
                </a:ln>
                <a:solidFill>
                  <a:srgbClr val="0B0080"/>
                </a:solidFill>
                <a:effectLst/>
                <a:hlinkClick r:id="rId8" tooltip="XIXe siècle"/>
              </a:rPr>
              <a:t>xix</a:t>
            </a:r>
            <a:r>
              <a:rPr kumimoji="0" lang="fr-FR" altLang="fr-FR" b="0" i="0" u="none" strike="noStrike" cap="none" normalizeH="0" baseline="30000" dirty="0" err="1" smtClean="0">
                <a:ln>
                  <a:noFill/>
                </a:ln>
                <a:solidFill>
                  <a:srgbClr val="0B0080"/>
                </a:solidFill>
                <a:effectLst/>
                <a:hlinkClick r:id="rId8" tooltip="XIXe siècle"/>
              </a:rPr>
              <a:t>e</a:t>
            </a:r>
            <a:r>
              <a:rPr kumimoji="0" lang="fr-FR" altLang="fr-FR" b="0" i="0" u="none" strike="noStrike" cap="none" normalizeH="0" baseline="0" dirty="0" smtClean="0">
                <a:ln>
                  <a:noFill/>
                </a:ln>
                <a:solidFill>
                  <a:srgbClr val="0B0080"/>
                </a:solidFill>
                <a:effectLst/>
                <a:hlinkClick r:id="rId8" tooltip="XIXe siècle"/>
              </a:rPr>
              <a:t> siècle</a:t>
            </a:r>
            <a:r>
              <a:rPr kumimoji="0" lang="fr-FR" altLang="fr-FR" b="0" i="0" u="none" strike="noStrike" cap="none" normalizeH="0" baseline="0" dirty="0" smtClean="0">
                <a:ln>
                  <a:noFill/>
                </a:ln>
                <a:solidFill>
                  <a:srgbClr val="222222"/>
                </a:solidFill>
                <a:effectLst/>
              </a:rPr>
              <a:t> dans la recherche de personnes perdues dans les montagnes ou victimes d'une avalanche.</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b="0" i="0" u="none" strike="noStrike" cap="none" normalizeH="0" baseline="0" dirty="0" smtClean="0">
              <a:ln>
                <a:noFill/>
              </a:ln>
              <a:solidFill>
                <a:schemeClr val="tx1"/>
              </a:solidFill>
              <a:effectLst/>
            </a:endParaRPr>
          </a:p>
          <a:p>
            <a:pPr lvl="0"/>
            <a:r>
              <a:rPr kumimoji="0" lang="fr-FR" altLang="fr-FR" b="0" i="0" u="none" strike="noStrike" cap="none" normalizeH="0" baseline="0" dirty="0" smtClean="0">
                <a:ln>
                  <a:noFill/>
                </a:ln>
                <a:solidFill>
                  <a:srgbClr val="222222"/>
                </a:solidFill>
                <a:effectLst/>
                <a:cs typeface="Arial" panose="020B0604020202020204" pitchFamily="34" charset="0"/>
              </a:rPr>
              <a:t>La devise du saint-bernard est : « Noblesse, dévouement et sacrifice. »</a:t>
            </a:r>
          </a:p>
          <a:p>
            <a:pPr lvl="0"/>
            <a:endParaRPr kumimoji="0" lang="fr-FR" altLang="fr-FR" b="0" i="0" u="none" strike="noStrike" cap="none" normalizeH="0" baseline="0" dirty="0" smtClean="0">
              <a:ln>
                <a:noFill/>
              </a:ln>
              <a:solidFill>
                <a:srgbClr val="222222"/>
              </a:solidFill>
              <a:effectLst/>
              <a:cs typeface="Arial" panose="020B0604020202020204" pitchFamily="34" charset="0"/>
            </a:endParaRPr>
          </a:p>
          <a:p>
            <a:pPr lvl="0"/>
            <a:r>
              <a:rPr kumimoji="0" lang="fr-FR" altLang="fr-FR" b="0" i="0" u="none" strike="noStrike" cap="none" normalizeH="0" baseline="0" dirty="0" smtClean="0">
                <a:ln>
                  <a:noFill/>
                </a:ln>
                <a:solidFill>
                  <a:srgbClr val="222222"/>
                </a:solidFill>
                <a:effectLst/>
                <a:cs typeface="Arial" panose="020B0604020202020204" pitchFamily="34" charset="0"/>
              </a:rPr>
              <a:t> Il a pour réputation d'être un chien intelligent, apte à recevoir une formation de sauveteur.</a:t>
            </a:r>
            <a:r>
              <a:rPr lang="fr-FR" dirty="0"/>
              <a:t> Le saint-bernard peut détecter une présence humaine jusqu'à six mètres sous la </a:t>
            </a:r>
            <a:r>
              <a:rPr lang="fr-FR" dirty="0">
                <a:hlinkClick r:id="rId9" tooltip="Neige"/>
              </a:rPr>
              <a:t>neige</a:t>
            </a:r>
            <a:r>
              <a:rPr lang="fr-FR" dirty="0"/>
              <a:t> par sa </a:t>
            </a:r>
            <a:r>
              <a:rPr lang="fr-FR" dirty="0">
                <a:hlinkClick r:id="rId10" tooltip="Rhinarium"/>
              </a:rPr>
              <a:t>truffe</a:t>
            </a:r>
            <a:r>
              <a:rPr lang="fr-FR" dirty="0"/>
              <a:t> </a:t>
            </a:r>
            <a:r>
              <a:rPr lang="fr-FR" dirty="0" smtClean="0"/>
              <a:t>humide. </a:t>
            </a:r>
            <a:r>
              <a:rPr lang="fr-FR" dirty="0"/>
              <a:t>Contrairement à la plupart des chiens, il possède un </a:t>
            </a:r>
            <a:r>
              <a:rPr lang="fr-FR" dirty="0">
                <a:hlinkClick r:id="rId11" tooltip="Sens de l'orientation"/>
              </a:rPr>
              <a:t>sens de l'orientation</a:t>
            </a:r>
            <a:r>
              <a:rPr lang="fr-FR" dirty="0"/>
              <a:t> extrêmement développé; il pourrait même prévoir des </a:t>
            </a:r>
            <a:r>
              <a:rPr lang="fr-FR" dirty="0">
                <a:hlinkClick r:id="rId5" tooltip="Avalanche"/>
              </a:rPr>
              <a:t>avalanches</a:t>
            </a:r>
            <a:r>
              <a:rPr lang="fr-FR" dirty="0"/>
              <a:t> et des </a:t>
            </a:r>
            <a:r>
              <a:rPr lang="fr-FR" dirty="0">
                <a:hlinkClick r:id="rId12" tooltip="Tempête de neige"/>
              </a:rPr>
              <a:t>tempêtes de neige</a:t>
            </a:r>
            <a:r>
              <a:rPr lang="fr-FR" dirty="0"/>
              <a:t>, et serait capable de percevoir si une personne est vivante ou morte sous la neige, selon des maîtres chiens</a:t>
            </a:r>
            <a:endParaRPr kumimoji="0" lang="fr-FR" altLang="fr-FR" b="0" i="0" u="none" strike="noStrike" cap="none" normalizeH="0" baseline="0" dirty="0" smtClean="0">
              <a:ln>
                <a:noFill/>
              </a:ln>
              <a:solidFill>
                <a:schemeClr val="tx1"/>
              </a:solidFill>
              <a:effectLst/>
            </a:endParaRPr>
          </a:p>
        </p:txBody>
      </p:sp>
      <p:pic>
        <p:nvPicPr>
          <p:cNvPr id="3" name="Image 2"/>
          <p:cNvPicPr>
            <a:picLocks noChangeAspect="1"/>
          </p:cNvPicPr>
          <p:nvPr/>
        </p:nvPicPr>
        <p:blipFill rotWithShape="1">
          <a:blip r:embed="rId13">
            <a:extLst>
              <a:ext uri="{28A0092B-C50C-407E-A947-70E740481C1C}">
                <a14:useLocalDpi xmlns:a14="http://schemas.microsoft.com/office/drawing/2010/main" val="0"/>
              </a:ext>
            </a:extLst>
          </a:blip>
          <a:srcRect b="2283"/>
          <a:stretch/>
        </p:blipFill>
        <p:spPr>
          <a:xfrm>
            <a:off x="6986971" y="19441"/>
            <a:ext cx="4678936" cy="6701425"/>
          </a:xfrm>
          <a:prstGeom prst="rect">
            <a:avLst/>
          </a:prstGeom>
          <a:ln>
            <a:noFill/>
          </a:ln>
          <a:effectLst>
            <a:softEdge rad="112500"/>
          </a:effectLst>
        </p:spPr>
      </p:pic>
    </p:spTree>
    <p:extLst>
      <p:ext uri="{BB962C8B-B14F-4D97-AF65-F5344CB8AC3E}">
        <p14:creationId xmlns:p14="http://schemas.microsoft.com/office/powerpoint/2010/main" val="108581969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480165" y="1114816"/>
            <a:ext cx="4041731" cy="3970318"/>
          </a:xfrm>
          <a:prstGeom prst="rect">
            <a:avLst/>
          </a:prstGeom>
        </p:spPr>
        <p:txBody>
          <a:bodyPr wrap="square">
            <a:spAutoFit/>
          </a:bodyPr>
          <a:lstStyle/>
          <a:p>
            <a:r>
              <a:rPr lang="fr-FR" b="0" i="0" dirty="0" smtClean="0">
                <a:solidFill>
                  <a:srgbClr val="181818"/>
                </a:solidFill>
                <a:effectLst/>
                <a:latin typeface="Trebuchet MS" panose="020B0603020202020204" pitchFamily="34" charset="0"/>
              </a:rPr>
              <a:t>La première mention écrite de l'existence des chiens à l'hospice a été faite en 1709 par le Prieur </a:t>
            </a:r>
            <a:r>
              <a:rPr lang="fr-FR" b="0" i="0" dirty="0" err="1" smtClean="0">
                <a:solidFill>
                  <a:srgbClr val="181818"/>
                </a:solidFill>
                <a:effectLst/>
                <a:latin typeface="Trebuchet MS" panose="020B0603020202020204" pitchFamily="34" charset="0"/>
              </a:rPr>
              <a:t>Ballalu</a:t>
            </a:r>
            <a:r>
              <a:rPr lang="fr-FR" b="0" i="0" dirty="0" smtClean="0">
                <a:solidFill>
                  <a:srgbClr val="181818"/>
                </a:solidFill>
                <a:effectLst/>
                <a:latin typeface="Trebuchet MS" panose="020B0603020202020204" pitchFamily="34" charset="0"/>
              </a:rPr>
              <a:t>: "En 1700, le Chanoine </a:t>
            </a:r>
            <a:r>
              <a:rPr lang="fr-FR" b="0" i="0" dirty="0" err="1" smtClean="0">
                <a:solidFill>
                  <a:srgbClr val="181818"/>
                </a:solidFill>
                <a:effectLst/>
                <a:latin typeface="Trebuchet MS" panose="020B0603020202020204" pitchFamily="34" charset="0"/>
              </a:rPr>
              <a:t>Camos</a:t>
            </a:r>
            <a:r>
              <a:rPr lang="fr-FR" b="0" i="0" dirty="0" smtClean="0">
                <a:solidFill>
                  <a:srgbClr val="181818"/>
                </a:solidFill>
                <a:effectLst/>
                <a:latin typeface="Trebuchet MS" panose="020B0603020202020204" pitchFamily="34" charset="0"/>
              </a:rPr>
              <a:t>, l'économe de la maison, fit faire une roue dans laquelle on met un chien pour faire tourner la broche..." En 1735, une note pour la réparation d'un collier de chien est insérée dans les comptes du Prieur. Vers le milieu du 19e siècle, l'élevage du saint-bernard subit une crise sérieuse due à une consanguinité trop grande.</a:t>
            </a:r>
            <a:endParaRPr lang="fr-FR" dirty="0"/>
          </a:p>
        </p:txBody>
      </p:sp>
      <p:pic>
        <p:nvPicPr>
          <p:cNvPr id="3074" name="Picture 2" descr="ILLUSTRATIONS DU JOURNAL &quot; L'ACCLIMATATION &quot; RACE SAINT-BERNARD - Chiens"/>
          <p:cNvPicPr>
            <a:picLocks noChangeAspect="1" noChangeArrowheads="1"/>
          </p:cNvPicPr>
          <p:nvPr/>
        </p:nvPicPr>
        <p:blipFill rotWithShape="1">
          <a:blip r:embed="rId2">
            <a:extLst>
              <a:ext uri="{28A0092B-C50C-407E-A947-70E740481C1C}">
                <a14:useLocalDpi xmlns:a14="http://schemas.microsoft.com/office/drawing/2010/main" val="0"/>
              </a:ext>
            </a:extLst>
          </a:blip>
          <a:srcRect l="7637" t="10039" r="5573" b="10732"/>
          <a:stretch/>
        </p:blipFill>
        <p:spPr bwMode="auto">
          <a:xfrm>
            <a:off x="4659682" y="1114816"/>
            <a:ext cx="7164887" cy="45845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115477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p:cNvPicPr>
            <a:picLocks noChangeAspect="1"/>
          </p:cNvPicPr>
          <p:nvPr/>
        </p:nvPicPr>
        <p:blipFill rotWithShape="1">
          <a:blip r:embed="rId2">
            <a:extLst>
              <a:ext uri="{28A0092B-C50C-407E-A947-70E740481C1C}">
                <a14:useLocalDpi xmlns:a14="http://schemas.microsoft.com/office/drawing/2010/main" val="0"/>
              </a:ext>
            </a:extLst>
          </a:blip>
          <a:srcRect b="1918"/>
          <a:stretch/>
        </p:blipFill>
        <p:spPr>
          <a:xfrm>
            <a:off x="3945699" y="0"/>
            <a:ext cx="4158641" cy="6726477"/>
          </a:xfrm>
          <a:prstGeom prst="rect">
            <a:avLst/>
          </a:prstGeom>
        </p:spPr>
      </p:pic>
      <p:pic>
        <p:nvPicPr>
          <p:cNvPr id="4" name="Image 3"/>
          <p:cNvPicPr>
            <a:picLocks noChangeAspect="1"/>
          </p:cNvPicPr>
          <p:nvPr/>
        </p:nvPicPr>
        <p:blipFill rotWithShape="1">
          <a:blip r:embed="rId3">
            <a:extLst>
              <a:ext uri="{28A0092B-C50C-407E-A947-70E740481C1C}">
                <a14:useLocalDpi xmlns:a14="http://schemas.microsoft.com/office/drawing/2010/main" val="0"/>
              </a:ext>
            </a:extLst>
          </a:blip>
          <a:srcRect b="1735"/>
          <a:stretch/>
        </p:blipFill>
        <p:spPr>
          <a:xfrm>
            <a:off x="0" y="0"/>
            <a:ext cx="4158641" cy="6739003"/>
          </a:xfrm>
          <a:prstGeom prst="rect">
            <a:avLst/>
          </a:prstGeom>
        </p:spPr>
      </p:pic>
      <p:pic>
        <p:nvPicPr>
          <p:cNvPr id="5" name="Image 4"/>
          <p:cNvPicPr>
            <a:picLocks noChangeAspect="1"/>
          </p:cNvPicPr>
          <p:nvPr/>
        </p:nvPicPr>
        <p:blipFill rotWithShape="1">
          <a:blip r:embed="rId4">
            <a:extLst>
              <a:ext uri="{28A0092B-C50C-407E-A947-70E740481C1C}">
                <a14:useLocalDpi xmlns:a14="http://schemas.microsoft.com/office/drawing/2010/main" val="0"/>
              </a:ext>
            </a:extLst>
          </a:blip>
          <a:srcRect b="1735"/>
          <a:stretch/>
        </p:blipFill>
        <p:spPr>
          <a:xfrm>
            <a:off x="7866345" y="0"/>
            <a:ext cx="4325655" cy="6739003"/>
          </a:xfrm>
          <a:prstGeom prst="rect">
            <a:avLst/>
          </a:prstGeom>
        </p:spPr>
      </p:pic>
    </p:spTree>
    <p:extLst>
      <p:ext uri="{BB962C8B-B14F-4D97-AF65-F5344CB8AC3E}">
        <p14:creationId xmlns:p14="http://schemas.microsoft.com/office/powerpoint/2010/main" val="24117166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442586" y="763158"/>
            <a:ext cx="6096000" cy="5078313"/>
          </a:xfrm>
          <a:prstGeom prst="rect">
            <a:avLst/>
          </a:prstGeom>
        </p:spPr>
        <p:txBody>
          <a:bodyPr>
            <a:spAutoFit/>
          </a:bodyPr>
          <a:lstStyle/>
          <a:p>
            <a:r>
              <a:rPr lang="fr-FR" b="0" i="0" dirty="0" smtClean="0">
                <a:solidFill>
                  <a:srgbClr val="301801"/>
                </a:solidFill>
                <a:effectLst/>
                <a:latin typeface="Arial" panose="020B0604020202020204" pitchFamily="34" charset="0"/>
              </a:rPr>
              <a:t>C’était l’époque de Barry(1800-1814). </a:t>
            </a:r>
          </a:p>
          <a:p>
            <a:r>
              <a:rPr lang="fr-FR" b="0" i="0" dirty="0" smtClean="0">
                <a:solidFill>
                  <a:srgbClr val="301801"/>
                </a:solidFill>
                <a:effectLst/>
                <a:latin typeface="Arial" panose="020B0604020202020204" pitchFamily="34" charset="0"/>
              </a:rPr>
              <a:t>Il vécut à l’hospice du Grand-Saint-Bernard, au sommet du col du Grand- St-Bernard à 2469m d’altitude, qui a été fondé au XIe siècle pour offrir un refuge aux voyageurs et pèlerins. Dès le milieu du XVIIe siècle, les moines s’entourèrent de grands chiens de type montagne destinés à la garde et à la défense. La présence de ces chiens à l’hospice du Grand- Saint-Bernard est attestée par des documents iconographiques datant de 1695 et par une note dans les actes de l’hospice de l’an 1707. Bientôt ces chiens furent utilisés pour accompagner les voyageurs et surtout pour retrouver et sauver ceux qui s’étaient égarés dans la neige et le brouillard. Les chroniques publiées dans de nombreuses langues sur la manière dont ces chiens avaient sauvé un grand nombre de vies humaines de la mort blanche,  </a:t>
            </a:r>
            <a:r>
              <a:rPr lang="fr-FR" b="1" i="0" dirty="0" smtClean="0">
                <a:solidFill>
                  <a:srgbClr val="301801"/>
                </a:solidFill>
                <a:effectLst/>
                <a:latin typeface="Arial" panose="020B0604020202020204" pitchFamily="34" charset="0"/>
              </a:rPr>
              <a:t>Le légendaire « Barry » né en 1800 à 1814,a sauvé 40 personnes perdues dans la neige.</a:t>
            </a:r>
            <a:r>
              <a:rPr lang="fr-FR" dirty="0"/>
              <a:t> </a:t>
            </a:r>
            <a:endParaRPr lang="fr-FR" dirty="0" smtClean="0"/>
          </a:p>
        </p:txBody>
      </p:sp>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l="4149" t="3105" r="3958" b="8311"/>
          <a:stretch/>
        </p:blipFill>
        <p:spPr>
          <a:xfrm>
            <a:off x="7302674" y="320345"/>
            <a:ext cx="4008330" cy="6075124"/>
          </a:xfrm>
          <a:prstGeom prst="rect">
            <a:avLst/>
          </a:prstGeom>
        </p:spPr>
      </p:pic>
    </p:spTree>
    <p:extLst>
      <p:ext uri="{BB962C8B-B14F-4D97-AF65-F5344CB8AC3E}">
        <p14:creationId xmlns:p14="http://schemas.microsoft.com/office/powerpoint/2010/main" val="328442165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2650" t="11915" r="5071" b="5233"/>
          <a:stretch/>
        </p:blipFill>
        <p:spPr>
          <a:xfrm>
            <a:off x="1888388" y="612165"/>
            <a:ext cx="9281786" cy="5661764"/>
          </a:xfrm>
          <a:prstGeom prst="rect">
            <a:avLst/>
          </a:prstGeom>
        </p:spPr>
      </p:pic>
    </p:spTree>
    <p:extLst>
      <p:ext uri="{BB962C8B-B14F-4D97-AF65-F5344CB8AC3E}">
        <p14:creationId xmlns:p14="http://schemas.microsoft.com/office/powerpoint/2010/main" val="371225102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b="5307"/>
          <a:stretch/>
        </p:blipFill>
        <p:spPr>
          <a:xfrm>
            <a:off x="2133600" y="100208"/>
            <a:ext cx="10058400" cy="6488482"/>
          </a:xfrm>
          <a:prstGeom prst="rect">
            <a:avLst/>
          </a:prstGeom>
        </p:spPr>
      </p:pic>
      <p:sp>
        <p:nvSpPr>
          <p:cNvPr id="3" name="Rectangle 2"/>
          <p:cNvSpPr/>
          <p:nvPr/>
        </p:nvSpPr>
        <p:spPr>
          <a:xfrm>
            <a:off x="116910" y="2203248"/>
            <a:ext cx="2016690" cy="2308324"/>
          </a:xfrm>
          <a:prstGeom prst="rect">
            <a:avLst/>
          </a:prstGeom>
        </p:spPr>
        <p:txBody>
          <a:bodyPr wrap="square">
            <a:spAutoFit/>
          </a:bodyPr>
          <a:lstStyle/>
          <a:p>
            <a:r>
              <a:rPr lang="fr-FR" b="0" i="0" dirty="0" smtClean="0">
                <a:effectLst/>
                <a:latin typeface="Barlow"/>
              </a:rPr>
              <a:t>Le fameux Barry avait le pelage plutôt long, d'où peut-être le choix de son nom qui signifie « petit ours» en patois bernois.</a:t>
            </a:r>
            <a:endParaRPr lang="fr-FR" dirty="0"/>
          </a:p>
        </p:txBody>
      </p:sp>
    </p:spTree>
    <p:extLst>
      <p:ext uri="{BB962C8B-B14F-4D97-AF65-F5344CB8AC3E}">
        <p14:creationId xmlns:p14="http://schemas.microsoft.com/office/powerpoint/2010/main" val="340657288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430060" y="801046"/>
            <a:ext cx="5119514" cy="3416320"/>
          </a:xfrm>
          <a:prstGeom prst="rect">
            <a:avLst/>
          </a:prstGeom>
        </p:spPr>
        <p:txBody>
          <a:bodyPr wrap="square">
            <a:spAutoFit/>
          </a:bodyPr>
          <a:lstStyle/>
          <a:p>
            <a:r>
              <a:rPr lang="fr-FR" b="0" i="0" dirty="0" smtClean="0">
                <a:solidFill>
                  <a:srgbClr val="301801"/>
                </a:solidFill>
                <a:effectLst/>
                <a:latin typeface="Arial" panose="020B0604020202020204" pitchFamily="34" charset="0"/>
              </a:rPr>
              <a:t>Le chien du Saint-Bernard peut détecter une présence jusqu’à six mètres sous la neige grâce à sa truffe humide. En effet, il possède, contrairement à la plupart des chiens, un sens de l’orientation extrêmement développé, pourrait prévoir des avalanches et des tempêtes de neige, et serait à même de percevoir si une personne est vivante ou morte sous la neige. </a:t>
            </a:r>
          </a:p>
          <a:p>
            <a:endParaRPr lang="fr-FR" dirty="0">
              <a:solidFill>
                <a:srgbClr val="301801"/>
              </a:solidFill>
              <a:latin typeface="Arial" panose="020B0604020202020204" pitchFamily="34" charset="0"/>
            </a:endParaRPr>
          </a:p>
          <a:p>
            <a:r>
              <a:rPr lang="fr-FR" b="0" i="0" dirty="0" smtClean="0">
                <a:solidFill>
                  <a:srgbClr val="301801"/>
                </a:solidFill>
                <a:effectLst/>
                <a:latin typeface="Arial" panose="020B0604020202020204" pitchFamily="34" charset="0"/>
              </a:rPr>
              <a:t>Barry a été mis a la retraite en 1812 et a fini ses jours a Berne où il mourut en 1814,à l'Age respectable de 14 ans.  </a:t>
            </a:r>
            <a:endParaRPr lang="fr-FR" dirty="0"/>
          </a:p>
        </p:txBody>
      </p:sp>
      <p:pic>
        <p:nvPicPr>
          <p:cNvPr id="5124" name="Picture 4" descr="https://s3-eu-west-1.amazonaws.com/notrehistoire.ch/photos/2010/02/60f05be843d3bb84_jpg_530x530_q8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80572" y="1281556"/>
            <a:ext cx="4516655" cy="446860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78402" y="4727893"/>
            <a:ext cx="5558935" cy="1754326"/>
          </a:xfrm>
          <a:prstGeom prst="rect">
            <a:avLst/>
          </a:prstGeom>
        </p:spPr>
        <p:txBody>
          <a:bodyPr wrap="square">
            <a:spAutoFit/>
          </a:bodyPr>
          <a:lstStyle/>
          <a:p>
            <a:r>
              <a:rPr lang="fr-FR" b="1" i="0" dirty="0" smtClean="0">
                <a:solidFill>
                  <a:srgbClr val="000000"/>
                </a:solidFill>
                <a:effectLst/>
                <a:latin typeface="Open Sans"/>
              </a:rPr>
              <a:t>Un chien empaillé à Berne il y a 200 ans est devenu une icône de la Suisse. swissinfo.ch s'est servi de son flair pour explorer les mythes qui entourent la vie de ce Saint-Bernard héroïque, à l’occasion d’une nouvelle exposition au Musée d'histoire naturelle de Berne.</a:t>
            </a:r>
            <a:endParaRPr lang="fr-FR" dirty="0"/>
          </a:p>
        </p:txBody>
      </p:sp>
    </p:spTree>
    <p:extLst>
      <p:ext uri="{BB962C8B-B14F-4D97-AF65-F5344CB8AC3E}">
        <p14:creationId xmlns:p14="http://schemas.microsoft.com/office/powerpoint/2010/main" val="380729420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1913" t="4201" r="2302" b="1735"/>
          <a:stretch/>
        </p:blipFill>
        <p:spPr>
          <a:xfrm>
            <a:off x="7615826" y="407096"/>
            <a:ext cx="4108537" cy="6450904"/>
          </a:xfrm>
          <a:prstGeom prst="rect">
            <a:avLst/>
          </a:prstGeom>
        </p:spPr>
      </p:pic>
      <p:sp>
        <p:nvSpPr>
          <p:cNvPr id="4" name="Rectangle 3"/>
          <p:cNvSpPr/>
          <p:nvPr/>
        </p:nvSpPr>
        <p:spPr>
          <a:xfrm>
            <a:off x="0" y="591762"/>
            <a:ext cx="8225425" cy="923330"/>
          </a:xfrm>
          <a:prstGeom prst="rect">
            <a:avLst/>
          </a:prstGeom>
        </p:spPr>
        <p:txBody>
          <a:bodyPr wrap="square">
            <a:spAutoFit/>
          </a:bodyPr>
          <a:lstStyle/>
          <a:p>
            <a:r>
              <a:rPr lang="fr-FR" b="0" i="0" dirty="0" smtClean="0">
                <a:solidFill>
                  <a:srgbClr val="222222"/>
                </a:solidFill>
                <a:effectLst/>
                <a:latin typeface="arial" panose="020B0604020202020204" pitchFamily="34" charset="0"/>
              </a:rPr>
              <a:t>Le cimetière des Chiens est considéré comme le premier cimetière pour animaux de l'ère moderne créé au monde. Il se trouve à Asnières-sur-Seine, dans la banlieue nord-ouest de Paris</a:t>
            </a:r>
            <a:endParaRPr lang="fr-FR" dirty="0"/>
          </a:p>
        </p:txBody>
      </p:sp>
      <p:sp>
        <p:nvSpPr>
          <p:cNvPr id="5" name="Rectangle 4"/>
          <p:cNvSpPr/>
          <p:nvPr/>
        </p:nvSpPr>
        <p:spPr>
          <a:xfrm>
            <a:off x="6016361" y="-3130"/>
            <a:ext cx="6083781" cy="369332"/>
          </a:xfrm>
          <a:prstGeom prst="rect">
            <a:avLst/>
          </a:prstGeom>
        </p:spPr>
        <p:txBody>
          <a:bodyPr wrap="none">
            <a:spAutoFit/>
          </a:bodyPr>
          <a:lstStyle/>
          <a:p>
            <a:r>
              <a:rPr lang="fr-FR" b="1" i="0" dirty="0" smtClean="0">
                <a:solidFill>
                  <a:srgbClr val="21486D"/>
                </a:solidFill>
                <a:effectLst/>
                <a:latin typeface="Helvetica" panose="020B0604020202020204" pitchFamily="34" charset="0"/>
              </a:rPr>
              <a:t>MONUMENT DE BARRY DU GRAND SAINT BERNARD</a:t>
            </a:r>
            <a:endParaRPr lang="fr-FR" b="1" i="0" dirty="0">
              <a:solidFill>
                <a:srgbClr val="21486D"/>
              </a:solidFill>
              <a:effectLst/>
              <a:latin typeface="Helvetica" panose="020B0604020202020204" pitchFamily="34" charset="0"/>
            </a:endParaRPr>
          </a:p>
        </p:txBody>
      </p:sp>
      <p:sp>
        <p:nvSpPr>
          <p:cNvPr id="7" name="Rectangle 2"/>
          <p:cNvSpPr>
            <a:spLocks noChangeArrowheads="1"/>
          </p:cNvSpPr>
          <p:nvPr/>
        </p:nvSpPr>
        <p:spPr bwMode="auto">
          <a:xfrm rot="10800000" flipV="1">
            <a:off x="0" y="1639279"/>
            <a:ext cx="7615826" cy="5218721"/>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253920" tIns="4761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400" b="0" i="0" u="none" strike="noStrike" cap="none" normalizeH="0" baseline="0" dirty="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fr-FR" altLang="fr-FR" sz="1400" b="0" i="0" u="none" strike="noStrike" cap="none" normalizeH="0" baseline="0" dirty="0" smtClean="0">
                <a:ln>
                  <a:noFill/>
                </a:ln>
                <a:solidFill>
                  <a:srgbClr val="0B0080"/>
                </a:solidFill>
                <a:effectLst/>
                <a:latin typeface="Arial" panose="020B0604020202020204" pitchFamily="34" charset="0"/>
                <a:cs typeface="Arial" panose="020B0604020202020204" pitchFamily="34" charset="0"/>
                <a:hlinkClick r:id="rId3" tooltip="Barry (chien)"/>
              </a:rPr>
              <a:t>Barry</a:t>
            </a:r>
            <a:r>
              <a:rPr kumimoji="0" lang="fr-FR" altLang="fr-FR" sz="1400" b="0" i="0" u="none" strike="noStrike" cap="none" normalizeH="0" baseline="0" dirty="0" smtClean="0">
                <a:ln>
                  <a:noFill/>
                </a:ln>
                <a:solidFill>
                  <a:srgbClr val="222222"/>
                </a:solidFill>
                <a:effectLst/>
                <a:latin typeface="Arial" panose="020B0604020202020204" pitchFamily="34" charset="0"/>
                <a:cs typeface="Arial" panose="020B0604020202020204" pitchFamily="34" charset="0"/>
              </a:rPr>
              <a:t>. Un monument à la gloire de cet </a:t>
            </a:r>
            <a:r>
              <a:rPr kumimoji="0" lang="fr-FR" altLang="fr-FR" sz="1400" b="0" i="0" u="none" strike="noStrike" cap="none" normalizeH="0" baseline="0" dirty="0" smtClean="0">
                <a:ln>
                  <a:noFill/>
                </a:ln>
                <a:solidFill>
                  <a:srgbClr val="0B0080"/>
                </a:solidFill>
                <a:effectLst/>
                <a:latin typeface="Arial" panose="020B0604020202020204" pitchFamily="34" charset="0"/>
                <a:cs typeface="Arial" panose="020B0604020202020204" pitchFamily="34" charset="0"/>
                <a:hlinkClick r:id="rId4" tooltip="Épagneul des Alpes"/>
              </a:rPr>
              <a:t>épagneul des Alpes</a:t>
            </a:r>
            <a:r>
              <a:rPr kumimoji="0" lang="fr-FR" altLang="fr-FR" sz="1400" b="0" i="0" u="none" strike="noStrike" cap="none" normalizeH="0" baseline="0" dirty="0" smtClean="0">
                <a:ln>
                  <a:noFill/>
                </a:ln>
                <a:solidFill>
                  <a:srgbClr val="222222"/>
                </a:solidFill>
                <a:effectLst/>
                <a:latin typeface="Arial" panose="020B0604020202020204" pitchFamily="34" charset="0"/>
                <a:cs typeface="Arial" panose="020B0604020202020204" pitchFamily="34" charset="0"/>
              </a:rPr>
              <a:t>, prédécesseur du </a:t>
            </a:r>
            <a:r>
              <a:rPr kumimoji="0" lang="fr-FR" altLang="fr-FR" sz="1400" b="0" i="0" u="none" strike="noStrike" cap="none" normalizeH="0" baseline="0" dirty="0" smtClean="0">
                <a:ln>
                  <a:noFill/>
                </a:ln>
                <a:solidFill>
                  <a:srgbClr val="0B0080"/>
                </a:solidFill>
                <a:effectLst/>
                <a:latin typeface="Arial" panose="020B0604020202020204" pitchFamily="34" charset="0"/>
                <a:cs typeface="Arial" panose="020B0604020202020204" pitchFamily="34" charset="0"/>
                <a:hlinkClick r:id="rId5" tooltip="Saint-bernard"/>
              </a:rPr>
              <a:t>saint-bernard</a:t>
            </a:r>
            <a:r>
              <a:rPr kumimoji="0" lang="fr-FR" altLang="fr-FR" sz="1400" b="0" i="0" u="none" strike="noStrike" cap="none" normalizeH="0" baseline="0" dirty="0" smtClean="0">
                <a:ln>
                  <a:noFill/>
                </a:ln>
                <a:solidFill>
                  <a:srgbClr val="222222"/>
                </a:solidFill>
                <a:effectLst/>
                <a:latin typeface="Arial" panose="020B0604020202020204" pitchFamily="34" charset="0"/>
                <a:cs typeface="Arial" panose="020B0604020202020204" pitchFamily="34" charset="0"/>
              </a:rPr>
              <a:t> est érigé par la direction du cimetière. Ce chien né en 1800 et mort à Berne en 1814 appartenait aux chanoines de l'</a:t>
            </a:r>
            <a:r>
              <a:rPr kumimoji="0" lang="fr-FR" altLang="fr-FR" sz="1400" b="0" i="0" u="none" strike="noStrike" cap="none" normalizeH="0" baseline="0" dirty="0" smtClean="0">
                <a:ln>
                  <a:noFill/>
                </a:ln>
                <a:solidFill>
                  <a:srgbClr val="0B0080"/>
                </a:solidFill>
                <a:effectLst/>
                <a:latin typeface="Arial" panose="020B0604020202020204" pitchFamily="34" charset="0"/>
                <a:cs typeface="Arial" panose="020B0604020202020204" pitchFamily="34" charset="0"/>
                <a:hlinkClick r:id="rId6" tooltip="Hospice du Grand-Saint-Bernard"/>
              </a:rPr>
              <a:t>hospice du Grand-Saint-Bernard</a:t>
            </a:r>
            <a:r>
              <a:rPr kumimoji="0" lang="fr-FR" altLang="fr-FR" sz="1400" b="0" i="0" u="none" strike="noStrike" cap="none" normalizeH="0" baseline="0" dirty="0" smtClean="0">
                <a:ln>
                  <a:noFill/>
                </a:ln>
                <a:solidFill>
                  <a:srgbClr val="222222"/>
                </a:solidFill>
                <a:effectLst/>
                <a:latin typeface="Arial" panose="020B0604020202020204" pitchFamily="34" charset="0"/>
                <a:cs typeface="Arial" panose="020B0604020202020204" pitchFamily="34" charset="0"/>
              </a:rPr>
              <a:t> et aurait sauvé la vie à 40 personnes.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fr-FR" altLang="fr-FR" sz="1400" b="0" i="0" u="none" strike="noStrike" cap="none" normalizeH="0" baseline="0" dirty="0" smtClean="0">
                <a:ln>
                  <a:noFill/>
                </a:ln>
                <a:solidFill>
                  <a:srgbClr val="0B0080"/>
                </a:solidFill>
                <a:effectLst/>
                <a:latin typeface="Arial" panose="020B0604020202020204" pitchFamily="34" charset="0"/>
                <a:cs typeface="Arial" panose="020B0604020202020204" pitchFamily="34" charset="0"/>
                <a:hlinkClick r:id="rId7" tooltip="Clément (Houellebecq)"/>
              </a:rPr>
              <a:t>Clément</a:t>
            </a:r>
            <a:r>
              <a:rPr kumimoji="0" lang="fr-FR" altLang="fr-FR" sz="1400" b="0" i="0" u="none" strike="noStrike" cap="none" normalizeH="0" baseline="0" dirty="0" smtClean="0">
                <a:ln>
                  <a:noFill/>
                </a:ln>
                <a:solidFill>
                  <a:srgbClr val="222222"/>
                </a:solidFill>
                <a:effectLst/>
                <a:latin typeface="Arial" panose="020B0604020202020204" pitchFamily="34" charset="0"/>
                <a:cs typeface="Arial" panose="020B0604020202020204" pitchFamily="34" charset="0"/>
              </a:rPr>
              <a:t> (2000-2011), chien de </a:t>
            </a:r>
            <a:r>
              <a:rPr kumimoji="0" lang="fr-FR" altLang="fr-FR" sz="1400" b="0" i="0" u="none" strike="noStrike" cap="none" normalizeH="0" baseline="0" dirty="0" smtClean="0">
                <a:ln>
                  <a:noFill/>
                </a:ln>
                <a:solidFill>
                  <a:srgbClr val="0B0080"/>
                </a:solidFill>
                <a:effectLst/>
                <a:latin typeface="Arial" panose="020B0604020202020204" pitchFamily="34" charset="0"/>
                <a:cs typeface="Arial" panose="020B0604020202020204" pitchFamily="34" charset="0"/>
                <a:hlinkClick r:id="rId8" tooltip="Michel Houellebecq"/>
              </a:rPr>
              <a:t>Michel Houellebecq</a:t>
            </a:r>
            <a:r>
              <a:rPr kumimoji="0" lang="fr-FR" altLang="fr-FR" sz="1400" b="0" i="0" u="none" strike="noStrike" cap="none" normalizeH="0" baseline="0" dirty="0" smtClean="0">
                <a:ln>
                  <a:noFill/>
                </a:ln>
                <a:solidFill>
                  <a:srgbClr val="222222"/>
                </a:solidFill>
                <a:effectLst/>
                <a:latin typeface="Arial" panose="020B0604020202020204" pitchFamily="34" charset="0"/>
                <a:cs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fr-FR" altLang="fr-FR" sz="1400" b="0" i="0" u="none" strike="noStrike" cap="none" normalizeH="0" baseline="0" dirty="0" smtClean="0">
                <a:ln>
                  <a:noFill/>
                </a:ln>
                <a:solidFill>
                  <a:srgbClr val="0B0080"/>
                </a:solidFill>
                <a:effectLst/>
                <a:latin typeface="Arial" panose="020B0604020202020204" pitchFamily="34" charset="0"/>
                <a:cs typeface="Arial" panose="020B0604020202020204" pitchFamily="34" charset="0"/>
                <a:hlinkClick r:id="rId9" tooltip="Rintintin (acteur canin)"/>
              </a:rPr>
              <a:t>Rintintin</a:t>
            </a:r>
            <a:r>
              <a:rPr kumimoji="0" lang="fr-FR" altLang="fr-FR" sz="1400" b="0" i="0" u="none" strike="noStrike" cap="none" normalizeH="0" baseline="0" dirty="0" smtClean="0">
                <a:ln>
                  <a:noFill/>
                </a:ln>
                <a:solidFill>
                  <a:srgbClr val="222222"/>
                </a:solidFill>
                <a:effectLst/>
                <a:latin typeface="Arial" panose="020B0604020202020204" pitchFamily="34" charset="0"/>
                <a:cs typeface="Arial" panose="020B0604020202020204" pitchFamily="34" charset="0"/>
              </a:rPr>
              <a:t>, chien de cinéma dont un des descendants, Rintintin IV, fut le célèbre acteur du feuilleton télévisé.</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fr-FR" altLang="fr-FR" sz="1400" b="0" i="0" u="none" strike="noStrike" cap="none" normalizeH="0" baseline="0" dirty="0" smtClean="0">
                <a:ln>
                  <a:noFill/>
                </a:ln>
                <a:solidFill>
                  <a:srgbClr val="222222"/>
                </a:solidFill>
                <a:effectLst/>
                <a:latin typeface="Arial" panose="020B0604020202020204" pitchFamily="34" charset="0"/>
                <a:cs typeface="Arial" panose="020B0604020202020204" pitchFamily="34" charset="0"/>
              </a:rPr>
              <a:t>Monument à la mémoire des chiens policiers. Il fut construit en 1912, les commissariats de banlieue venant d'être dotés quelques années plus tôt de chiens. Il abrite ainsi plusieurs chiens policiers dont « Dora » (1907-1920) du commissariat d'Asnières, « Top », plusieurs fois médaillé, « Papillon » huit ans de service dans le 16</a:t>
            </a:r>
            <a:r>
              <a:rPr kumimoji="0" lang="fr-FR" altLang="fr-FR" sz="1400" b="0" i="0" u="none" strike="noStrike" cap="none" normalizeH="0" baseline="30000" dirty="0" smtClean="0">
                <a:ln>
                  <a:noFill/>
                </a:ln>
                <a:solidFill>
                  <a:srgbClr val="222222"/>
                </a:solidFill>
                <a:effectLst/>
                <a:latin typeface="Arial" panose="020B0604020202020204" pitchFamily="34" charset="0"/>
                <a:cs typeface="Arial" panose="020B0604020202020204" pitchFamily="34" charset="0"/>
              </a:rPr>
              <a:t>e</a:t>
            </a:r>
            <a:r>
              <a:rPr kumimoji="0" lang="fr-FR" altLang="fr-FR" sz="1400" b="0" i="0" u="none" strike="noStrike" cap="none" normalizeH="0" baseline="0" dirty="0" smtClean="0">
                <a:ln>
                  <a:noFill/>
                </a:ln>
                <a:solidFill>
                  <a:srgbClr val="222222"/>
                </a:solidFill>
                <a:effectLst/>
                <a:latin typeface="Arial" panose="020B0604020202020204" pitchFamily="34" charset="0"/>
                <a:cs typeface="Arial" panose="020B0604020202020204" pitchFamily="34" charset="0"/>
              </a:rPr>
              <a:t> arrondissement de Paris ou « Léo » tué en service.</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fr-FR" altLang="fr-FR" sz="1400" b="0" i="0" u="none" strike="noStrike" cap="none" normalizeH="0" baseline="0" dirty="0" smtClean="0">
                <a:ln>
                  <a:noFill/>
                </a:ln>
                <a:solidFill>
                  <a:srgbClr val="222222"/>
                </a:solidFill>
                <a:effectLst/>
                <a:latin typeface="Arial" panose="020B0604020202020204" pitchFamily="34" charset="0"/>
                <a:cs typeface="Arial" panose="020B0604020202020204" pitchFamily="34" charset="0"/>
              </a:rPr>
              <a:t>Kroumir, le chat d'</a:t>
            </a:r>
            <a:r>
              <a:rPr kumimoji="0" lang="fr-FR" altLang="fr-FR" sz="1400" b="0" i="0" u="none" strike="noStrike" cap="none" normalizeH="0" baseline="0" dirty="0" smtClean="0">
                <a:ln>
                  <a:noFill/>
                </a:ln>
                <a:solidFill>
                  <a:srgbClr val="0B0080"/>
                </a:solidFill>
                <a:effectLst/>
                <a:latin typeface="Arial" panose="020B0604020202020204" pitchFamily="34" charset="0"/>
                <a:cs typeface="Arial" panose="020B0604020202020204" pitchFamily="34" charset="0"/>
                <a:hlinkClick r:id="rId10" tooltip="Henri Rochefort"/>
              </a:rPr>
              <a:t>Henri Rochefort</a:t>
            </a:r>
            <a:endParaRPr kumimoji="0" lang="fr-FR" altLang="fr-FR" sz="1400" b="0" i="0" u="none" strike="noStrike" cap="none" normalizeH="0" baseline="0" dirty="0" smtClean="0">
              <a:ln>
                <a:noFill/>
              </a:ln>
              <a:solidFill>
                <a:srgbClr val="222222"/>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fr-FR" altLang="fr-FR" sz="1400" b="0" i="0" u="none" strike="noStrike" cap="none" normalizeH="0" baseline="0" dirty="0" smtClean="0">
                <a:ln>
                  <a:noFill/>
                </a:ln>
                <a:solidFill>
                  <a:srgbClr val="222222"/>
                </a:solidFill>
                <a:effectLst/>
                <a:latin typeface="Arial" panose="020B0604020202020204" pitchFamily="34" charset="0"/>
                <a:cs typeface="Arial" panose="020B0604020202020204" pitchFamily="34" charset="0"/>
              </a:rPr>
              <a:t>les animaux de compagnie de </a:t>
            </a:r>
            <a:r>
              <a:rPr kumimoji="0" lang="fr-FR" altLang="fr-FR" sz="1400" b="0" i="0" u="none" strike="noStrike" cap="none" normalizeH="0" baseline="0" dirty="0" smtClean="0">
                <a:ln>
                  <a:noFill/>
                </a:ln>
                <a:solidFill>
                  <a:srgbClr val="0B0080"/>
                </a:solidFill>
                <a:effectLst/>
                <a:latin typeface="Arial" panose="020B0604020202020204" pitchFamily="34" charset="0"/>
                <a:cs typeface="Arial" panose="020B0604020202020204" pitchFamily="34" charset="0"/>
                <a:hlinkClick r:id="rId11" tooltip="Camille Saint-Saëns"/>
              </a:rPr>
              <a:t>Camille Saint-Saëns</a:t>
            </a:r>
            <a:r>
              <a:rPr kumimoji="0" lang="fr-FR" altLang="fr-FR" sz="1400" b="0" i="0" u="none" strike="noStrike" cap="none" normalizeH="0" baseline="0" dirty="0" smtClean="0">
                <a:ln>
                  <a:noFill/>
                </a:ln>
                <a:solidFill>
                  <a:srgbClr val="222222"/>
                </a:solidFill>
                <a:effectLst/>
                <a:latin typeface="Arial" panose="020B0604020202020204" pitchFamily="34" charset="0"/>
                <a:cs typeface="Arial" panose="020B0604020202020204" pitchFamily="34" charset="0"/>
              </a:rPr>
              <a:t>, d'</a:t>
            </a:r>
            <a:r>
              <a:rPr kumimoji="0" lang="fr-FR" altLang="fr-FR" sz="1400" b="0" i="0" u="none" strike="noStrike" cap="none" normalizeH="0" baseline="0" dirty="0" smtClean="0">
                <a:ln>
                  <a:noFill/>
                </a:ln>
                <a:solidFill>
                  <a:srgbClr val="0B0080"/>
                </a:solidFill>
                <a:effectLst/>
                <a:latin typeface="Arial" panose="020B0604020202020204" pitchFamily="34" charset="0"/>
                <a:cs typeface="Arial" panose="020B0604020202020204" pitchFamily="34" charset="0"/>
                <a:hlinkClick r:id="rId12" tooltip="Alexandre Dumas"/>
              </a:rPr>
              <a:t>Alexandre Dumas</a:t>
            </a:r>
            <a:r>
              <a:rPr kumimoji="0" lang="fr-FR" altLang="fr-FR" sz="1400" b="0" i="0" u="none" strike="noStrike" cap="none" normalizeH="0" baseline="0" dirty="0" smtClean="0">
                <a:ln>
                  <a:noFill/>
                </a:ln>
                <a:solidFill>
                  <a:srgbClr val="222222"/>
                </a:solidFill>
                <a:effectLst/>
                <a:latin typeface="Arial" panose="020B0604020202020204" pitchFamily="34" charset="0"/>
                <a:cs typeface="Arial" panose="020B0604020202020204" pitchFamily="34" charset="0"/>
              </a:rPr>
              <a:t>, de </a:t>
            </a:r>
            <a:r>
              <a:rPr kumimoji="0" lang="fr-FR" altLang="fr-FR" sz="1400" b="0" i="0" u="none" strike="noStrike" cap="none" normalizeH="0" baseline="0" dirty="0" smtClean="0">
                <a:ln>
                  <a:noFill/>
                </a:ln>
                <a:solidFill>
                  <a:srgbClr val="0B0080"/>
                </a:solidFill>
                <a:effectLst/>
                <a:latin typeface="Arial" panose="020B0604020202020204" pitchFamily="34" charset="0"/>
                <a:cs typeface="Arial" panose="020B0604020202020204" pitchFamily="34" charset="0"/>
                <a:hlinkClick r:id="rId13" tooltip="Courteline"/>
              </a:rPr>
              <a:t>Courteline</a:t>
            </a:r>
            <a:r>
              <a:rPr kumimoji="0" lang="fr-FR" altLang="fr-FR" sz="1400" b="0" i="0" u="none" strike="noStrike" cap="none" normalizeH="0" baseline="0" dirty="0" smtClean="0">
                <a:ln>
                  <a:noFill/>
                </a:ln>
                <a:solidFill>
                  <a:srgbClr val="222222"/>
                </a:solidFill>
                <a:effectLst/>
                <a:latin typeface="Arial" panose="020B0604020202020204" pitchFamily="34" charset="0"/>
                <a:cs typeface="Arial" panose="020B0604020202020204" pitchFamily="34" charset="0"/>
              </a:rPr>
              <a:t> et de </a:t>
            </a:r>
            <a:r>
              <a:rPr kumimoji="0" lang="fr-FR" altLang="fr-FR" sz="1400" b="0" i="0" u="none" strike="noStrike" cap="none" normalizeH="0" baseline="0" dirty="0" smtClean="0">
                <a:ln>
                  <a:noFill/>
                </a:ln>
                <a:solidFill>
                  <a:srgbClr val="0B0080"/>
                </a:solidFill>
                <a:effectLst/>
                <a:latin typeface="Arial" panose="020B0604020202020204" pitchFamily="34" charset="0"/>
                <a:cs typeface="Arial" panose="020B0604020202020204" pitchFamily="34" charset="0"/>
                <a:hlinkClick r:id="rId14" tooltip="Sacha Guitry"/>
              </a:rPr>
              <a:t>Sacha Guitry</a:t>
            </a:r>
            <a:endParaRPr kumimoji="0" lang="fr-FR" altLang="fr-FR" sz="1400" b="0" i="0" u="none" strike="noStrike" cap="none" normalizeH="0" baseline="0" dirty="0" smtClean="0">
              <a:ln>
                <a:noFill/>
              </a:ln>
              <a:solidFill>
                <a:srgbClr val="222222"/>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fr-FR" altLang="fr-FR" sz="1400" b="0" i="0" u="none" strike="noStrike" cap="none" normalizeH="0" baseline="0" dirty="0" smtClean="0">
                <a:ln>
                  <a:noFill/>
                </a:ln>
                <a:solidFill>
                  <a:srgbClr val="222222"/>
                </a:solidFill>
                <a:effectLst/>
                <a:latin typeface="Arial" panose="020B0604020202020204" pitchFamily="34" charset="0"/>
                <a:cs typeface="Arial" panose="020B0604020202020204" pitchFamily="34" charset="0"/>
              </a:rPr>
              <a:t>Gribouille, le cheval de </a:t>
            </a:r>
            <a:r>
              <a:rPr kumimoji="0" lang="fr-FR" altLang="fr-FR" sz="1400" b="0" i="0" u="none" strike="noStrike" cap="none" normalizeH="0" baseline="0" dirty="0" smtClean="0">
                <a:ln>
                  <a:noFill/>
                </a:ln>
                <a:solidFill>
                  <a:srgbClr val="0B0080"/>
                </a:solidFill>
                <a:effectLst/>
                <a:latin typeface="Arial" panose="020B0604020202020204" pitchFamily="34" charset="0"/>
                <a:cs typeface="Arial" panose="020B0604020202020204" pitchFamily="34" charset="0"/>
                <a:hlinkClick r:id="rId15" tooltip="Marguerite Durand (féministe)"/>
              </a:rPr>
              <a:t>Marguerite Durand</a:t>
            </a:r>
            <a:endParaRPr kumimoji="0" lang="fr-FR" altLang="fr-FR" sz="1400" b="0" i="0" u="none" strike="noStrike" cap="none" normalizeH="0" baseline="0" dirty="0" smtClean="0">
              <a:ln>
                <a:noFill/>
              </a:ln>
              <a:solidFill>
                <a:srgbClr val="222222"/>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fr-FR" altLang="fr-FR" sz="1400" b="0" i="0" u="none" strike="noStrike" cap="none" normalizeH="0" baseline="0" dirty="0" err="1" smtClean="0">
                <a:ln>
                  <a:noFill/>
                </a:ln>
                <a:solidFill>
                  <a:srgbClr val="222222"/>
                </a:solidFill>
                <a:effectLst/>
                <a:latin typeface="Arial" panose="020B0604020202020204" pitchFamily="34" charset="0"/>
                <a:cs typeface="Arial" panose="020B0604020202020204" pitchFamily="34" charset="0"/>
              </a:rPr>
              <a:t>Masseraux</a:t>
            </a:r>
            <a:r>
              <a:rPr kumimoji="0" lang="fr-FR" altLang="fr-FR" sz="1400" b="0" i="0" u="none" strike="noStrike" cap="none" normalizeH="0" baseline="0" dirty="0" smtClean="0">
                <a:ln>
                  <a:noFill/>
                </a:ln>
                <a:solidFill>
                  <a:srgbClr val="222222"/>
                </a:solidFill>
                <a:effectLst/>
                <a:latin typeface="Arial" panose="020B0604020202020204" pitchFamily="34" charset="0"/>
                <a:cs typeface="Arial" panose="020B0604020202020204" pitchFamily="34" charset="0"/>
              </a:rPr>
              <a:t> (1989) et </a:t>
            </a:r>
            <a:r>
              <a:rPr kumimoji="0" lang="fr-FR" altLang="fr-FR" sz="1400" b="0" i="0" u="none" strike="noStrike" cap="none" normalizeH="0" baseline="0" dirty="0" err="1" smtClean="0">
                <a:ln>
                  <a:noFill/>
                </a:ln>
                <a:solidFill>
                  <a:srgbClr val="222222"/>
                </a:solidFill>
                <a:effectLst/>
                <a:latin typeface="Arial" panose="020B0604020202020204" pitchFamily="34" charset="0"/>
                <a:cs typeface="Arial" panose="020B0604020202020204" pitchFamily="34" charset="0"/>
              </a:rPr>
              <a:t>Tsoytong</a:t>
            </a:r>
            <a:r>
              <a:rPr kumimoji="0" lang="fr-FR" altLang="fr-FR" sz="1400" b="0" i="0" u="none" strike="noStrike" cap="none" normalizeH="0" baseline="0" dirty="0" smtClean="0">
                <a:ln>
                  <a:noFill/>
                </a:ln>
                <a:solidFill>
                  <a:srgbClr val="222222"/>
                </a:solidFill>
                <a:effectLst/>
                <a:latin typeface="Arial" panose="020B0604020202020204" pitchFamily="34" charset="0"/>
                <a:cs typeface="Arial" panose="020B0604020202020204" pitchFamily="34" charset="0"/>
              </a:rPr>
              <a:t>, chevaux de course</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fr-FR" altLang="fr-FR" sz="1400" b="0" i="0" u="none" strike="noStrike" cap="none" normalizeH="0" baseline="0" dirty="0" smtClean="0">
                <a:ln>
                  <a:noFill/>
                </a:ln>
                <a:solidFill>
                  <a:srgbClr val="222222"/>
                </a:solidFill>
                <a:effectLst/>
                <a:latin typeface="Arial" panose="020B0604020202020204" pitchFamily="34" charset="0"/>
                <a:cs typeface="Arial" panose="020B0604020202020204" pitchFamily="34" charset="0"/>
              </a:rPr>
              <a:t>Mémère ou Dick, des chiens des tranchées pendant la Première Guerre mondiale</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fr-FR" altLang="fr-FR" sz="1400" b="0" i="0" u="none" strike="noStrike" cap="none" normalizeH="0" baseline="0" dirty="0" smtClean="0">
                <a:ln>
                  <a:noFill/>
                </a:ln>
                <a:solidFill>
                  <a:srgbClr val="0B0080"/>
                </a:solidFill>
                <a:effectLst/>
                <a:latin typeface="Arial" panose="020B0604020202020204" pitchFamily="34" charset="0"/>
                <a:cs typeface="Arial" panose="020B0604020202020204" pitchFamily="34" charset="0"/>
                <a:hlinkClick r:id="rId16" tooltip="Moustache (chien)"/>
              </a:rPr>
              <a:t>Moustache</a:t>
            </a:r>
            <a:r>
              <a:rPr kumimoji="0" lang="fr-FR" altLang="fr-FR" sz="1400" b="0" i="0" u="none" strike="noStrike" cap="none" normalizeH="0" baseline="0" dirty="0" smtClean="0">
                <a:ln>
                  <a:noFill/>
                </a:ln>
                <a:solidFill>
                  <a:srgbClr val="222222"/>
                </a:solidFill>
                <a:effectLst/>
                <a:latin typeface="Arial" panose="020B0604020202020204" pitchFamily="34" charset="0"/>
                <a:cs typeface="Arial" panose="020B0604020202020204" pitchFamily="34" charset="0"/>
              </a:rPr>
              <a:t> (1799-1811), un </a:t>
            </a:r>
            <a:r>
              <a:rPr kumimoji="0" lang="fr-FR" altLang="fr-FR" sz="1400" b="0" i="0" u="none" strike="noStrike" cap="none" normalizeH="0" baseline="0" dirty="0" smtClean="0">
                <a:ln>
                  <a:noFill/>
                </a:ln>
                <a:solidFill>
                  <a:srgbClr val="0B0080"/>
                </a:solidFill>
                <a:effectLst/>
                <a:latin typeface="Arial" panose="020B0604020202020204" pitchFamily="34" charset="0"/>
                <a:cs typeface="Arial" panose="020B0604020202020204" pitchFamily="34" charset="0"/>
                <a:hlinkClick r:id="rId17" tooltip="Chien de guerre"/>
              </a:rPr>
              <a:t>chien soldat</a:t>
            </a:r>
            <a:r>
              <a:rPr kumimoji="0" lang="fr-FR" altLang="fr-FR" sz="1400" b="0" i="0" u="none" strike="noStrike" cap="none" normalizeH="0" baseline="0" dirty="0" smtClean="0">
                <a:ln>
                  <a:noFill/>
                </a:ln>
                <a:solidFill>
                  <a:srgbClr val="222222"/>
                </a:solidFill>
                <a:effectLst/>
                <a:latin typeface="Arial" panose="020B0604020202020204" pitchFamily="34" charset="0"/>
                <a:cs typeface="Arial" panose="020B0604020202020204" pitchFamily="34" charset="0"/>
              </a:rPr>
              <a:t>, français, des </a:t>
            </a:r>
            <a:r>
              <a:rPr kumimoji="0" lang="fr-FR" altLang="fr-FR" sz="1400" b="0" i="0" u="none" strike="noStrike" cap="none" normalizeH="0" baseline="0" dirty="0" smtClean="0">
                <a:ln>
                  <a:noFill/>
                </a:ln>
                <a:solidFill>
                  <a:srgbClr val="0B0080"/>
                </a:solidFill>
                <a:effectLst/>
                <a:latin typeface="Arial" panose="020B0604020202020204" pitchFamily="34" charset="0"/>
                <a:cs typeface="Arial" panose="020B0604020202020204" pitchFamily="34" charset="0"/>
                <a:hlinkClick r:id="rId18" tooltip="Guerres révolutionnaires"/>
              </a:rPr>
              <a:t>Guerres révolutionnaires</a:t>
            </a:r>
            <a:r>
              <a:rPr kumimoji="0" lang="fr-FR" altLang="fr-FR" sz="1400" b="0" i="0" u="none" strike="noStrike" cap="none" normalizeH="0" baseline="0" dirty="0" smtClean="0">
                <a:ln>
                  <a:noFill/>
                </a:ln>
                <a:solidFill>
                  <a:srgbClr val="222222"/>
                </a:solidFill>
                <a:effectLst/>
                <a:latin typeface="Arial" panose="020B0604020202020204" pitchFamily="34" charset="0"/>
                <a:cs typeface="Arial" panose="020B0604020202020204" pitchFamily="34" charset="0"/>
              </a:rPr>
              <a:t> et de </a:t>
            </a:r>
            <a:r>
              <a:rPr kumimoji="0" lang="fr-FR" altLang="fr-FR" sz="1400" b="0" i="0" u="none" strike="noStrike" cap="none" normalizeH="0" baseline="0" dirty="0" smtClean="0">
                <a:ln>
                  <a:noFill/>
                </a:ln>
                <a:solidFill>
                  <a:srgbClr val="0B0080"/>
                </a:solidFill>
                <a:effectLst/>
                <a:latin typeface="Arial" panose="020B0604020202020204" pitchFamily="34" charset="0"/>
                <a:cs typeface="Arial" panose="020B0604020202020204" pitchFamily="34" charset="0"/>
                <a:hlinkClick r:id="rId19" tooltip="Guerres de l'Empire"/>
              </a:rPr>
              <a:t>l'Empire</a:t>
            </a:r>
            <a:r>
              <a:rPr kumimoji="0" lang="fr-FR" altLang="fr-FR" sz="1400" b="0" i="0" u="none" strike="noStrike" cap="none" normalizeH="0" baseline="0" dirty="0" smtClean="0">
                <a:ln>
                  <a:noFill/>
                </a:ln>
                <a:solidFill>
                  <a:srgbClr val="222222"/>
                </a:solidFill>
                <a:effectLst/>
                <a:latin typeface="Arial" panose="020B0604020202020204" pitchFamily="34" charset="0"/>
                <a:cs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fr-FR" altLang="fr-FR" sz="1400" b="0" i="0" u="none" strike="noStrike" cap="none" normalizeH="0" baseline="0" dirty="0" smtClean="0">
                <a:ln>
                  <a:noFill/>
                </a:ln>
                <a:solidFill>
                  <a:srgbClr val="222222"/>
                </a:solidFill>
                <a:effectLst/>
                <a:latin typeface="Arial" panose="020B0604020202020204" pitchFamily="34" charset="0"/>
                <a:cs typeface="Arial" panose="020B0604020202020204" pitchFamily="34" charset="0"/>
              </a:rPr>
              <a:t>Le 40 000</a:t>
            </a:r>
            <a:r>
              <a:rPr kumimoji="0" lang="fr-FR" altLang="fr-FR" sz="1400" b="0" i="0" u="none" strike="noStrike" cap="none" normalizeH="0" baseline="30000" dirty="0" smtClean="0">
                <a:ln>
                  <a:noFill/>
                </a:ln>
                <a:solidFill>
                  <a:srgbClr val="222222"/>
                </a:solidFill>
                <a:effectLst/>
                <a:latin typeface="Arial" panose="020B0604020202020204" pitchFamily="34" charset="0"/>
                <a:cs typeface="Arial" panose="020B0604020202020204" pitchFamily="34" charset="0"/>
              </a:rPr>
              <a:t>e</a:t>
            </a:r>
            <a:r>
              <a:rPr kumimoji="0" lang="fr-FR" altLang="fr-FR" sz="1400" b="0" i="0" u="none" strike="noStrike" cap="none" normalizeH="0" baseline="0" dirty="0" smtClean="0">
                <a:ln>
                  <a:noFill/>
                </a:ln>
                <a:solidFill>
                  <a:srgbClr val="222222"/>
                </a:solidFill>
                <a:effectLst/>
                <a:latin typeface="Arial" panose="020B0604020202020204" pitchFamily="34" charset="0"/>
                <a:cs typeface="Arial" panose="020B0604020202020204" pitchFamily="34" charset="0"/>
              </a:rPr>
              <a:t> animal à y être enterré est un chien errant venu mourir en 1958 à la porte du cimetière. La direction du cimetière lui a érigé un monument.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400" b="0" i="0" u="none" strike="noStrike" cap="none" normalizeH="0" baseline="0" dirty="0" smtClean="0">
              <a:ln>
                <a:noFill/>
              </a:ln>
              <a:solidFill>
                <a:schemeClr val="tx1"/>
              </a:solidFill>
              <a:effectLst/>
              <a:latin typeface="Arial" panose="020B0604020202020204" pitchFamily="34" charset="0"/>
            </a:endParaRPr>
          </a:p>
        </p:txBody>
      </p:sp>
      <p:sp>
        <p:nvSpPr>
          <p:cNvPr id="8" name="Rectangle 7"/>
          <p:cNvSpPr/>
          <p:nvPr/>
        </p:nvSpPr>
        <p:spPr>
          <a:xfrm>
            <a:off x="1853639" y="181536"/>
            <a:ext cx="3044423" cy="369332"/>
          </a:xfrm>
          <a:prstGeom prst="rect">
            <a:avLst/>
          </a:prstGeom>
        </p:spPr>
        <p:txBody>
          <a:bodyPr wrap="none">
            <a:spAutoFit/>
          </a:bodyPr>
          <a:lstStyle/>
          <a:p>
            <a:r>
              <a:rPr lang="fr-FR" b="0" i="0" dirty="0" smtClean="0">
                <a:solidFill>
                  <a:srgbClr val="000000"/>
                </a:solidFill>
                <a:effectLst/>
                <a:latin typeface="Linux Libertine"/>
              </a:rPr>
              <a:t>Quelques animaux notables</a:t>
            </a:r>
            <a:endParaRPr lang="fr-FR" b="0" i="0" dirty="0">
              <a:solidFill>
                <a:srgbClr val="000000"/>
              </a:solidFill>
              <a:effectLst/>
              <a:latin typeface="Linux Libertine"/>
            </a:endParaRPr>
          </a:p>
        </p:txBody>
      </p:sp>
    </p:spTree>
    <p:extLst>
      <p:ext uri="{BB962C8B-B14F-4D97-AF65-F5344CB8AC3E}">
        <p14:creationId xmlns:p14="http://schemas.microsoft.com/office/powerpoint/2010/main" val="391588832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392482" y="714258"/>
            <a:ext cx="4154466" cy="1477328"/>
          </a:xfrm>
          <a:prstGeom prst="rect">
            <a:avLst/>
          </a:prstGeom>
        </p:spPr>
        <p:txBody>
          <a:bodyPr wrap="square">
            <a:spAutoFit/>
          </a:bodyPr>
          <a:lstStyle/>
          <a:p>
            <a:r>
              <a:rPr lang="fr-FR" b="0" i="0" dirty="0" smtClean="0">
                <a:solidFill>
                  <a:srgbClr val="301801"/>
                </a:solidFill>
                <a:effectLst/>
                <a:latin typeface="Arial" panose="020B0604020202020204" pitchFamily="34" charset="0"/>
              </a:rPr>
              <a:t> les récits des soldats qui, en 1800, franchirent le col avec l’armée de Bonaparte répandirent au XIXe siècle la renommée du Saint-Bernard partout en Europe.</a:t>
            </a:r>
          </a:p>
        </p:txBody>
      </p:sp>
      <p:pic>
        <p:nvPicPr>
          <p:cNvPr id="3" name="Image 2"/>
          <p:cNvPicPr>
            <a:picLocks noChangeAspect="1"/>
          </p:cNvPicPr>
          <p:nvPr/>
        </p:nvPicPr>
        <p:blipFill rotWithShape="1">
          <a:blip r:embed="rId2" cstate="print">
            <a:extLst>
              <a:ext uri="{28A0092B-C50C-407E-A947-70E740481C1C}">
                <a14:useLocalDpi xmlns:a14="http://schemas.microsoft.com/office/drawing/2010/main" val="0"/>
              </a:ext>
            </a:extLst>
          </a:blip>
          <a:srcRect b="2864"/>
          <a:stretch/>
        </p:blipFill>
        <p:spPr>
          <a:xfrm>
            <a:off x="5205399" y="387974"/>
            <a:ext cx="6694327" cy="4258576"/>
          </a:xfrm>
          <a:prstGeom prst="rect">
            <a:avLst/>
          </a:prstGeom>
        </p:spPr>
      </p:pic>
      <p:sp>
        <p:nvSpPr>
          <p:cNvPr id="4" name="Rectangle 2"/>
          <p:cNvSpPr>
            <a:spLocks noChangeArrowheads="1"/>
          </p:cNvSpPr>
          <p:nvPr/>
        </p:nvSpPr>
        <p:spPr bwMode="auto">
          <a:xfrm rot="10800000" flipV="1">
            <a:off x="392482" y="2876835"/>
            <a:ext cx="4732090"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600" b="0" i="0" u="none" strike="noStrike" cap="none" normalizeH="0" baseline="0" dirty="0" smtClean="0">
                <a:ln>
                  <a:noFill/>
                </a:ln>
                <a:solidFill>
                  <a:srgbClr val="222222"/>
                </a:solidFill>
                <a:effectLst/>
                <a:cs typeface="Arial" panose="020B0604020202020204" pitchFamily="34" charset="0"/>
              </a:rPr>
              <a:t>La traversée des Alpes ne se fit pas si facilement non seulement à cause du terrain accidenté mais aussi à cause du climat (noté par Napoléon au </a:t>
            </a:r>
            <a:r>
              <a:rPr kumimoji="0" lang="fr-FR" altLang="fr-FR" sz="1600" b="0" i="0" u="none" strike="noStrike" cap="none" normalizeH="0" baseline="0" dirty="0" smtClean="0">
                <a:ln>
                  <a:noFill/>
                </a:ln>
                <a:solidFill>
                  <a:srgbClr val="0B0080"/>
                </a:solidFill>
                <a:effectLst/>
                <a:cs typeface="Arial" panose="020B0604020202020204" pitchFamily="34" charset="0"/>
                <a:hlinkClick r:id="rId3" tooltip="Col du Grand-Saint-Bernard"/>
              </a:rPr>
              <a:t>col du Grand-Saint-Bernard</a:t>
            </a:r>
            <a:r>
              <a:rPr kumimoji="0" lang="fr-FR" altLang="fr-FR" sz="1600" b="0" i="0" u="none" strike="noStrike" cap="none" normalizeH="0" baseline="0" dirty="0" smtClean="0">
                <a:ln>
                  <a:noFill/>
                </a:ln>
                <a:solidFill>
                  <a:srgbClr val="222222"/>
                </a:solidFill>
                <a:effectLst/>
                <a:cs typeface="Arial" panose="020B0604020202020204" pitchFamily="34" charset="0"/>
              </a:rPr>
              <a:t>) et des attaques ennemies. Une petite partie du matériel est restée sur place, soit abandonnée soit perdue. </a:t>
            </a:r>
          </a:p>
          <a:p>
            <a:pPr marL="0" marR="0" lvl="0" indent="0" algn="l" defTabSz="914400" rtl="0" eaLnBrk="0" fontAlgn="base" latinLnBrk="0" hangingPunct="0">
              <a:lnSpc>
                <a:spcPct val="100000"/>
              </a:lnSpc>
              <a:spcBef>
                <a:spcPct val="0"/>
              </a:spcBef>
              <a:spcAft>
                <a:spcPct val="0"/>
              </a:spcAft>
              <a:buClrTx/>
              <a:buSzTx/>
              <a:buFontTx/>
              <a:buNone/>
              <a:tabLst/>
            </a:pPr>
            <a:endParaRPr lang="fr-FR" altLang="fr-FR" sz="1600" dirty="0">
              <a:solidFill>
                <a:srgbClr val="222222"/>
              </a:solidFill>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600" b="0" i="0" u="none" strike="noStrike" cap="none" normalizeH="0" baseline="0" dirty="0" smtClean="0">
              <a:ln>
                <a:noFill/>
              </a:ln>
              <a:solidFill>
                <a:srgbClr val="222222"/>
              </a:solidFill>
              <a:effectLst/>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600" b="0" i="0" u="none" strike="noStrike" cap="none" normalizeH="0" baseline="0" dirty="0" smtClean="0">
                <a:ln>
                  <a:noFill/>
                </a:ln>
                <a:solidFill>
                  <a:srgbClr val="222222"/>
                </a:solidFill>
                <a:effectLst/>
                <a:cs typeface="Arial" panose="020B0604020202020204" pitchFamily="34" charset="0"/>
              </a:rPr>
              <a:t>Parmi eux des tonnelets de bonne fabrication (voir photo). Cet événement coïncide avec le développement de la pratique de sauvetage avec tonnelet du Saint Bernard à l'hospice ainsi qu'à sa propagation dans le reste des Alpes Suisses tout au long du </a:t>
            </a:r>
            <a:r>
              <a:rPr kumimoji="0" lang="fr-FR" altLang="fr-FR" sz="1600" b="0" i="0" u="none" strike="noStrike" cap="none" normalizeH="0" baseline="0" dirty="0" err="1" smtClean="0">
                <a:ln>
                  <a:noFill/>
                </a:ln>
                <a:solidFill>
                  <a:srgbClr val="0B0080"/>
                </a:solidFill>
                <a:effectLst/>
                <a:cs typeface="Arial" panose="020B0604020202020204" pitchFamily="34" charset="0"/>
                <a:hlinkClick r:id="rId4" tooltip="XIXe siècle"/>
              </a:rPr>
              <a:t>xix</a:t>
            </a:r>
            <a:r>
              <a:rPr kumimoji="0" lang="fr-FR" altLang="fr-FR" sz="1600" b="0" i="0" u="none" strike="noStrike" cap="none" normalizeH="0" baseline="30000" dirty="0" err="1" smtClean="0">
                <a:ln>
                  <a:noFill/>
                </a:ln>
                <a:solidFill>
                  <a:srgbClr val="0B0080"/>
                </a:solidFill>
                <a:effectLst/>
                <a:cs typeface="Arial" panose="020B0604020202020204" pitchFamily="34" charset="0"/>
                <a:hlinkClick r:id="rId4" tooltip="XIXe siècle"/>
              </a:rPr>
              <a:t>e</a:t>
            </a:r>
            <a:r>
              <a:rPr kumimoji="0" lang="fr-FR" altLang="fr-FR" sz="1600" b="0" i="0" u="none" strike="noStrike" cap="none" normalizeH="0" baseline="0" dirty="0" smtClean="0">
                <a:ln>
                  <a:noFill/>
                </a:ln>
                <a:solidFill>
                  <a:srgbClr val="0B0080"/>
                </a:solidFill>
                <a:effectLst/>
                <a:cs typeface="Arial" panose="020B0604020202020204" pitchFamily="34" charset="0"/>
                <a:hlinkClick r:id="rId4" tooltip="XIXe siècle"/>
              </a:rPr>
              <a:t> siècle</a:t>
            </a:r>
            <a:r>
              <a:rPr kumimoji="0" lang="fr-FR" altLang="fr-FR" sz="1600" b="0" i="0" u="none" strike="noStrike" cap="none" normalizeH="0" baseline="0" dirty="0" smtClean="0">
                <a:ln>
                  <a:noFill/>
                </a:ln>
                <a:solidFill>
                  <a:srgbClr val="222222"/>
                </a:solidFill>
                <a:effectLst/>
                <a:cs typeface="Arial" panose="020B0604020202020204" pitchFamily="34" charset="0"/>
              </a:rPr>
              <a:t>.</a:t>
            </a:r>
            <a:r>
              <a:rPr kumimoji="0" lang="fr-FR" altLang="fr-FR" sz="1600" b="0" i="0" u="none" strike="noStrike" cap="none" normalizeH="0" baseline="0" dirty="0" smtClean="0">
                <a:ln>
                  <a:noFill/>
                </a:ln>
                <a:solidFill>
                  <a:schemeClr val="tx1"/>
                </a:solidFill>
                <a:effectLst/>
              </a:rPr>
              <a:t> </a:t>
            </a:r>
          </a:p>
        </p:txBody>
      </p:sp>
      <p:pic>
        <p:nvPicPr>
          <p:cNvPr id="10244" name="Picture 4" descr="https://upload.wikimedia.org/wikipedia/commons/thumb/c/cc/Tonneau_IMG_5059.jpg/220px-Tonneau_IMG_5059.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19630" y="4646550"/>
            <a:ext cx="2095500" cy="20955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257902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84862" y="588723"/>
            <a:ext cx="7307138" cy="5580000"/>
          </a:xfrm>
          <a:prstGeom prst="rect">
            <a:avLst/>
          </a:prstGeom>
        </p:spPr>
      </p:pic>
      <p:sp>
        <p:nvSpPr>
          <p:cNvPr id="3" name="Rectangle 2"/>
          <p:cNvSpPr/>
          <p:nvPr/>
        </p:nvSpPr>
        <p:spPr>
          <a:xfrm>
            <a:off x="0" y="147069"/>
            <a:ext cx="5485952" cy="6463308"/>
          </a:xfrm>
          <a:prstGeom prst="rect">
            <a:avLst/>
          </a:prstGeom>
        </p:spPr>
        <p:txBody>
          <a:bodyPr wrap="square">
            <a:spAutoFit/>
          </a:bodyPr>
          <a:lstStyle/>
          <a:p>
            <a:pPr algn="just" fontAlgn="base"/>
            <a:r>
              <a:rPr lang="fr-FR" b="1" i="0" dirty="0" smtClean="0">
                <a:solidFill>
                  <a:srgbClr val="666666"/>
                </a:solidFill>
                <a:effectLst/>
                <a:latin typeface="Roboto"/>
              </a:rPr>
              <a:t>Voici un sujet qui fait grand débat : le tonnelet de bois rempli d’alcool, attaché autour du cou du chien de montagne bicolore </a:t>
            </a:r>
            <a:r>
              <a:rPr lang="fr-FR" b="1" i="0" dirty="0" err="1" smtClean="0">
                <a:solidFill>
                  <a:srgbClr val="666666"/>
                </a:solidFill>
                <a:effectLst/>
                <a:latin typeface="Roboto"/>
              </a:rPr>
              <a:t>a-t-il</a:t>
            </a:r>
            <a:r>
              <a:rPr lang="fr-FR" b="1" i="0" dirty="0" smtClean="0">
                <a:solidFill>
                  <a:srgbClr val="666666"/>
                </a:solidFill>
                <a:effectLst/>
                <a:latin typeface="Roboto"/>
              </a:rPr>
              <a:t> réellement existé ?</a:t>
            </a:r>
            <a:endParaRPr lang="fr-FR" b="0" i="0" dirty="0" smtClean="0">
              <a:solidFill>
                <a:srgbClr val="666666"/>
              </a:solidFill>
              <a:effectLst/>
              <a:latin typeface="Roboto"/>
            </a:endParaRPr>
          </a:p>
          <a:p>
            <a:pPr algn="just" fontAlgn="base"/>
            <a:r>
              <a:rPr lang="fr-FR" b="0" i="0" dirty="0" smtClean="0">
                <a:solidFill>
                  <a:srgbClr val="666666"/>
                </a:solidFill>
                <a:effectLst/>
                <a:latin typeface="Roboto"/>
              </a:rPr>
              <a:t>Pour la plupart des sources que nous avons pu glaner, les Saint-Bernard n’auraient jamais porté de tonneau d’alcool autour de leur cou duveteux. Ce serait le peintre Edwin </a:t>
            </a:r>
            <a:r>
              <a:rPr lang="fr-FR" b="0" i="0" dirty="0" err="1" smtClean="0">
                <a:solidFill>
                  <a:srgbClr val="666666"/>
                </a:solidFill>
                <a:effectLst/>
                <a:latin typeface="Roboto"/>
              </a:rPr>
              <a:t>Landseer</a:t>
            </a:r>
            <a:r>
              <a:rPr lang="fr-FR" b="0" i="0" dirty="0" smtClean="0">
                <a:solidFill>
                  <a:srgbClr val="666666"/>
                </a:solidFill>
                <a:effectLst/>
                <a:latin typeface="Roboto"/>
              </a:rPr>
              <a:t> le responsable de cette légende, représentant dans l’un de ses tableaux, deux gros Saint-Bernard venant en aide à une victime d’avalanche, avec à leur cou un petit tonneau en bois, pour, on l’imagine, raviver le malheureux enseveli…</a:t>
            </a:r>
          </a:p>
          <a:p>
            <a:pPr algn="just" fontAlgn="base"/>
            <a:r>
              <a:rPr lang="fr-FR" b="0" i="0" dirty="0" smtClean="0">
                <a:solidFill>
                  <a:srgbClr val="666666"/>
                </a:solidFill>
                <a:effectLst/>
                <a:latin typeface="Roboto"/>
              </a:rPr>
              <a:t>En réalité, il semblerait que ces chiens n’aient jamais transporté d’alcool, ni de tonneau d’ailleurs. A l’origine, les moines français de L’Hospice du Grand Saint-Bernard, non loin de la frontière italienne, les auraient dressés pour la défense. Plus tard, ils les éduquèrent pour le sauvetage des voyageurs en difficulté (le lieu étant propice aux passages), leur attachant autour du cou un petit panier contenant de la nourriture ainsi qu’une gourde remplie</a:t>
            </a:r>
            <a:endParaRPr lang="fr-FR" b="0" i="0" dirty="0">
              <a:solidFill>
                <a:srgbClr val="666666"/>
              </a:solidFill>
              <a:effectLst/>
              <a:latin typeface="Roboto"/>
            </a:endParaRPr>
          </a:p>
        </p:txBody>
      </p:sp>
    </p:spTree>
    <p:extLst>
      <p:ext uri="{BB962C8B-B14F-4D97-AF65-F5344CB8AC3E}">
        <p14:creationId xmlns:p14="http://schemas.microsoft.com/office/powerpoint/2010/main" val="129942646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l="3176" t="8767" r="4644" b="7944"/>
          <a:stretch/>
        </p:blipFill>
        <p:spPr>
          <a:xfrm>
            <a:off x="1691013" y="626301"/>
            <a:ext cx="8918532" cy="5711870"/>
          </a:xfrm>
          <a:prstGeom prst="rect">
            <a:avLst/>
          </a:prstGeom>
        </p:spPr>
      </p:pic>
    </p:spTree>
    <p:extLst>
      <p:ext uri="{BB962C8B-B14F-4D97-AF65-F5344CB8AC3E}">
        <p14:creationId xmlns:p14="http://schemas.microsoft.com/office/powerpoint/2010/main" val="308675179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b="6484"/>
          <a:stretch/>
        </p:blipFill>
        <p:spPr>
          <a:xfrm>
            <a:off x="7572774" y="175365"/>
            <a:ext cx="4186288" cy="6413326"/>
          </a:xfrm>
          <a:prstGeom prst="rect">
            <a:avLst/>
          </a:prstGeom>
        </p:spPr>
      </p:pic>
      <p:pic>
        <p:nvPicPr>
          <p:cNvPr id="3" name="Image 2"/>
          <p:cNvPicPr>
            <a:picLocks noChangeAspect="1"/>
          </p:cNvPicPr>
          <p:nvPr/>
        </p:nvPicPr>
        <p:blipFill rotWithShape="1">
          <a:blip r:embed="rId3">
            <a:extLst>
              <a:ext uri="{28A0092B-C50C-407E-A947-70E740481C1C}">
                <a14:useLocalDpi xmlns:a14="http://schemas.microsoft.com/office/drawing/2010/main" val="0"/>
              </a:ext>
            </a:extLst>
          </a:blip>
          <a:srcRect l="2543" t="7989" r="4805" b="4902"/>
          <a:stretch/>
        </p:blipFill>
        <p:spPr>
          <a:xfrm>
            <a:off x="0" y="695194"/>
            <a:ext cx="7478038" cy="5373667"/>
          </a:xfrm>
          <a:prstGeom prst="rect">
            <a:avLst/>
          </a:prstGeom>
        </p:spPr>
      </p:pic>
    </p:spTree>
    <p:extLst>
      <p:ext uri="{BB962C8B-B14F-4D97-AF65-F5344CB8AC3E}">
        <p14:creationId xmlns:p14="http://schemas.microsoft.com/office/powerpoint/2010/main" val="355551009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2027" t="10631" r="4449" b="5049"/>
          <a:stretch/>
        </p:blipFill>
        <p:spPr>
          <a:xfrm>
            <a:off x="1957997" y="465253"/>
            <a:ext cx="9407046" cy="5761972"/>
          </a:xfrm>
          <a:prstGeom prst="rect">
            <a:avLst/>
          </a:prstGeom>
        </p:spPr>
      </p:pic>
    </p:spTree>
    <p:extLst>
      <p:ext uri="{BB962C8B-B14F-4D97-AF65-F5344CB8AC3E}">
        <p14:creationId xmlns:p14="http://schemas.microsoft.com/office/powerpoint/2010/main" val="175725901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3684" t="8219" r="2837" b="7579"/>
          <a:stretch/>
        </p:blipFill>
        <p:spPr>
          <a:xfrm>
            <a:off x="2014186" y="410138"/>
            <a:ext cx="9219156" cy="5774500"/>
          </a:xfrm>
          <a:prstGeom prst="rect">
            <a:avLst/>
          </a:prstGeom>
        </p:spPr>
      </p:pic>
    </p:spTree>
    <p:extLst>
      <p:ext uri="{BB962C8B-B14F-4D97-AF65-F5344CB8AC3E}">
        <p14:creationId xmlns:p14="http://schemas.microsoft.com/office/powerpoint/2010/main" val="390174235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l="5683" t="9302" r="5152" b="10777"/>
          <a:stretch/>
        </p:blipFill>
        <p:spPr>
          <a:xfrm>
            <a:off x="2196707" y="854810"/>
            <a:ext cx="8968636" cy="5273459"/>
          </a:xfrm>
          <a:prstGeom prst="rect">
            <a:avLst/>
          </a:prstGeom>
        </p:spPr>
      </p:pic>
    </p:spTree>
    <p:extLst>
      <p:ext uri="{BB962C8B-B14F-4D97-AF65-F5344CB8AC3E}">
        <p14:creationId xmlns:p14="http://schemas.microsoft.com/office/powerpoint/2010/main" val="412330363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b="7215"/>
          <a:stretch/>
        </p:blipFill>
        <p:spPr>
          <a:xfrm>
            <a:off x="2075092" y="107902"/>
            <a:ext cx="9820511" cy="6363222"/>
          </a:xfrm>
          <a:prstGeom prst="rect">
            <a:avLst/>
          </a:prstGeom>
        </p:spPr>
      </p:pic>
    </p:spTree>
    <p:extLst>
      <p:ext uri="{BB962C8B-B14F-4D97-AF65-F5344CB8AC3E}">
        <p14:creationId xmlns:p14="http://schemas.microsoft.com/office/powerpoint/2010/main" val="153736592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2525" t="10448" r="5072" b="5232"/>
          <a:stretch/>
        </p:blipFill>
        <p:spPr>
          <a:xfrm>
            <a:off x="2060352" y="374348"/>
            <a:ext cx="9294312" cy="5761973"/>
          </a:xfrm>
          <a:prstGeom prst="rect">
            <a:avLst/>
          </a:prstGeom>
        </p:spPr>
      </p:pic>
    </p:spTree>
    <p:extLst>
      <p:ext uri="{BB962C8B-B14F-4D97-AF65-F5344CB8AC3E}">
        <p14:creationId xmlns:p14="http://schemas.microsoft.com/office/powerpoint/2010/main" val="24336739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7318" t="4932" r="6243" b="5753"/>
          <a:stretch/>
        </p:blipFill>
        <p:spPr>
          <a:xfrm>
            <a:off x="8304757" y="569932"/>
            <a:ext cx="3562938" cy="5686817"/>
          </a:xfrm>
          <a:prstGeom prst="rect">
            <a:avLst/>
          </a:prstGeom>
        </p:spPr>
      </p:pic>
      <p:pic>
        <p:nvPicPr>
          <p:cNvPr id="3" name="Image 2"/>
          <p:cNvPicPr>
            <a:picLocks noChangeAspect="1"/>
          </p:cNvPicPr>
          <p:nvPr/>
        </p:nvPicPr>
        <p:blipFill rotWithShape="1">
          <a:blip r:embed="rId3">
            <a:extLst>
              <a:ext uri="{28A0092B-C50C-407E-A947-70E740481C1C}">
                <a14:useLocalDpi xmlns:a14="http://schemas.microsoft.com/office/drawing/2010/main" val="0"/>
              </a:ext>
            </a:extLst>
          </a:blip>
          <a:srcRect l="29593" t="6941" r="29083" b="10136"/>
          <a:stretch/>
        </p:blipFill>
        <p:spPr>
          <a:xfrm>
            <a:off x="4321479" y="569932"/>
            <a:ext cx="3720230" cy="5686817"/>
          </a:xfrm>
          <a:prstGeom prst="rect">
            <a:avLst/>
          </a:prstGeom>
        </p:spPr>
      </p:pic>
      <p:pic>
        <p:nvPicPr>
          <p:cNvPr id="8194" name="Picture 2" descr="A775 / 435  Suisse Hospice Du Grand Saint Bernard ( Chien ) - Suisse"/>
          <p:cNvPicPr>
            <a:picLocks noChangeAspect="1" noChangeArrowheads="1"/>
          </p:cNvPicPr>
          <p:nvPr/>
        </p:nvPicPr>
        <p:blipFill rotWithShape="1">
          <a:blip r:embed="rId4">
            <a:extLst>
              <a:ext uri="{28A0092B-C50C-407E-A947-70E740481C1C}">
                <a14:useLocalDpi xmlns:a14="http://schemas.microsoft.com/office/drawing/2010/main" val="0"/>
              </a:ext>
            </a:extLst>
          </a:blip>
          <a:srcRect l="5648" t="3841" r="5791" b="5975"/>
          <a:stretch/>
        </p:blipFill>
        <p:spPr bwMode="auto">
          <a:xfrm>
            <a:off x="325677" y="569932"/>
            <a:ext cx="3820438" cy="56868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86649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11366" t="6599" r="21263" b="6149"/>
          <a:stretch/>
        </p:blipFill>
        <p:spPr>
          <a:xfrm>
            <a:off x="5311036" y="538619"/>
            <a:ext cx="6776580" cy="5962390"/>
          </a:xfrm>
          <a:prstGeom prst="rect">
            <a:avLst/>
          </a:prstGeom>
        </p:spPr>
      </p:pic>
      <p:pic>
        <p:nvPicPr>
          <p:cNvPr id="4" name="Image 3"/>
          <p:cNvPicPr>
            <a:picLocks noChangeAspect="1"/>
          </p:cNvPicPr>
          <p:nvPr/>
        </p:nvPicPr>
        <p:blipFill rotWithShape="1">
          <a:blip r:embed="rId3">
            <a:extLst>
              <a:ext uri="{28A0092B-C50C-407E-A947-70E740481C1C}">
                <a14:useLocalDpi xmlns:a14="http://schemas.microsoft.com/office/drawing/2010/main" val="0"/>
              </a:ext>
            </a:extLst>
          </a:blip>
          <a:srcRect b="2328"/>
          <a:stretch/>
        </p:blipFill>
        <p:spPr>
          <a:xfrm>
            <a:off x="115859" y="90814"/>
            <a:ext cx="4695186" cy="6698293"/>
          </a:xfrm>
          <a:prstGeom prst="rect">
            <a:avLst/>
          </a:prstGeom>
        </p:spPr>
      </p:pic>
    </p:spTree>
    <p:extLst>
      <p:ext uri="{BB962C8B-B14F-4D97-AF65-F5344CB8AC3E}">
        <p14:creationId xmlns:p14="http://schemas.microsoft.com/office/powerpoint/2010/main" val="178730279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2400" t="5865" r="3701" b="5599"/>
          <a:stretch/>
        </p:blipFill>
        <p:spPr>
          <a:xfrm>
            <a:off x="2165392" y="440021"/>
            <a:ext cx="9444624" cy="6050071"/>
          </a:xfrm>
          <a:prstGeom prst="rect">
            <a:avLst/>
          </a:prstGeom>
        </p:spPr>
      </p:pic>
    </p:spTree>
    <p:extLst>
      <p:ext uri="{BB962C8B-B14F-4D97-AF65-F5344CB8AC3E}">
        <p14:creationId xmlns:p14="http://schemas.microsoft.com/office/powerpoint/2010/main" val="146410877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l="1953" t="3470" r="1999" b="4659"/>
          <a:stretch/>
        </p:blipFill>
        <p:spPr>
          <a:xfrm>
            <a:off x="15" y="0"/>
            <a:ext cx="8655470" cy="6857999"/>
          </a:xfrm>
          <a:prstGeom prst="rect">
            <a:avLst/>
          </a:prstGeom>
        </p:spPr>
      </p:pic>
      <p:pic>
        <p:nvPicPr>
          <p:cNvPr id="2" name="Image 1"/>
          <p:cNvPicPr>
            <a:picLocks noChangeAspect="1"/>
          </p:cNvPicPr>
          <p:nvPr/>
        </p:nvPicPr>
        <p:blipFill rotWithShape="1">
          <a:blip r:embed="rId3">
            <a:extLst>
              <a:ext uri="{28A0092B-C50C-407E-A947-70E740481C1C}">
                <a14:useLocalDpi xmlns:a14="http://schemas.microsoft.com/office/drawing/2010/main" val="0"/>
              </a:ext>
            </a:extLst>
          </a:blip>
          <a:srcRect b="2101"/>
          <a:stretch/>
        </p:blipFill>
        <p:spPr>
          <a:xfrm>
            <a:off x="7405940" y="0"/>
            <a:ext cx="4786060" cy="6857999"/>
          </a:xfrm>
          <a:prstGeom prst="rect">
            <a:avLst/>
          </a:prstGeom>
        </p:spPr>
      </p:pic>
    </p:spTree>
    <p:extLst>
      <p:ext uri="{BB962C8B-B14F-4D97-AF65-F5344CB8AC3E}">
        <p14:creationId xmlns:p14="http://schemas.microsoft.com/office/powerpoint/2010/main" val="254989894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b="2768"/>
          <a:stretch/>
        </p:blipFill>
        <p:spPr>
          <a:xfrm>
            <a:off x="6609692" y="1682475"/>
            <a:ext cx="5419344" cy="3900146"/>
          </a:xfrm>
          <a:prstGeom prst="rect">
            <a:avLst/>
          </a:prstGeom>
        </p:spPr>
      </p:pic>
      <p:pic>
        <p:nvPicPr>
          <p:cNvPr id="3" name="Image 2"/>
          <p:cNvPicPr>
            <a:picLocks noChangeAspect="1"/>
          </p:cNvPicPr>
          <p:nvPr/>
        </p:nvPicPr>
        <p:blipFill rotWithShape="1">
          <a:blip r:embed="rId3">
            <a:extLst>
              <a:ext uri="{28A0092B-C50C-407E-A947-70E740481C1C}">
                <a14:useLocalDpi xmlns:a14="http://schemas.microsoft.com/office/drawing/2010/main" val="0"/>
              </a:ext>
            </a:extLst>
          </a:blip>
          <a:srcRect b="2831"/>
          <a:stretch/>
        </p:blipFill>
        <p:spPr>
          <a:xfrm>
            <a:off x="670033" y="0"/>
            <a:ext cx="4689127" cy="6858000"/>
          </a:xfrm>
          <a:prstGeom prst="rect">
            <a:avLst/>
          </a:prstGeom>
        </p:spPr>
      </p:pic>
    </p:spTree>
    <p:extLst>
      <p:ext uri="{BB962C8B-B14F-4D97-AF65-F5344CB8AC3E}">
        <p14:creationId xmlns:p14="http://schemas.microsoft.com/office/powerpoint/2010/main" val="52840810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Hospice du  Grand-Saint-Bernar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4702" y="740775"/>
            <a:ext cx="7429500" cy="5686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508809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170" name="Picture 2" descr="CHOCOLATS SUCHARD MILKA Collection IllustrÃ© SAINT BERNARD Publicitaire PublicitÃ© Alimentaire Chocolat - Chocolat"/>
          <p:cNvPicPr>
            <a:picLocks noChangeAspect="1" noChangeArrowheads="1"/>
          </p:cNvPicPr>
          <p:nvPr/>
        </p:nvPicPr>
        <p:blipFill rotWithShape="1">
          <a:blip r:embed="rId2">
            <a:extLst>
              <a:ext uri="{28A0092B-C50C-407E-A947-70E740481C1C}">
                <a14:useLocalDpi xmlns:a14="http://schemas.microsoft.com/office/drawing/2010/main" val="0"/>
              </a:ext>
            </a:extLst>
          </a:blip>
          <a:srcRect t="6562" b="20329"/>
          <a:stretch/>
        </p:blipFill>
        <p:spPr bwMode="auto">
          <a:xfrm>
            <a:off x="1277656" y="764087"/>
            <a:ext cx="10022040" cy="53611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862737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b="2717"/>
          <a:stretch/>
        </p:blipFill>
        <p:spPr>
          <a:xfrm>
            <a:off x="1099463" y="173034"/>
            <a:ext cx="10058400" cy="6503340"/>
          </a:xfrm>
          <a:prstGeom prst="rect">
            <a:avLst/>
          </a:prstGeom>
        </p:spPr>
      </p:pic>
    </p:spTree>
    <p:extLst>
      <p:ext uri="{BB962C8B-B14F-4D97-AF65-F5344CB8AC3E}">
        <p14:creationId xmlns:p14="http://schemas.microsoft.com/office/powerpoint/2010/main" val="319433117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146" name="Picture 2" descr="Illustartion - Jeune Femme Et Son Chien - Saint-Bernard - PublicitÃ© - H.&amp;S. NÂ° 292 - 2 Scans - Illustrateurs &amp; Photographes"/>
          <p:cNvPicPr>
            <a:picLocks noChangeAspect="1" noChangeArrowheads="1"/>
          </p:cNvPicPr>
          <p:nvPr/>
        </p:nvPicPr>
        <p:blipFill rotWithShape="1">
          <a:blip r:embed="rId2">
            <a:extLst>
              <a:ext uri="{28A0092B-C50C-407E-A947-70E740481C1C}">
                <a14:useLocalDpi xmlns:a14="http://schemas.microsoft.com/office/drawing/2010/main" val="0"/>
              </a:ext>
            </a:extLst>
          </a:blip>
          <a:srcRect b="2528"/>
          <a:stretch/>
        </p:blipFill>
        <p:spPr bwMode="auto">
          <a:xfrm>
            <a:off x="538619" y="0"/>
            <a:ext cx="5248405" cy="685800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1907 CHIEN SAINT BERNARD AFFICHE PUBLICITE CHOCOLAT SUCHARD TABLETTE COLLIER - Livres, BD, Revues"/>
          <p:cNvPicPr>
            <a:picLocks noChangeAspect="1" noChangeArrowheads="1"/>
          </p:cNvPicPr>
          <p:nvPr/>
        </p:nvPicPr>
        <p:blipFill rotWithShape="1">
          <a:blip r:embed="rId3">
            <a:extLst>
              <a:ext uri="{28A0092B-C50C-407E-A947-70E740481C1C}">
                <a14:useLocalDpi xmlns:a14="http://schemas.microsoft.com/office/drawing/2010/main" val="0"/>
              </a:ext>
            </a:extLst>
          </a:blip>
          <a:srcRect b="2283"/>
          <a:stretch/>
        </p:blipFill>
        <p:spPr bwMode="auto">
          <a:xfrm>
            <a:off x="6275540" y="0"/>
            <a:ext cx="546552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662108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5991617" y="56467"/>
            <a:ext cx="6096000" cy="1754326"/>
          </a:xfrm>
          <a:prstGeom prst="rect">
            <a:avLst/>
          </a:prstGeom>
        </p:spPr>
        <p:txBody>
          <a:bodyPr>
            <a:spAutoFit/>
          </a:bodyPr>
          <a:lstStyle/>
          <a:p>
            <a:pPr algn="just"/>
            <a:endParaRPr lang="fr-FR" b="0" i="0" dirty="0" smtClean="0">
              <a:solidFill>
                <a:srgbClr val="181818"/>
              </a:solidFill>
              <a:effectLst/>
              <a:latin typeface="Trebuchet MS" panose="020B0603020202020204" pitchFamily="34" charset="0"/>
            </a:endParaRPr>
          </a:p>
          <a:p>
            <a:pPr algn="just"/>
            <a:r>
              <a:rPr lang="fr-FR" b="0" i="0" dirty="0" smtClean="0">
                <a:solidFill>
                  <a:srgbClr val="181818"/>
                </a:solidFill>
                <a:effectLst/>
                <a:latin typeface="Trebuchet MS" panose="020B0603020202020204" pitchFamily="34" charset="0"/>
              </a:rPr>
              <a:t>Le 28 janvier 2005, le chenil a été vendu à la fondation Barry, qui s'est engagée à maintenir la race du saint-Bernard ainsi que de laisser des chiens l'été à l'hospice du Grand-saint-Bernard.</a:t>
            </a:r>
          </a:p>
          <a:p>
            <a:pPr algn="just"/>
            <a:endParaRPr lang="fr-FR" b="0" i="0" dirty="0" smtClean="0">
              <a:solidFill>
                <a:srgbClr val="181818"/>
              </a:solidFill>
              <a:effectLst/>
              <a:latin typeface="Trebuchet MS" panose="020B0603020202020204" pitchFamily="34" charset="0"/>
            </a:endParaRPr>
          </a:p>
        </p:txBody>
      </p:sp>
      <p:pic>
        <p:nvPicPr>
          <p:cNvPr id="4098" name="Picture 2" descr="https://www.cath.ch/wp-content/uploads/sites/3/2017/07/LHospice-du-Grand-Saint-Bernard-est-situ%C3%A9-dans-une-r%C3%A9gion-au-climat-tr%C3%A8s-rude-Photo-Jacques-Berset.jpg"/>
          <p:cNvPicPr>
            <a:picLocks noChangeAspect="1" noChangeArrowheads="1"/>
          </p:cNvPicPr>
          <p:nvPr/>
        </p:nvPicPr>
        <p:blipFill rotWithShape="1">
          <a:blip r:embed="rId2">
            <a:extLst>
              <a:ext uri="{28A0092B-C50C-407E-A947-70E740481C1C}">
                <a14:useLocalDpi xmlns:a14="http://schemas.microsoft.com/office/drawing/2010/main" val="0"/>
              </a:ext>
            </a:extLst>
          </a:blip>
          <a:srcRect r="12219"/>
          <a:stretch/>
        </p:blipFill>
        <p:spPr bwMode="auto">
          <a:xfrm>
            <a:off x="379957" y="2192055"/>
            <a:ext cx="5331911" cy="4609186"/>
          </a:xfrm>
          <a:prstGeom prst="rect">
            <a:avLst/>
          </a:prstGeom>
          <a:noFill/>
          <a:extLst>
            <a:ext uri="{909E8E84-426E-40DD-AFC4-6F175D3DCCD1}">
              <a14:hiddenFill xmlns:a14="http://schemas.microsoft.com/office/drawing/2010/main">
                <a:solidFill>
                  <a:srgbClr val="FFFFFF"/>
                </a:solidFill>
              </a14:hiddenFill>
            </a:ext>
          </a:extLst>
        </p:spPr>
      </p:pic>
      <p:pic>
        <p:nvPicPr>
          <p:cNvPr id="4" name="Image 3"/>
          <p:cNvPicPr>
            <a:picLocks noChangeAspect="1"/>
          </p:cNvPicPr>
          <p:nvPr/>
        </p:nvPicPr>
        <p:blipFill rotWithShape="1">
          <a:blip r:embed="rId3">
            <a:extLst>
              <a:ext uri="{28A0092B-C50C-407E-A947-70E740481C1C}">
                <a14:useLocalDpi xmlns:a14="http://schemas.microsoft.com/office/drawing/2010/main" val="0"/>
              </a:ext>
            </a:extLst>
          </a:blip>
          <a:srcRect l="2335" t="2260" r="4654" b="5066"/>
          <a:stretch/>
        </p:blipFill>
        <p:spPr>
          <a:xfrm>
            <a:off x="7198290" y="1521913"/>
            <a:ext cx="3682653" cy="5160723"/>
          </a:xfrm>
          <a:prstGeom prst="rect">
            <a:avLst/>
          </a:prstGeom>
        </p:spPr>
      </p:pic>
      <p:sp>
        <p:nvSpPr>
          <p:cNvPr id="3" name="Rectangle 2"/>
          <p:cNvSpPr/>
          <p:nvPr/>
        </p:nvSpPr>
        <p:spPr>
          <a:xfrm>
            <a:off x="229643" y="160730"/>
            <a:ext cx="5482225" cy="2031325"/>
          </a:xfrm>
          <a:prstGeom prst="rect">
            <a:avLst/>
          </a:prstGeom>
        </p:spPr>
        <p:txBody>
          <a:bodyPr wrap="square">
            <a:spAutoFit/>
          </a:bodyPr>
          <a:lstStyle/>
          <a:p>
            <a:pPr algn="just"/>
            <a:r>
              <a:rPr lang="fr-FR" b="0" i="0" dirty="0" smtClean="0">
                <a:solidFill>
                  <a:srgbClr val="181818"/>
                </a:solidFill>
                <a:effectLst/>
                <a:latin typeface="Trebuchet MS" panose="020B0603020202020204" pitchFamily="34" charset="0"/>
              </a:rPr>
              <a:t>Pour des informations supplémentaires, voir </a:t>
            </a:r>
            <a:r>
              <a:rPr lang="fr-FR" b="0" i="0" dirty="0" smtClean="0">
                <a:solidFill>
                  <a:srgbClr val="181818"/>
                </a:solidFill>
                <a:effectLst/>
                <a:latin typeface="Trebuchet MS" panose="020B0603020202020204" pitchFamily="34" charset="0"/>
                <a:hlinkClick r:id="rId4"/>
              </a:rPr>
              <a:t>www.fondation-barry.ch</a:t>
            </a:r>
            <a:endParaRPr lang="fr-FR" b="0" i="0" dirty="0" smtClean="0">
              <a:solidFill>
                <a:srgbClr val="181818"/>
              </a:solidFill>
              <a:effectLst/>
              <a:latin typeface="Trebuchet MS" panose="020B0603020202020204" pitchFamily="34" charset="0"/>
            </a:endParaRPr>
          </a:p>
          <a:p>
            <a:pPr algn="just"/>
            <a:r>
              <a:rPr lang="fr-FR" b="0" i="0" dirty="0" smtClean="0">
                <a:solidFill>
                  <a:srgbClr val="181818"/>
                </a:solidFill>
                <a:effectLst/>
                <a:latin typeface="Trebuchet MS" panose="020B0603020202020204" pitchFamily="34" charset="0"/>
              </a:rPr>
              <a:t>Durant la saison d'été (Juin-Septembre),on peut visiter, sur le Col, le chenil de l'Hospice du Grand-Saint-Bernard. Il se trouve sur le col du Grand-Saint-Bernard (2'500 m), entre Martigny (Suisse) et Aoste (Italie).</a:t>
            </a:r>
            <a:endParaRPr lang="fr-FR" b="0" i="0" dirty="0">
              <a:solidFill>
                <a:srgbClr val="181818"/>
              </a:solidFill>
              <a:effectLst/>
              <a:latin typeface="Trebuchet MS" panose="020B0603020202020204" pitchFamily="34" charset="0"/>
            </a:endParaRPr>
          </a:p>
        </p:txBody>
      </p:sp>
    </p:spTree>
    <p:extLst>
      <p:ext uri="{BB962C8B-B14F-4D97-AF65-F5344CB8AC3E}">
        <p14:creationId xmlns:p14="http://schemas.microsoft.com/office/powerpoint/2010/main" val="308313860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p:cNvSpPr/>
          <p:nvPr/>
        </p:nvSpPr>
        <p:spPr>
          <a:xfrm>
            <a:off x="367430" y="382695"/>
            <a:ext cx="11619978" cy="6186309"/>
          </a:xfrm>
          <a:prstGeom prst="rect">
            <a:avLst/>
          </a:prstGeom>
        </p:spPr>
        <p:txBody>
          <a:bodyPr wrap="square">
            <a:spAutoFit/>
          </a:bodyPr>
          <a:lstStyle/>
          <a:p>
            <a:r>
              <a:rPr lang="fr-FR" b="0" i="0" dirty="0" smtClean="0">
                <a:solidFill>
                  <a:srgbClr val="333333"/>
                </a:solidFill>
                <a:effectLst/>
                <a:latin typeface="Open Sans"/>
              </a:rPr>
              <a:t>Il y a un lien historique entre les chanoines et les saint-bernards, qui ont été élevés ici pendant plus de trois siècles, jusqu’à qu’ils soient repris par la Fondation Barry. L’élevage originel a vu le jour à l’Hospice, mais les chiens n’étaient déjà plus utilisés depuis des années pour l’accompagnement des voyageurs et le sauvetage en montagne, qui utilise des hélicoptères et des chiens plus légers”, confie Jean-Michel </a:t>
            </a:r>
            <a:r>
              <a:rPr lang="fr-FR" b="0" i="0" dirty="0" err="1" smtClean="0">
                <a:solidFill>
                  <a:srgbClr val="333333"/>
                </a:solidFill>
                <a:effectLst/>
                <a:latin typeface="Open Sans"/>
              </a:rPr>
              <a:t>Lonfat</a:t>
            </a:r>
            <a:r>
              <a:rPr lang="fr-FR" b="0" i="0" dirty="0" smtClean="0">
                <a:solidFill>
                  <a:srgbClr val="333333"/>
                </a:solidFill>
                <a:effectLst/>
                <a:latin typeface="Open Sans"/>
              </a:rPr>
              <a:t>, prieur de l’Hospice depuis octobre dernier.</a:t>
            </a:r>
            <a:r>
              <a:rPr lang="fr-FR" dirty="0"/>
              <a:t> </a:t>
            </a:r>
            <a:r>
              <a:rPr lang="fr-FR" dirty="0">
                <a:latin typeface="Arial" panose="020B0604020202020204" pitchFamily="34" charset="0"/>
                <a:cs typeface="Arial" panose="020B0604020202020204" pitchFamily="34" charset="0"/>
              </a:rPr>
              <a:t>Une charge devenue trop lourde pour les chanoines</a:t>
            </a:r>
          </a:p>
          <a:p>
            <a:r>
              <a:rPr lang="fr-FR" dirty="0">
                <a:latin typeface="Arial" panose="020B0604020202020204" pitchFamily="34" charset="0"/>
                <a:cs typeface="Arial" panose="020B0604020202020204" pitchFamily="34" charset="0"/>
              </a:rPr>
              <a:t>“L’élevage des chiens était devenu une charge trop lourde pour les chanoines, mais le lien avec le lieu d’origine du chien a été maintenu, avec la présence des chiens au col durant l’été</a:t>
            </a:r>
            <a:r>
              <a:rPr lang="fr-FR" dirty="0" smtClean="0">
                <a:latin typeface="Arial" panose="020B0604020202020204" pitchFamily="34" charset="0"/>
                <a:cs typeface="Arial" panose="020B0604020202020204" pitchFamily="34" charset="0"/>
              </a:rPr>
              <a:t>”.</a:t>
            </a:r>
          </a:p>
          <a:p>
            <a:endParaRPr lang="fr-FR" dirty="0">
              <a:latin typeface="Arial" panose="020B0604020202020204" pitchFamily="34" charset="0"/>
              <a:cs typeface="Arial" panose="020B0604020202020204" pitchFamily="34" charset="0"/>
            </a:endParaRPr>
          </a:p>
          <a:p>
            <a:r>
              <a:rPr lang="fr-FR" dirty="0">
                <a:latin typeface="Arial" panose="020B0604020202020204" pitchFamily="34" charset="0"/>
                <a:cs typeface="Arial" panose="020B0604020202020204" pitchFamily="34" charset="0"/>
              </a:rPr>
              <a:t>Le chanoine Bernard </a:t>
            </a:r>
            <a:r>
              <a:rPr lang="fr-FR" dirty="0" err="1">
                <a:latin typeface="Arial" panose="020B0604020202020204" pitchFamily="34" charset="0"/>
                <a:cs typeface="Arial" panose="020B0604020202020204" pitchFamily="34" charset="0"/>
              </a:rPr>
              <a:t>Rausis</a:t>
            </a:r>
            <a:r>
              <a:rPr lang="fr-FR" dirty="0">
                <a:latin typeface="Arial" panose="020B0604020202020204" pitchFamily="34" charset="0"/>
                <a:cs typeface="Arial" panose="020B0604020202020204" pitchFamily="34" charset="0"/>
              </a:rPr>
              <a:t>, prieur de 1965 à 1977, était guide de montagne. Il fut le dernier de la congrégation à dresser les </a:t>
            </a:r>
            <a:r>
              <a:rPr lang="fr-FR" dirty="0" smtClean="0">
                <a:latin typeface="Arial" panose="020B0604020202020204" pitchFamily="34" charset="0"/>
                <a:cs typeface="Arial" panose="020B0604020202020204" pitchFamily="34" charset="0"/>
              </a:rPr>
              <a:t>saint-bernards </a:t>
            </a:r>
            <a:r>
              <a:rPr lang="fr-FR" dirty="0">
                <a:latin typeface="Arial" panose="020B0604020202020204" pitchFamily="34" charset="0"/>
                <a:cs typeface="Arial" panose="020B0604020202020204" pitchFamily="34" charset="0"/>
              </a:rPr>
              <a:t>comme chiens d’avalanche. Malgré son attachement pour les chiens de l’Hospice, il avait fini par travailler avec un berger belge, plus léger et mieux adapté pour le sauvetage avec l’hélicoptère. Le chanoine Louis </a:t>
            </a:r>
            <a:r>
              <a:rPr lang="fr-FR" dirty="0" err="1">
                <a:latin typeface="Arial" panose="020B0604020202020204" pitchFamily="34" charset="0"/>
                <a:cs typeface="Arial" panose="020B0604020202020204" pitchFamily="34" charset="0"/>
              </a:rPr>
              <a:t>Lamon</a:t>
            </a:r>
            <a:r>
              <a:rPr lang="fr-FR" dirty="0">
                <a:latin typeface="Arial" panose="020B0604020202020204" pitchFamily="34" charset="0"/>
                <a:cs typeface="Arial" panose="020B0604020202020204" pitchFamily="34" charset="0"/>
              </a:rPr>
              <a:t> a été le dernier à superviser l’élevage des chiens au Grand-Saint-Bernard</a:t>
            </a:r>
            <a:r>
              <a:rPr lang="fr-FR" dirty="0" smtClean="0">
                <a:latin typeface="Arial" panose="020B0604020202020204" pitchFamily="34" charset="0"/>
                <a:cs typeface="Arial" panose="020B0604020202020204" pitchFamily="34" charset="0"/>
              </a:rPr>
              <a:t>.</a:t>
            </a:r>
          </a:p>
          <a:p>
            <a:endParaRPr lang="fr-FR" dirty="0">
              <a:latin typeface="Arial" panose="020B0604020202020204" pitchFamily="34" charset="0"/>
              <a:cs typeface="Arial" panose="020B0604020202020204" pitchFamily="34" charset="0"/>
            </a:endParaRPr>
          </a:p>
          <a:p>
            <a:r>
              <a:rPr lang="fr-FR" dirty="0">
                <a:latin typeface="Arial" panose="020B0604020202020204" pitchFamily="34" charset="0"/>
                <a:cs typeface="Arial" panose="020B0604020202020204" pitchFamily="34" charset="0"/>
              </a:rPr>
              <a:t>“Notre communauté, qui possède le chenil et en paie la transformation pour le mettre aux normes actuelles de la protection des animaux, ne s’occupe plus des chiens. Ils sont soignés par les professionnels de la Fondation Barry. On les voit passer, mais ils ne nous appartiennent plus. Mais c’est sûr: on ne pourrait pas imaginer un été à l’Hospice sans les chiens</a:t>
            </a:r>
            <a:r>
              <a:rPr lang="fr-FR" dirty="0" smtClean="0">
                <a:latin typeface="Arial" panose="020B0604020202020204" pitchFamily="34" charset="0"/>
                <a:cs typeface="Arial" panose="020B0604020202020204" pitchFamily="34" charset="0"/>
              </a:rPr>
              <a:t>!”.</a:t>
            </a:r>
          </a:p>
          <a:p>
            <a:r>
              <a:rPr lang="fr-FR" dirty="0">
                <a:latin typeface="Arial" panose="020B0604020202020204" pitchFamily="34" charset="0"/>
                <a:cs typeface="Arial" panose="020B0604020202020204" pitchFamily="34" charset="0"/>
              </a:rPr>
              <a:t>Le prieur, qui nous guide dans dédales de l’exposition </a:t>
            </a:r>
            <a:r>
              <a:rPr lang="fr-FR" dirty="0">
                <a:latin typeface="Arial" panose="020B0604020202020204" pitchFamily="34" charset="0"/>
                <a:cs typeface="Arial" panose="020B0604020202020204" pitchFamily="34" charset="0"/>
                <a:hlinkClick r:id="rId2"/>
              </a:rPr>
              <a:t>“Barry &amp; Cie – Chiens de l’hospice”</a:t>
            </a:r>
            <a:r>
              <a:rPr lang="fr-FR" dirty="0">
                <a:latin typeface="Arial" panose="020B0604020202020204" pitchFamily="34" charset="0"/>
                <a:cs typeface="Arial" panose="020B0604020202020204" pitchFamily="34" charset="0"/>
              </a:rPr>
              <a:t>, ouverte depuis le 10 juin 2017, rappelle que, durant 650 ans, l’Hospice a exercé son activité hospitalière sans l’aide d’aucun chien. Ils n’apparaissent dans les archives qu’au début du XVIIIe siècle. Pierre </a:t>
            </a:r>
            <a:r>
              <a:rPr lang="fr-FR" dirty="0" err="1">
                <a:latin typeface="Arial" panose="020B0604020202020204" pitchFamily="34" charset="0"/>
                <a:cs typeface="Arial" panose="020B0604020202020204" pitchFamily="34" charset="0"/>
              </a:rPr>
              <a:t>Rouyer</a:t>
            </a:r>
            <a:r>
              <a:rPr lang="fr-FR" dirty="0">
                <a:latin typeface="Arial" panose="020B0604020202020204" pitchFamily="34" charset="0"/>
                <a:cs typeface="Arial" panose="020B0604020202020204" pitchFamily="34" charset="0"/>
              </a:rPr>
              <a:t>, qui a mis sur pied l’exposition estivale 2017, explique que dès lors que les chiens font irruption dans l’histoire, ils ne tardent pas à devenir de précieux auxiliaires, surtout en hiver, pour ouvrir chaque jour le chemin dans la neige.</a:t>
            </a:r>
          </a:p>
        </p:txBody>
      </p:sp>
    </p:spTree>
    <p:extLst>
      <p:ext uri="{BB962C8B-B14F-4D97-AF65-F5344CB8AC3E}">
        <p14:creationId xmlns:p14="http://schemas.microsoft.com/office/powerpoint/2010/main" val="265943291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05267" y="4365607"/>
            <a:ext cx="1923018" cy="2139696"/>
          </a:xfrm>
          <a:prstGeom prst="rect">
            <a:avLst/>
          </a:prstGeom>
        </p:spPr>
      </p:pic>
      <p:pic>
        <p:nvPicPr>
          <p:cNvPr id="14338" name="Picture 2" descr="st-bernard-image-animee-0030"/>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8150044" y="798900"/>
            <a:ext cx="2808512" cy="2808514"/>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st-bernard-image-animee-004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88432" y="377326"/>
            <a:ext cx="4298859" cy="228749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788432" y="2203157"/>
            <a:ext cx="4246676" cy="923330"/>
          </a:xfrm>
          <a:prstGeom prst="rect">
            <a:avLst/>
          </a:prstGeom>
          <a:noFill/>
        </p:spPr>
        <p:txBody>
          <a:bodyPr wrap="none" lIns="91440" tIns="45720" rIns="91440" bIns="45720">
            <a:spAutoFit/>
          </a:bodyPr>
          <a:lstStyle/>
          <a:p>
            <a:pPr algn="ctr"/>
            <a:r>
              <a:rPr lang="fr-FR" sz="5400" b="1" cap="none" spc="0" dirty="0" smtClean="0">
                <a:ln w="22225">
                  <a:solidFill>
                    <a:schemeClr val="accent2"/>
                  </a:solidFill>
                  <a:prstDash val="solid"/>
                </a:ln>
                <a:solidFill>
                  <a:schemeClr val="accent2">
                    <a:lumMod val="40000"/>
                    <a:lumOff val="60000"/>
                  </a:schemeClr>
                </a:solidFill>
                <a:effectLst/>
              </a:rPr>
              <a:t>A Bientôt…!!!</a:t>
            </a:r>
            <a:endParaRPr lang="fr-FR" sz="5400" b="1" cap="none" spc="0" dirty="0">
              <a:ln w="22225">
                <a:solidFill>
                  <a:schemeClr val="accent2"/>
                </a:solidFill>
                <a:prstDash val="solid"/>
              </a:ln>
              <a:solidFill>
                <a:schemeClr val="accent2">
                  <a:lumMod val="40000"/>
                  <a:lumOff val="60000"/>
                </a:schemeClr>
              </a:solidFill>
              <a:effectLst/>
            </a:endParaRPr>
          </a:p>
        </p:txBody>
      </p:sp>
      <p:pic>
        <p:nvPicPr>
          <p:cNvPr id="14342" name="Picture 6" descr="Saint bernard chiens gifs"/>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2193380" y="3906746"/>
            <a:ext cx="2203166" cy="1762534"/>
          </a:xfrm>
          <a:prstGeom prst="rect">
            <a:avLst/>
          </a:prstGeom>
          <a:noFill/>
          <a:extLst>
            <a:ext uri="{909E8E84-426E-40DD-AFC4-6F175D3DCCD1}">
              <a14:hiddenFill xmlns:a14="http://schemas.microsoft.com/office/drawing/2010/main">
                <a:solidFill>
                  <a:srgbClr val="FFFFFF"/>
                </a:solidFill>
              </a14:hiddenFill>
            </a:ext>
          </a:extLst>
        </p:spPr>
      </p:pic>
      <p:sp>
        <p:nvSpPr>
          <p:cNvPr id="4" name="ZoneTexte 3"/>
          <p:cNvSpPr txBox="1"/>
          <p:nvPr/>
        </p:nvSpPr>
        <p:spPr>
          <a:xfrm>
            <a:off x="2037806" y="3396343"/>
            <a:ext cx="5264331" cy="369332"/>
          </a:xfrm>
          <a:prstGeom prst="rect">
            <a:avLst/>
          </a:prstGeom>
          <a:noFill/>
        </p:spPr>
        <p:txBody>
          <a:bodyPr wrap="square" rtlCol="0">
            <a:spAutoFit/>
          </a:bodyPr>
          <a:lstStyle/>
          <a:p>
            <a:r>
              <a:rPr lang="fr-FR" dirty="0" smtClean="0"/>
              <a:t>Commentaires et images du Net: et collections privée</a:t>
            </a:r>
            <a:endParaRPr lang="fr-FR" dirty="0"/>
          </a:p>
        </p:txBody>
      </p:sp>
      <p:sp>
        <p:nvSpPr>
          <p:cNvPr id="5" name="ZoneTexte 4"/>
          <p:cNvSpPr txBox="1"/>
          <p:nvPr/>
        </p:nvSpPr>
        <p:spPr>
          <a:xfrm>
            <a:off x="2527663" y="5435455"/>
            <a:ext cx="2142308" cy="369332"/>
          </a:xfrm>
          <a:prstGeom prst="rect">
            <a:avLst/>
          </a:prstGeom>
          <a:noFill/>
        </p:spPr>
        <p:txBody>
          <a:bodyPr wrap="square" rtlCol="0">
            <a:spAutoFit/>
          </a:bodyPr>
          <a:lstStyle/>
          <a:p>
            <a:r>
              <a:rPr lang="fr-FR" dirty="0" smtClean="0"/>
              <a:t>Fait le 06 juillet 2019</a:t>
            </a:r>
            <a:endParaRPr lang="fr-FR" dirty="0"/>
          </a:p>
        </p:txBody>
      </p:sp>
    </p:spTree>
    <p:extLst>
      <p:ext uri="{BB962C8B-B14F-4D97-AF65-F5344CB8AC3E}">
        <p14:creationId xmlns:p14="http://schemas.microsoft.com/office/powerpoint/2010/main" val="43263990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e">
  <a:themeElements>
    <a:clrScheme name="Jaune orange">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Parallaxe">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e">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1A9F9826-882C-40B9-8F38-5A3B8CFD196D}"/>
    </a:ext>
  </a:extLst>
</a:theme>
</file>

<file path=docProps/app.xml><?xml version="1.0" encoding="utf-8"?>
<Properties xmlns="http://schemas.openxmlformats.org/officeDocument/2006/extended-properties" xmlns:vt="http://schemas.openxmlformats.org/officeDocument/2006/docPropsVTypes">
  <Template>TM03457496[[fn=Parallaxe]]</Template>
  <TotalTime>368</TotalTime>
  <Words>2196</Words>
  <Application>Microsoft Office PowerPoint</Application>
  <PresentationFormat>Grand écran</PresentationFormat>
  <Paragraphs>58</Paragraphs>
  <Slides>35</Slides>
  <Notes>0</Notes>
  <HiddenSlides>0</HiddenSlides>
  <MMClips>0</MMClips>
  <ScaleCrop>false</ScaleCrop>
  <HeadingPairs>
    <vt:vector size="6" baseType="variant">
      <vt:variant>
        <vt:lpstr>Polices utilisées</vt:lpstr>
      </vt:variant>
      <vt:variant>
        <vt:i4>9</vt:i4>
      </vt:variant>
      <vt:variant>
        <vt:lpstr>Thème</vt:lpstr>
      </vt:variant>
      <vt:variant>
        <vt:i4>1</vt:i4>
      </vt:variant>
      <vt:variant>
        <vt:lpstr>Titres des diapositives</vt:lpstr>
      </vt:variant>
      <vt:variant>
        <vt:i4>35</vt:i4>
      </vt:variant>
    </vt:vector>
  </HeadingPairs>
  <TitlesOfParts>
    <vt:vector size="45" baseType="lpstr">
      <vt:lpstr>Arial</vt:lpstr>
      <vt:lpstr>Arial</vt:lpstr>
      <vt:lpstr>Barlow</vt:lpstr>
      <vt:lpstr>Corbel</vt:lpstr>
      <vt:lpstr>Helvetica</vt:lpstr>
      <vt:lpstr>Linux Libertine</vt:lpstr>
      <vt:lpstr>Open Sans</vt:lpstr>
      <vt:lpstr>Roboto</vt:lpstr>
      <vt:lpstr>Trebuchet MS</vt:lpstr>
      <vt:lpstr>Parallaxe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7</cp:revision>
  <dcterms:created xsi:type="dcterms:W3CDTF">2019-07-05T16:40:41Z</dcterms:created>
  <dcterms:modified xsi:type="dcterms:W3CDTF">2024-03-24T23:56:32Z</dcterms:modified>
</cp:coreProperties>
</file>