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6" r:id="rId2"/>
    <p:sldId id="284" r:id="rId3"/>
    <p:sldId id="274" r:id="rId4"/>
    <p:sldId id="270" r:id="rId5"/>
    <p:sldId id="279" r:id="rId6"/>
    <p:sldId id="278" r:id="rId7"/>
    <p:sldId id="277" r:id="rId8"/>
    <p:sldId id="276" r:id="rId9"/>
    <p:sldId id="273" r:id="rId10"/>
    <p:sldId id="271" r:id="rId11"/>
    <p:sldId id="269" r:id="rId12"/>
    <p:sldId id="268" r:id="rId13"/>
    <p:sldId id="267" r:id="rId14"/>
    <p:sldId id="266" r:id="rId15"/>
    <p:sldId id="265" r:id="rId16"/>
    <p:sldId id="264" r:id="rId17"/>
    <p:sldId id="263" r:id="rId18"/>
    <p:sldId id="262" r:id="rId19"/>
    <p:sldId id="261" r:id="rId20"/>
    <p:sldId id="260" r:id="rId21"/>
    <p:sldId id="259" r:id="rId22"/>
    <p:sldId id="257" r:id="rId23"/>
    <p:sldId id="258" r:id="rId24"/>
    <p:sldId id="280" r:id="rId25"/>
    <p:sldId id="282" r:id="rId26"/>
    <p:sldId id="281" r:id="rId27"/>
    <p:sldId id="283" r:id="rId28"/>
    <p:sldId id="285"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69" autoAdjust="0"/>
    <p:restoredTop sz="94660"/>
  </p:normalViewPr>
  <p:slideViewPr>
    <p:cSldViewPr snapToGrid="0">
      <p:cViewPr varScale="1">
        <p:scale>
          <a:sx n="72" d="100"/>
          <a:sy n="72" d="100"/>
        </p:scale>
        <p:origin x="54"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D4FEDA-5E10-435C-ADBC-125C534F76B0}" type="datetimeFigureOut">
              <a:rPr lang="fr-FR" smtClean="0"/>
              <a:t>29/04/2024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3417EA-C7A3-45BA-A9E4-4958B8030319}" type="slidenum">
              <a:rPr lang="fr-FR" smtClean="0"/>
              <a:t>‹N°›</a:t>
            </a:fld>
            <a:endParaRPr lang="fr-FR"/>
          </a:p>
        </p:txBody>
      </p:sp>
    </p:spTree>
    <p:extLst>
      <p:ext uri="{BB962C8B-B14F-4D97-AF65-F5344CB8AC3E}">
        <p14:creationId xmlns:p14="http://schemas.microsoft.com/office/powerpoint/2010/main" val="302551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D3417EA-C7A3-45BA-A9E4-4958B8030319}" type="slidenum">
              <a:rPr lang="fr-FR" smtClean="0"/>
              <a:t>16</a:t>
            </a:fld>
            <a:endParaRPr lang="fr-FR"/>
          </a:p>
        </p:txBody>
      </p:sp>
    </p:spTree>
    <p:extLst>
      <p:ext uri="{BB962C8B-B14F-4D97-AF65-F5344CB8AC3E}">
        <p14:creationId xmlns:p14="http://schemas.microsoft.com/office/powerpoint/2010/main" val="3776564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4C3B73-B217-0FD6-C36B-3D7058D0920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E8410CE-C007-6A87-EA5F-7CB02FBD4C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6E1CE5E-E55A-AEBC-D226-AD4407F0056D}"/>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DBF4D688-AF72-A198-E103-936AE4A69E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FE7C22-5AB0-0D2C-0066-C358751B1B0A}"/>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11557660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F953C5-4AC9-C678-8B1D-09829530B67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9CD869F-153C-8716-08A9-3F28A85955D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C49E6E7-EBA8-92A2-82B6-F4E7785A1FE4}"/>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C86D28FB-D79A-95D7-54C6-4470DE908B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2498AE-2C85-C008-EEF1-B362FCAAA89B}"/>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36919785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1BB251-03C3-EE9D-D146-A8AF178911E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4AA7801-1D50-7366-7D15-D339ECE13BB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7759E9B-052C-B1B3-7596-7B2225C40A5C}"/>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94934DA7-68F4-F8F4-BA3E-6F114892FC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D6D56A-10E2-7C78-B0FC-EE97B7FAF0C3}"/>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19129123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E9EEF0-9339-5B8D-1E44-5F0942D59AF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4F2CA31-CBD4-5B9D-7EA1-D50B19CA76C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271873-82B4-6A14-B33F-362B3216CC9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535FBC-6C68-B3C8-02C4-F341DCC02DBC}"/>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6" name="Espace réservé du pied de page 5">
            <a:extLst>
              <a:ext uri="{FF2B5EF4-FFF2-40B4-BE49-F238E27FC236}">
                <a16:creationId xmlns:a16="http://schemas.microsoft.com/office/drawing/2014/main" id="{14BA43E9-79D4-4FA1-81E2-F741B29F17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3754BF0-E44D-2D6D-077A-29A3A94B7449}"/>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2610165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D6BC44-F759-B2F9-E3F0-ADB46E8B2CA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E493414-7C95-BE95-1E08-EEF7CC2633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85BDCA-C709-336C-86D0-0C3A4A0EF9A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E24E0BF-318A-C2D0-42D8-188347F417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23C5559-C69A-9D2C-05A6-E083A7E3198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22B8156-B2DF-68FE-33F5-AD25ADE4BF17}"/>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8" name="Espace réservé du pied de page 7">
            <a:extLst>
              <a:ext uri="{FF2B5EF4-FFF2-40B4-BE49-F238E27FC236}">
                <a16:creationId xmlns:a16="http://schemas.microsoft.com/office/drawing/2014/main" id="{3E0DE7C4-DD0A-2986-4F6A-7F9B9A520D0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E39A281-1239-8B7F-C493-2AFABE3841E8}"/>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7830339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C21EA4-D7DF-4066-6051-7875DF71D6D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E1DD921-E059-53FC-CFC3-100D3C96BFDB}"/>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4" name="Espace réservé du pied de page 3">
            <a:extLst>
              <a:ext uri="{FF2B5EF4-FFF2-40B4-BE49-F238E27FC236}">
                <a16:creationId xmlns:a16="http://schemas.microsoft.com/office/drawing/2014/main" id="{162B9963-C9F8-1988-A4D3-63A068988A6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15C98D-0B7C-4F1A-5995-61ECD7992B77}"/>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40325112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048D919-BFC9-CD39-08D4-214DE6ADC5E5}"/>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3" name="Espace réservé du pied de page 2">
            <a:extLst>
              <a:ext uri="{FF2B5EF4-FFF2-40B4-BE49-F238E27FC236}">
                <a16:creationId xmlns:a16="http://schemas.microsoft.com/office/drawing/2014/main" id="{EAFACA4A-C285-75B9-8B8D-B97487A1883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BFF7EBD-AAA8-068E-AE45-CF40922CD7FF}"/>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1618566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D7A7FB-F5F3-6B3B-431C-E48F26AD868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3E87E39-95C0-78AA-C736-7B0EE54802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F914BF4-F88F-7B74-5529-423B74D97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E09C900-4976-687A-DE2E-33BAF737221E}"/>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6" name="Espace réservé du pied de page 5">
            <a:extLst>
              <a:ext uri="{FF2B5EF4-FFF2-40B4-BE49-F238E27FC236}">
                <a16:creationId xmlns:a16="http://schemas.microsoft.com/office/drawing/2014/main" id="{AF1D4F48-14E1-3A85-1A9F-239D8784D2A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B2DEFE-EB20-ED8D-2F5C-CCCDB51DC67A}"/>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13589789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F99C-432C-09D9-8280-FB256D4435E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43C6B5F-14AB-6324-A807-D542AA31BF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E9EB24F-67B9-78FE-56CA-C2ABF7B962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E71C30C-BD18-8B14-1FB9-C18261EAC302}"/>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6" name="Espace réservé du pied de page 5">
            <a:extLst>
              <a:ext uri="{FF2B5EF4-FFF2-40B4-BE49-F238E27FC236}">
                <a16:creationId xmlns:a16="http://schemas.microsoft.com/office/drawing/2014/main" id="{4D8B4575-9450-42E5-412E-6154448556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50E1B5-CC79-5CBB-0D58-69F5EF333CD6}"/>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144449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5FB359-0CC6-E5BB-759F-1358FF2CEA3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BF59741-3D06-1CDB-9D56-1C74B344FC9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7A6CEE-8E6D-32E3-F91C-397176362DD6}"/>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B9F54B43-7A8C-2F2C-3B9A-6FF79F9AC9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945697-9544-1ADB-3C6A-85E3F1F5F636}"/>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40232227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E002A77-864D-4364-D569-9B6BCB907FD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135E687-03D0-8A77-E6EC-2B730D349C5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63FAC1-57B4-A3E0-DD14-834640FF9CB7}"/>
              </a:ext>
            </a:extLst>
          </p:cNvPr>
          <p:cNvSpPr>
            <a:spLocks noGrp="1"/>
          </p:cNvSpPr>
          <p:nvPr>
            <p:ph type="dt" sz="half" idx="10"/>
          </p:nvPr>
        </p:nvSpPr>
        <p:spPr/>
        <p:txBody>
          <a:body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4A7467C1-0786-1F8F-BB6F-9E5F6132C0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0F9B45-038D-D189-4209-D66051C5D7BE}"/>
              </a:ext>
            </a:extLst>
          </p:cNvPr>
          <p:cNvSpPr>
            <a:spLocks noGrp="1"/>
          </p:cNvSpPr>
          <p:nvPr>
            <p:ph type="sldNum" sz="quarter" idx="12"/>
          </p:nvPr>
        </p:nvSpPr>
        <p:spPr/>
        <p:txBody>
          <a:bodyPr/>
          <a:lstStyle/>
          <a:p>
            <a:fld id="{243F1680-C151-44E7-88AE-41FD7A70631B}" type="slidenum">
              <a:rPr lang="fr-FR" smtClean="0"/>
              <a:t>‹N°›</a:t>
            </a:fld>
            <a:endParaRPr lang="fr-FR"/>
          </a:p>
        </p:txBody>
      </p:sp>
    </p:spTree>
    <p:extLst>
      <p:ext uri="{BB962C8B-B14F-4D97-AF65-F5344CB8AC3E}">
        <p14:creationId xmlns:p14="http://schemas.microsoft.com/office/powerpoint/2010/main" val="3751716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D478E2-6AAE-859B-4F4D-5B70528B46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BF36451-E091-2984-ECA1-116CB8CD6B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F8FB655-5435-6EE6-43E0-B053B65518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EF74103-5CBC-4689-89F7-B60802075F95}" type="datetimeFigureOut">
              <a:rPr lang="fr-FR" smtClean="0"/>
              <a:t>29/04/2024</a:t>
            </a:fld>
            <a:endParaRPr lang="fr-FR"/>
          </a:p>
        </p:txBody>
      </p:sp>
      <p:sp>
        <p:nvSpPr>
          <p:cNvPr id="5" name="Espace réservé du pied de page 4">
            <a:extLst>
              <a:ext uri="{FF2B5EF4-FFF2-40B4-BE49-F238E27FC236}">
                <a16:creationId xmlns:a16="http://schemas.microsoft.com/office/drawing/2014/main" id="{6DC735A9-65C1-B9C4-0FDC-C9F9CCCE5A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E4C2AC0-A21A-E9AA-1D02-C0F5CC4107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3F1680-C151-44E7-88AE-41FD7A70631B}" type="slidenum">
              <a:rPr lang="fr-FR" smtClean="0"/>
              <a:t>‹N°›</a:t>
            </a:fld>
            <a:endParaRPr lang="fr-FR"/>
          </a:p>
        </p:txBody>
      </p:sp>
    </p:spTree>
    <p:extLst>
      <p:ext uri="{BB962C8B-B14F-4D97-AF65-F5344CB8AC3E}">
        <p14:creationId xmlns:p14="http://schemas.microsoft.com/office/powerpoint/2010/main" val="3419004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nature&#10;&#10;Description générée automatiquement">
            <a:extLst>
              <a:ext uri="{FF2B5EF4-FFF2-40B4-BE49-F238E27FC236}">
                <a16:creationId xmlns:a16="http://schemas.microsoft.com/office/drawing/2014/main" id="{26CC1A8A-F186-5F81-6C63-17F25A5439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6140" y="189000"/>
            <a:ext cx="10519720" cy="6480000"/>
          </a:xfrm>
          <a:prstGeom prst="rect">
            <a:avLst/>
          </a:prstGeom>
          <a:effectLst>
            <a:softEdge rad="635000"/>
          </a:effectLst>
        </p:spPr>
      </p:pic>
      <p:sp>
        <p:nvSpPr>
          <p:cNvPr id="6" name="ZoneTexte 5">
            <a:extLst>
              <a:ext uri="{FF2B5EF4-FFF2-40B4-BE49-F238E27FC236}">
                <a16:creationId xmlns:a16="http://schemas.microsoft.com/office/drawing/2014/main" id="{089B607B-3083-904F-0AAD-4AAF1E08549B}"/>
              </a:ext>
            </a:extLst>
          </p:cNvPr>
          <p:cNvSpPr txBox="1"/>
          <p:nvPr/>
        </p:nvSpPr>
        <p:spPr>
          <a:xfrm>
            <a:off x="2218273" y="84496"/>
            <a:ext cx="6664470" cy="461665"/>
          </a:xfrm>
          <a:prstGeom prst="rect">
            <a:avLst/>
          </a:prstGeom>
          <a:solidFill>
            <a:srgbClr val="C00000"/>
          </a:solidFill>
        </p:spPr>
        <p:txBody>
          <a:bodyPr wrap="square" rtlCol="0">
            <a:spAutoFit/>
          </a:bodyPr>
          <a:lstStyle/>
          <a:p>
            <a:r>
              <a:rPr lang="fr-FR" sz="2400" b="1" dirty="0">
                <a:solidFill>
                  <a:srgbClr val="FFFF00"/>
                </a:solidFill>
              </a:rPr>
              <a:t>Lorient Vous Présente La Côte D’Opale -Calais</a:t>
            </a:r>
          </a:p>
        </p:txBody>
      </p:sp>
    </p:spTree>
    <p:extLst>
      <p:ext uri="{BB962C8B-B14F-4D97-AF65-F5344CB8AC3E}">
        <p14:creationId xmlns:p14="http://schemas.microsoft.com/office/powerpoint/2010/main" val="1649724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sndAc>
          <p:stSnd loop="1">
            <p:snd r:embed="rId2" name="Pierre Bachelet - Les corons (Audio).wav"/>
          </p:stSnd>
        </p:sndAc>
      </p:transition>
    </mc:Choice>
    <mc:Fallback xmlns="">
      <p:transition spd="slow" advClick="0" advTm="8000">
        <p:fade/>
        <p:sndAc>
          <p:stSnd loop="1">
            <p:snd r:embed="rId4" name="Pierre Bachelet - Les corons (Audi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96857E-D82C-5210-E845-48FEF8A3314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La Côte d'Opale englobe le littoral des arrondissements de Calais, de Boulogne-sur-Mer et de Montreuil5, soit 90 km de côtes entre l'estuaire de l'Aa (au niveau de Gravelines) et la baie d'Authie (au niveau de Berck), voire par extension le littoral de l'arrondissement de Dunkerque lorsque l'on assimile les « Dunes de Flandres » à la côte d'Opale.</a:t>
            </a:r>
          </a:p>
          <a:p>
            <a:pPr algn="ctr"/>
            <a:endParaRPr lang="fr-FR" sz="2800" b="1" dirty="0"/>
          </a:p>
          <a:p>
            <a:pPr algn="ctr"/>
            <a:r>
              <a:rPr lang="fr-FR" sz="2800" b="1" dirty="0"/>
              <a:t>Les grandes villes sont Calais (ville de 75 000 habitants et aire urbaine de 125 000 habitants) et Boulogne-sur-Mer (ville de 45 000 habitants et aire urbaine de 135 000 habitants). Dunkerque (ville de 90 000 habitants et aire urbaine de 250 000 habitants) est quant à elle située sur la « Côte des Dunes de Flandres ») . Du fait de sa position centrale parmi les principales plages et sites touristiques de la région, Boulogne-sur-Mer est considérée par certains comme la « capitale de la Côte d'Opale »6,7. Calais, quant à elle, fait figure de « porte d'entrée » grâce à sa position majeure pour rejoindre le Royaume-Uni</a:t>
            </a:r>
            <a:r>
              <a:rPr lang="fr-FR" b="1" dirty="0"/>
              <a:t>.</a:t>
            </a:r>
          </a:p>
        </p:txBody>
      </p:sp>
    </p:spTree>
    <p:extLst>
      <p:ext uri="{BB962C8B-B14F-4D97-AF65-F5344CB8AC3E}">
        <p14:creationId xmlns:p14="http://schemas.microsoft.com/office/powerpoint/2010/main" val="1698720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diagramme, atlas&#10;&#10;Description générée automatiquement">
            <a:extLst>
              <a:ext uri="{FF2B5EF4-FFF2-40B4-BE49-F238E27FC236}">
                <a16:creationId xmlns:a16="http://schemas.microsoft.com/office/drawing/2014/main" id="{60B66072-6F12-656D-9079-F97C77DACC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395" y="143280"/>
            <a:ext cx="418064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6A4B33-36E5-74B6-4EEE-D5A5A8507079}"/>
              </a:ext>
            </a:extLst>
          </p:cNvPr>
          <p:cNvSpPr txBox="1"/>
          <p:nvPr/>
        </p:nvSpPr>
        <p:spPr>
          <a:xfrm>
            <a:off x="4624782" y="6073545"/>
            <a:ext cx="4741287" cy="830997"/>
          </a:xfrm>
          <a:prstGeom prst="rect">
            <a:avLst/>
          </a:prstGeom>
          <a:solidFill>
            <a:schemeClr val="tx1"/>
          </a:solidFill>
        </p:spPr>
        <p:txBody>
          <a:bodyPr wrap="square" rtlCol="0">
            <a:spAutoFit/>
          </a:bodyPr>
          <a:lstStyle/>
          <a:p>
            <a:r>
              <a:rPr lang="fr-FR" sz="2400" b="1">
                <a:solidFill>
                  <a:srgbClr val="FFFF00"/>
                </a:solidFill>
              </a:rPr>
              <a:t>Carte topographique de la Côte d'Opale et de la baie de Somme.</a:t>
            </a:r>
            <a:endParaRPr lang="fr-FR" sz="2400" b="1" dirty="0">
              <a:solidFill>
                <a:srgbClr val="FFFF00"/>
              </a:solidFill>
            </a:endParaRPr>
          </a:p>
        </p:txBody>
      </p:sp>
    </p:spTree>
    <p:extLst>
      <p:ext uri="{BB962C8B-B14F-4D97-AF65-F5344CB8AC3E}">
        <p14:creationId xmlns:p14="http://schemas.microsoft.com/office/powerpoint/2010/main" val="28391783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ciel, nature, herbe&#10;&#10;Description générée automatiquement">
            <a:extLst>
              <a:ext uri="{FF2B5EF4-FFF2-40B4-BE49-F238E27FC236}">
                <a16:creationId xmlns:a16="http://schemas.microsoft.com/office/drawing/2014/main" id="{2D2025A8-7A62-11E4-8436-A38A628D4A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6063" y="189000"/>
            <a:ext cx="9879874" cy="6480000"/>
          </a:xfrm>
          <a:prstGeom prst="rect">
            <a:avLst/>
          </a:prstGeom>
          <a:effectLst>
            <a:softEdge rad="635000"/>
          </a:effectLst>
        </p:spPr>
      </p:pic>
      <p:sp>
        <p:nvSpPr>
          <p:cNvPr id="8" name="ZoneTexte 7">
            <a:extLst>
              <a:ext uri="{FF2B5EF4-FFF2-40B4-BE49-F238E27FC236}">
                <a16:creationId xmlns:a16="http://schemas.microsoft.com/office/drawing/2014/main" id="{FE70209B-2EEA-CC8C-D5D1-6AE2FEA0C898}"/>
              </a:ext>
            </a:extLst>
          </p:cNvPr>
          <p:cNvSpPr txBox="1"/>
          <p:nvPr/>
        </p:nvSpPr>
        <p:spPr>
          <a:xfrm>
            <a:off x="1981199" y="6027003"/>
            <a:ext cx="9879874" cy="461665"/>
          </a:xfrm>
          <a:prstGeom prst="rect">
            <a:avLst/>
          </a:prstGeom>
          <a:solidFill>
            <a:schemeClr val="accent6"/>
          </a:solidFill>
        </p:spPr>
        <p:txBody>
          <a:bodyPr wrap="square" rtlCol="0">
            <a:spAutoFit/>
          </a:bodyPr>
          <a:lstStyle/>
          <a:p>
            <a:r>
              <a:rPr lang="fr-FR" sz="2400" b="1" dirty="0"/>
              <a:t>Dunes et plage près du Touquet, entre la Canche et l'Authie.</a:t>
            </a:r>
          </a:p>
        </p:txBody>
      </p:sp>
    </p:spTree>
    <p:extLst>
      <p:ext uri="{BB962C8B-B14F-4D97-AF65-F5344CB8AC3E}">
        <p14:creationId xmlns:p14="http://schemas.microsoft.com/office/powerpoint/2010/main" val="39774701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54BD757C-6AD5-1A69-8133-1562AD6E0A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1874" y="189000"/>
            <a:ext cx="8640000" cy="6480000"/>
          </a:xfrm>
          <a:prstGeom prst="rect">
            <a:avLst/>
          </a:prstGeom>
          <a:effectLst>
            <a:softEdge rad="635000"/>
          </a:effectLst>
        </p:spPr>
      </p:pic>
      <p:sp>
        <p:nvSpPr>
          <p:cNvPr id="6" name="ZoneTexte 5">
            <a:extLst>
              <a:ext uri="{FF2B5EF4-FFF2-40B4-BE49-F238E27FC236}">
                <a16:creationId xmlns:a16="http://schemas.microsoft.com/office/drawing/2014/main" id="{36C12E29-7F26-9954-620B-4E82B4B04F12}"/>
              </a:ext>
            </a:extLst>
          </p:cNvPr>
          <p:cNvSpPr txBox="1"/>
          <p:nvPr/>
        </p:nvSpPr>
        <p:spPr>
          <a:xfrm>
            <a:off x="10443674" y="4384482"/>
            <a:ext cx="1796527" cy="1200329"/>
          </a:xfrm>
          <a:prstGeom prst="rect">
            <a:avLst/>
          </a:prstGeom>
          <a:noFill/>
        </p:spPr>
        <p:txBody>
          <a:bodyPr wrap="square" rtlCol="0">
            <a:spAutoFit/>
          </a:bodyPr>
          <a:lstStyle/>
          <a:p>
            <a:r>
              <a:rPr lang="fr-FR" sz="2400" b="1" dirty="0">
                <a:solidFill>
                  <a:srgbClr val="FFFF00"/>
                </a:solidFill>
              </a:rPr>
              <a:t>Blériot-Plage à Sangatte.</a:t>
            </a:r>
          </a:p>
        </p:txBody>
      </p:sp>
    </p:spTree>
    <p:extLst>
      <p:ext uri="{BB962C8B-B14F-4D97-AF65-F5344CB8AC3E}">
        <p14:creationId xmlns:p14="http://schemas.microsoft.com/office/powerpoint/2010/main" val="38187548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A23EC0E6-308B-C8CD-B83E-CBF592E2A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7085" y="171000"/>
            <a:ext cx="9777828" cy="6516000"/>
          </a:xfrm>
          <a:prstGeom prst="rect">
            <a:avLst/>
          </a:prstGeom>
          <a:effectLst>
            <a:softEdge rad="635000"/>
          </a:effectLst>
        </p:spPr>
      </p:pic>
      <p:sp>
        <p:nvSpPr>
          <p:cNvPr id="4" name="ZoneTexte 3">
            <a:extLst>
              <a:ext uri="{FF2B5EF4-FFF2-40B4-BE49-F238E27FC236}">
                <a16:creationId xmlns:a16="http://schemas.microsoft.com/office/drawing/2014/main" id="{E524B116-1EB3-5947-C52D-345F04812B3D}"/>
              </a:ext>
            </a:extLst>
          </p:cNvPr>
          <p:cNvSpPr txBox="1"/>
          <p:nvPr/>
        </p:nvSpPr>
        <p:spPr>
          <a:xfrm>
            <a:off x="3574868" y="6204857"/>
            <a:ext cx="5042263" cy="369332"/>
          </a:xfrm>
          <a:prstGeom prst="rect">
            <a:avLst/>
          </a:prstGeom>
          <a:pattFill prst="pct90">
            <a:fgClr>
              <a:schemeClr val="accent3"/>
            </a:fgClr>
            <a:bgClr>
              <a:schemeClr val="bg1"/>
            </a:bgClr>
          </a:pattFill>
        </p:spPr>
        <p:txBody>
          <a:bodyPr wrap="square" rtlCol="0">
            <a:spAutoFit/>
          </a:bodyPr>
          <a:lstStyle/>
          <a:p>
            <a:endParaRPr lang="fr-FR" dirty="0"/>
          </a:p>
        </p:txBody>
      </p:sp>
      <p:sp>
        <p:nvSpPr>
          <p:cNvPr id="6" name="ZoneTexte 5">
            <a:extLst>
              <a:ext uri="{FF2B5EF4-FFF2-40B4-BE49-F238E27FC236}">
                <a16:creationId xmlns:a16="http://schemas.microsoft.com/office/drawing/2014/main" id="{C54F27F6-1478-A187-5292-7DD1B59072A1}"/>
              </a:ext>
            </a:extLst>
          </p:cNvPr>
          <p:cNvSpPr txBox="1"/>
          <p:nvPr/>
        </p:nvSpPr>
        <p:spPr>
          <a:xfrm>
            <a:off x="4856016" y="6158690"/>
            <a:ext cx="3296671" cy="461665"/>
          </a:xfrm>
          <a:prstGeom prst="rect">
            <a:avLst/>
          </a:prstGeom>
          <a:solidFill>
            <a:schemeClr val="accent6"/>
          </a:solidFill>
        </p:spPr>
        <p:txBody>
          <a:bodyPr wrap="square" rtlCol="0">
            <a:spAutoFit/>
          </a:bodyPr>
          <a:lstStyle/>
          <a:p>
            <a:r>
              <a:rPr lang="fr-FR" sz="2400" b="1" dirty="0"/>
              <a:t>Digue de Wimereux.</a:t>
            </a:r>
          </a:p>
        </p:txBody>
      </p:sp>
    </p:spTree>
    <p:extLst>
      <p:ext uri="{BB962C8B-B14F-4D97-AF65-F5344CB8AC3E}">
        <p14:creationId xmlns:p14="http://schemas.microsoft.com/office/powerpoint/2010/main" val="5759290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paysage&#10;&#10;Description générée automatiquement">
            <a:extLst>
              <a:ext uri="{FF2B5EF4-FFF2-40B4-BE49-F238E27FC236}">
                <a16:creationId xmlns:a16="http://schemas.microsoft.com/office/drawing/2014/main" id="{9E303C5D-0466-4821-B27F-E16C98747C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5365" y="310500"/>
            <a:ext cx="8316000" cy="6237000"/>
          </a:xfrm>
          <a:prstGeom prst="rect">
            <a:avLst/>
          </a:prstGeom>
          <a:effectLst>
            <a:softEdge rad="635000"/>
          </a:effectLst>
        </p:spPr>
      </p:pic>
      <p:sp>
        <p:nvSpPr>
          <p:cNvPr id="4" name="ZoneTexte 3">
            <a:extLst>
              <a:ext uri="{FF2B5EF4-FFF2-40B4-BE49-F238E27FC236}">
                <a16:creationId xmlns:a16="http://schemas.microsoft.com/office/drawing/2014/main" id="{BA766335-2AC1-D332-C991-BC85803167A4}"/>
              </a:ext>
            </a:extLst>
          </p:cNvPr>
          <p:cNvSpPr txBox="1"/>
          <p:nvPr/>
        </p:nvSpPr>
        <p:spPr>
          <a:xfrm>
            <a:off x="3571539" y="6174889"/>
            <a:ext cx="5421854" cy="461665"/>
          </a:xfrm>
          <a:prstGeom prst="rect">
            <a:avLst/>
          </a:prstGeom>
          <a:solidFill>
            <a:schemeClr val="accent2"/>
          </a:solidFill>
        </p:spPr>
        <p:txBody>
          <a:bodyPr wrap="square" rtlCol="0">
            <a:spAutoFit/>
          </a:bodyPr>
          <a:lstStyle/>
          <a:p>
            <a:r>
              <a:rPr lang="fr-FR" sz="2400" b="1" dirty="0">
                <a:solidFill>
                  <a:srgbClr val="FFFF00"/>
                </a:solidFill>
              </a:rPr>
              <a:t>Chemin d'accès à la plage d'</a:t>
            </a:r>
            <a:r>
              <a:rPr lang="fr-FR" sz="2400" b="1" dirty="0" err="1">
                <a:solidFill>
                  <a:srgbClr val="FFFF00"/>
                </a:solidFill>
              </a:rPr>
              <a:t>Écault</a:t>
            </a:r>
            <a:r>
              <a:rPr lang="fr-FR" sz="2400" b="1" dirty="0">
                <a:solidFill>
                  <a:srgbClr val="FFFF00"/>
                </a:solidFill>
              </a:rPr>
              <a:t>.</a:t>
            </a:r>
          </a:p>
        </p:txBody>
      </p:sp>
    </p:spTree>
    <p:extLst>
      <p:ext uri="{BB962C8B-B14F-4D97-AF65-F5344CB8AC3E}">
        <p14:creationId xmlns:p14="http://schemas.microsoft.com/office/powerpoint/2010/main" val="9418161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ciel, rive&#10;&#10;Description générée automatiquement">
            <a:extLst>
              <a:ext uri="{FF2B5EF4-FFF2-40B4-BE49-F238E27FC236}">
                <a16:creationId xmlns:a16="http://schemas.microsoft.com/office/drawing/2014/main" id="{FD0D9D02-DFA5-D001-92E7-B50E52D044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6247" y="189000"/>
            <a:ext cx="9723811" cy="6480000"/>
          </a:xfrm>
          <a:prstGeom prst="rect">
            <a:avLst/>
          </a:prstGeom>
          <a:effectLst>
            <a:softEdge rad="317500"/>
          </a:effectLst>
        </p:spPr>
      </p:pic>
      <p:sp>
        <p:nvSpPr>
          <p:cNvPr id="4" name="ZoneTexte 3">
            <a:extLst>
              <a:ext uri="{FF2B5EF4-FFF2-40B4-BE49-F238E27FC236}">
                <a16:creationId xmlns:a16="http://schemas.microsoft.com/office/drawing/2014/main" id="{D4EA81BD-51FB-1CEA-4ED6-CF04142E79B3}"/>
              </a:ext>
            </a:extLst>
          </p:cNvPr>
          <p:cNvSpPr txBox="1"/>
          <p:nvPr/>
        </p:nvSpPr>
        <p:spPr>
          <a:xfrm>
            <a:off x="3625327" y="6333566"/>
            <a:ext cx="5002306" cy="369332"/>
          </a:xfrm>
          <a:prstGeom prst="rect">
            <a:avLst/>
          </a:prstGeom>
          <a:solidFill>
            <a:schemeClr val="accent1"/>
          </a:solidFill>
        </p:spPr>
        <p:txBody>
          <a:bodyPr wrap="square" rtlCol="0">
            <a:spAutoFit/>
          </a:bodyPr>
          <a:lstStyle/>
          <a:p>
            <a:endParaRPr lang="fr-FR" dirty="0"/>
          </a:p>
        </p:txBody>
      </p:sp>
      <p:sp>
        <p:nvSpPr>
          <p:cNvPr id="6" name="ZoneTexte 5">
            <a:extLst>
              <a:ext uri="{FF2B5EF4-FFF2-40B4-BE49-F238E27FC236}">
                <a16:creationId xmlns:a16="http://schemas.microsoft.com/office/drawing/2014/main" id="{38BFC7DE-D6F4-9A78-1244-8A9A4C595EE1}"/>
              </a:ext>
            </a:extLst>
          </p:cNvPr>
          <p:cNvSpPr txBox="1"/>
          <p:nvPr/>
        </p:nvSpPr>
        <p:spPr>
          <a:xfrm>
            <a:off x="5109883" y="6287399"/>
            <a:ext cx="3700631" cy="461665"/>
          </a:xfrm>
          <a:prstGeom prst="rect">
            <a:avLst/>
          </a:prstGeom>
          <a:pattFill prst="pct90">
            <a:fgClr>
              <a:schemeClr val="accent1"/>
            </a:fgClr>
            <a:bgClr>
              <a:schemeClr val="bg1"/>
            </a:bgClr>
          </a:pattFill>
        </p:spPr>
        <p:txBody>
          <a:bodyPr wrap="square" rtlCol="0">
            <a:spAutoFit/>
          </a:bodyPr>
          <a:lstStyle/>
          <a:p>
            <a:r>
              <a:rPr lang="fr-FR" sz="2400" b="1">
                <a:solidFill>
                  <a:srgbClr val="FFFF00"/>
                </a:solidFill>
              </a:rPr>
              <a:t>Le cap Blanc-Nez.</a:t>
            </a:r>
            <a:endParaRPr lang="fr-FR" sz="2400" b="1" dirty="0">
              <a:solidFill>
                <a:srgbClr val="FFFF00"/>
              </a:solidFill>
            </a:endParaRPr>
          </a:p>
        </p:txBody>
      </p:sp>
    </p:spTree>
    <p:extLst>
      <p:ext uri="{BB962C8B-B14F-4D97-AF65-F5344CB8AC3E}">
        <p14:creationId xmlns:p14="http://schemas.microsoft.com/office/powerpoint/2010/main" val="22986171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Photographie aérienne, arbre&#10;&#10;Description générée automatiquement">
            <a:extLst>
              <a:ext uri="{FF2B5EF4-FFF2-40B4-BE49-F238E27FC236}">
                <a16:creationId xmlns:a16="http://schemas.microsoft.com/office/drawing/2014/main" id="{D018C328-1609-CFC9-D900-3D72C201B3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5434" y="189000"/>
            <a:ext cx="9781132" cy="6480000"/>
          </a:xfrm>
          <a:prstGeom prst="rect">
            <a:avLst/>
          </a:prstGeom>
          <a:effectLst>
            <a:softEdge rad="635000"/>
          </a:effectLst>
        </p:spPr>
      </p:pic>
      <p:sp>
        <p:nvSpPr>
          <p:cNvPr id="6" name="ZoneTexte 5">
            <a:extLst>
              <a:ext uri="{FF2B5EF4-FFF2-40B4-BE49-F238E27FC236}">
                <a16:creationId xmlns:a16="http://schemas.microsoft.com/office/drawing/2014/main" id="{9E76DDEB-5230-272C-B647-6CC128E61465}"/>
              </a:ext>
            </a:extLst>
          </p:cNvPr>
          <p:cNvSpPr txBox="1"/>
          <p:nvPr/>
        </p:nvSpPr>
        <p:spPr>
          <a:xfrm>
            <a:off x="4693629" y="5707399"/>
            <a:ext cx="4539729" cy="1015663"/>
          </a:xfrm>
          <a:prstGeom prst="rect">
            <a:avLst/>
          </a:prstGeom>
          <a:noFill/>
        </p:spPr>
        <p:txBody>
          <a:bodyPr wrap="square" rtlCol="0">
            <a:spAutoFit/>
          </a:bodyPr>
          <a:lstStyle/>
          <a:p>
            <a:endParaRPr lang="fr-FR" dirty="0"/>
          </a:p>
          <a:p>
            <a:r>
              <a:rPr lang="fr-FR" dirty="0"/>
              <a:t>Plus de détails</a:t>
            </a:r>
          </a:p>
          <a:p>
            <a:r>
              <a:rPr lang="fr-FR" sz="2400" b="1" dirty="0">
                <a:solidFill>
                  <a:srgbClr val="FFFF00"/>
                </a:solidFill>
              </a:rPr>
              <a:t>Montreuil et sa citadelle.</a:t>
            </a:r>
          </a:p>
        </p:txBody>
      </p:sp>
    </p:spTree>
    <p:extLst>
      <p:ext uri="{BB962C8B-B14F-4D97-AF65-F5344CB8AC3E}">
        <p14:creationId xmlns:p14="http://schemas.microsoft.com/office/powerpoint/2010/main" val="1701070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paysage&#10;&#10;Description générée automatiquement">
            <a:extLst>
              <a:ext uri="{FF2B5EF4-FFF2-40B4-BE49-F238E27FC236}">
                <a16:creationId xmlns:a16="http://schemas.microsoft.com/office/drawing/2014/main" id="{0D30A6D1-E732-01C8-EBE4-A171A540F2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058" y="182881"/>
            <a:ext cx="5616000" cy="3328787"/>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eau, balle&#10;&#10;Description générée automatiquement">
            <a:extLst>
              <a:ext uri="{FF2B5EF4-FFF2-40B4-BE49-F238E27FC236}">
                <a16:creationId xmlns:a16="http://schemas.microsoft.com/office/drawing/2014/main" id="{75C34D6F-1E1D-EFDF-4616-C68372B4B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3942" y="3429000"/>
            <a:ext cx="4824000" cy="321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604802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568B671-CAA0-A7C4-80B4-F5CA2584C78E}"/>
              </a:ext>
            </a:extLst>
          </p:cNvPr>
          <p:cNvSpPr txBox="1"/>
          <p:nvPr/>
        </p:nvSpPr>
        <p:spPr>
          <a:xfrm>
            <a:off x="6532198" y="5595514"/>
            <a:ext cx="4797910" cy="369332"/>
          </a:xfrm>
          <a:prstGeom prst="rect">
            <a:avLst/>
          </a:prstGeom>
          <a:pattFill prst="pct90">
            <a:fgClr>
              <a:srgbClr val="C00000"/>
            </a:fgClr>
            <a:bgClr>
              <a:schemeClr val="bg1"/>
            </a:bgClr>
          </a:pattFill>
        </p:spPr>
        <p:txBody>
          <a:bodyPr wrap="square" rtlCol="0">
            <a:spAutoFit/>
          </a:bodyPr>
          <a:lstStyle/>
          <a:p>
            <a:endParaRPr lang="fr-FR" dirty="0"/>
          </a:p>
        </p:txBody>
      </p:sp>
      <p:pic>
        <p:nvPicPr>
          <p:cNvPr id="4" name="Image 3" descr="Une image contenant plein air, ciel, herbe, nature&#10;&#10;Description générée automatiquement">
            <a:extLst>
              <a:ext uri="{FF2B5EF4-FFF2-40B4-BE49-F238E27FC236}">
                <a16:creationId xmlns:a16="http://schemas.microsoft.com/office/drawing/2014/main" id="{C42CCD07-BD45-75FA-6977-66BB7BFEF6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289" y="3429000"/>
            <a:ext cx="4860000" cy="324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eau, plage&#10;&#10;Description générée automatiquement">
            <a:extLst>
              <a:ext uri="{FF2B5EF4-FFF2-40B4-BE49-F238E27FC236}">
                <a16:creationId xmlns:a16="http://schemas.microsoft.com/office/drawing/2014/main" id="{4CBFC270-B06F-4F11-51E9-B4BDEB9145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4711" y="189783"/>
            <a:ext cx="4536000" cy="340412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35412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1ACCD06-2D21-395F-F1C5-FDEF1695008D}"/>
              </a:ext>
            </a:extLst>
          </p:cNvPr>
          <p:cNvSpPr txBox="1"/>
          <p:nvPr/>
        </p:nvSpPr>
        <p:spPr>
          <a:xfrm>
            <a:off x="1125967" y="5858558"/>
            <a:ext cx="4970033" cy="369332"/>
          </a:xfrm>
          <a:prstGeom prst="rect">
            <a:avLst/>
          </a:prstGeom>
          <a:solidFill>
            <a:srgbClr val="FF0000"/>
          </a:solidFill>
        </p:spPr>
        <p:txBody>
          <a:bodyPr wrap="square" rtlCol="0">
            <a:spAutoFit/>
          </a:bodyPr>
          <a:lstStyle/>
          <a:p>
            <a:endParaRPr lang="fr-FR" dirty="0"/>
          </a:p>
        </p:txBody>
      </p:sp>
      <p:pic>
        <p:nvPicPr>
          <p:cNvPr id="4" name="Image 3" descr="Une image contenant Biologie marine, poisson, sous-marin, Organisme&#10;&#10;Description générée automatiquement">
            <a:extLst>
              <a:ext uri="{FF2B5EF4-FFF2-40B4-BE49-F238E27FC236}">
                <a16:creationId xmlns:a16="http://schemas.microsoft.com/office/drawing/2014/main" id="{175A3AEB-A8DC-D8D7-CBFE-8A423EC998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117" y="260424"/>
            <a:ext cx="5220000" cy="34104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herbe, ciel, nuage&#10;&#10;Description générée automatiquement">
            <a:extLst>
              <a:ext uri="{FF2B5EF4-FFF2-40B4-BE49-F238E27FC236}">
                <a16:creationId xmlns:a16="http://schemas.microsoft.com/office/drawing/2014/main" id="{EE827423-0103-351C-1EB8-34A954266F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2883" y="3255682"/>
            <a:ext cx="5112000" cy="340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3583402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7F8585B-9B1B-23B8-7AD6-1B4589B136F4}"/>
              </a:ext>
            </a:extLst>
          </p:cNvPr>
          <p:cNvSpPr txBox="1"/>
          <p:nvPr/>
        </p:nvSpPr>
        <p:spPr>
          <a:xfrm>
            <a:off x="6373906" y="5659290"/>
            <a:ext cx="5325035" cy="369332"/>
          </a:xfrm>
          <a:prstGeom prst="rect">
            <a:avLst/>
          </a:prstGeom>
          <a:pattFill prst="pct90">
            <a:fgClr>
              <a:srgbClr val="FFC000"/>
            </a:fgClr>
            <a:bgClr>
              <a:schemeClr val="bg1"/>
            </a:bgClr>
          </a:pattFill>
        </p:spPr>
        <p:txBody>
          <a:bodyPr wrap="square" rtlCol="0">
            <a:spAutoFit/>
          </a:bodyPr>
          <a:lstStyle/>
          <a:p>
            <a:endParaRPr lang="fr-FR" dirty="0"/>
          </a:p>
        </p:txBody>
      </p:sp>
      <p:pic>
        <p:nvPicPr>
          <p:cNvPr id="4" name="Image 3" descr="Une image contenant foin, plein air, herbe, paille&#10;&#10;Description générée automatiquement">
            <a:extLst>
              <a:ext uri="{FF2B5EF4-FFF2-40B4-BE49-F238E27FC236}">
                <a16:creationId xmlns:a16="http://schemas.microsoft.com/office/drawing/2014/main" id="{8257575E-DB50-93F9-BF76-B63042A13E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078" y="3426985"/>
            <a:ext cx="4860000" cy="324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nature, ciel, paysage&#10;&#10;Description générée automatiquement">
            <a:extLst>
              <a:ext uri="{FF2B5EF4-FFF2-40B4-BE49-F238E27FC236}">
                <a16:creationId xmlns:a16="http://schemas.microsoft.com/office/drawing/2014/main" id="{B7C3FB4E-C9AE-A49C-5763-C377ED9506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0426" y="232783"/>
            <a:ext cx="5004000" cy="333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9070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51B321A-A178-B356-E7A5-4469BDE2D7C0}"/>
              </a:ext>
            </a:extLst>
          </p:cNvPr>
          <p:cNvSpPr txBox="1"/>
          <p:nvPr/>
        </p:nvSpPr>
        <p:spPr>
          <a:xfrm>
            <a:off x="1227197" y="6137467"/>
            <a:ext cx="4830184" cy="369332"/>
          </a:xfrm>
          <a:prstGeom prst="rect">
            <a:avLst/>
          </a:prstGeom>
          <a:pattFill prst="pct90">
            <a:fgClr>
              <a:srgbClr val="FFFF00"/>
            </a:fgClr>
            <a:bgClr>
              <a:schemeClr val="bg1"/>
            </a:bgClr>
          </a:pattFill>
        </p:spPr>
        <p:txBody>
          <a:bodyPr wrap="square" rtlCol="0">
            <a:spAutoFit/>
          </a:bodyPr>
          <a:lstStyle/>
          <a:p>
            <a:endParaRPr lang="fr-FR" dirty="0"/>
          </a:p>
        </p:txBody>
      </p:sp>
      <p:pic>
        <p:nvPicPr>
          <p:cNvPr id="4" name="Image 3" descr="Une image contenant plein air, ciel, bâtiment, plage&#10;&#10;Description générée automatiquement">
            <a:extLst>
              <a:ext uri="{FF2B5EF4-FFF2-40B4-BE49-F238E27FC236}">
                <a16:creationId xmlns:a16="http://schemas.microsoft.com/office/drawing/2014/main" id="{ED3CDC3C-8D77-9B11-0A54-E601892495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016" y="232784"/>
            <a:ext cx="4932000" cy="3288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Image 6" descr="Une image contenant plein air, ciel, eau, plage&#10;&#10;Description générée automatiquement">
            <a:extLst>
              <a:ext uri="{FF2B5EF4-FFF2-40B4-BE49-F238E27FC236}">
                <a16:creationId xmlns:a16="http://schemas.microsoft.com/office/drawing/2014/main" id="{A9FF50FC-133E-790C-2E1C-7572978DC7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3746" y="3309470"/>
            <a:ext cx="4968000" cy="3312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48068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7480F39-DC59-8E6B-3488-F1CAB111AF8C}"/>
              </a:ext>
            </a:extLst>
          </p:cNvPr>
          <p:cNvSpPr txBox="1"/>
          <p:nvPr/>
        </p:nvSpPr>
        <p:spPr>
          <a:xfrm>
            <a:off x="6638237" y="5645459"/>
            <a:ext cx="5002306" cy="369332"/>
          </a:xfrm>
          <a:prstGeom prst="rect">
            <a:avLst/>
          </a:prstGeom>
          <a:solidFill>
            <a:srgbClr val="92D050"/>
          </a:solidFill>
        </p:spPr>
        <p:txBody>
          <a:bodyPr wrap="square" rtlCol="0">
            <a:spAutoFit/>
          </a:bodyPr>
          <a:lstStyle/>
          <a:p>
            <a:endParaRPr lang="fr-FR" dirty="0"/>
          </a:p>
        </p:txBody>
      </p:sp>
      <p:pic>
        <p:nvPicPr>
          <p:cNvPr id="4" name="Image 3" descr="Une image contenant ciel, plein air, nuage, bâtiment&#10;&#10;Description générée automatiquement">
            <a:extLst>
              <a:ext uri="{FF2B5EF4-FFF2-40B4-BE49-F238E27FC236}">
                <a16:creationId xmlns:a16="http://schemas.microsoft.com/office/drawing/2014/main" id="{5271CB69-0B24-E47E-5991-3BFB49F516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786" y="3429000"/>
            <a:ext cx="4968000" cy="325404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Image 6" descr="Une image contenant plein air, ciel, nuage, arbre&#10;&#10;Description générée automatiquement">
            <a:extLst>
              <a:ext uri="{FF2B5EF4-FFF2-40B4-BE49-F238E27FC236}">
                <a16:creationId xmlns:a16="http://schemas.microsoft.com/office/drawing/2014/main" id="{8BDBDBAB-1EE3-D9C7-7CFF-A238B762F0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9214" y="189000"/>
            <a:ext cx="4860000" cy="324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614308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A3B18A2-F58F-3027-9443-C63BFDC6027E}"/>
              </a:ext>
            </a:extLst>
          </p:cNvPr>
          <p:cNvSpPr txBox="1"/>
          <p:nvPr/>
        </p:nvSpPr>
        <p:spPr>
          <a:xfrm>
            <a:off x="667742" y="6083181"/>
            <a:ext cx="5066852" cy="369332"/>
          </a:xfrm>
          <a:prstGeom prst="rect">
            <a:avLst/>
          </a:prstGeom>
          <a:pattFill prst="pct90">
            <a:fgClr>
              <a:srgbClr val="00B050"/>
            </a:fgClr>
            <a:bgClr>
              <a:schemeClr val="bg1"/>
            </a:bgClr>
          </a:pattFill>
        </p:spPr>
        <p:txBody>
          <a:bodyPr wrap="square" rtlCol="0">
            <a:spAutoFit/>
          </a:bodyPr>
          <a:lstStyle/>
          <a:p>
            <a:endParaRPr lang="fr-FR" dirty="0"/>
          </a:p>
        </p:txBody>
      </p:sp>
      <p:pic>
        <p:nvPicPr>
          <p:cNvPr id="4" name="Image 3" descr="Une image contenant aérien, Photographie aérienne, plein air, Vue plongeante&#10;&#10;Description générée automatiquement">
            <a:extLst>
              <a:ext uri="{FF2B5EF4-FFF2-40B4-BE49-F238E27FC236}">
                <a16:creationId xmlns:a16="http://schemas.microsoft.com/office/drawing/2014/main" id="{6AFD5DF5-5D6F-CC34-94D1-B6188A2CAF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017" y="148841"/>
            <a:ext cx="4680000" cy="3120000"/>
          </a:xfrm>
          <a:prstGeom prst="rect">
            <a:avLst/>
          </a:prstGeom>
          <a:ln w="88900" cap="sq" cmpd="thickThin">
            <a:solidFill>
              <a:srgbClr val="0070C0"/>
            </a:solidFill>
            <a:prstDash val="solid"/>
            <a:miter lim="800000"/>
          </a:ln>
          <a:effectLst>
            <a:innerShdw blurRad="76200">
              <a:srgbClr val="000000"/>
            </a:innerShdw>
          </a:effectLst>
        </p:spPr>
      </p:pic>
      <p:pic>
        <p:nvPicPr>
          <p:cNvPr id="7" name="Image 6" descr="Une image contenant plein air, eau, mammifère, plage&#10;&#10;Description générée automatiquement">
            <a:extLst>
              <a:ext uri="{FF2B5EF4-FFF2-40B4-BE49-F238E27FC236}">
                <a16:creationId xmlns:a16="http://schemas.microsoft.com/office/drawing/2014/main" id="{600CBCB5-569E-D17D-EA94-082337780C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94668" y="3429000"/>
            <a:ext cx="4896000" cy="3264000"/>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11767003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nature, plage&#10;&#10;Description générée automatiquement">
            <a:extLst>
              <a:ext uri="{FF2B5EF4-FFF2-40B4-BE49-F238E27FC236}">
                <a16:creationId xmlns:a16="http://schemas.microsoft.com/office/drawing/2014/main" id="{F6B56CDC-F3A3-74DA-CA63-4232ABEA37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661" y="2072880"/>
            <a:ext cx="3429000" cy="4572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D65304-CF7D-E3E0-9B9F-95CC616864EF}"/>
              </a:ext>
            </a:extLst>
          </p:cNvPr>
          <p:cNvSpPr txBox="1"/>
          <p:nvPr/>
        </p:nvSpPr>
        <p:spPr>
          <a:xfrm>
            <a:off x="5578609" y="5769399"/>
            <a:ext cx="5023821" cy="369332"/>
          </a:xfrm>
          <a:prstGeom prst="rect">
            <a:avLst/>
          </a:prstGeom>
          <a:pattFill prst="pct90">
            <a:fgClr>
              <a:schemeClr val="accent4"/>
            </a:fgClr>
            <a:bgClr>
              <a:schemeClr val="bg1"/>
            </a:bgClr>
          </a:pattFill>
        </p:spPr>
        <p:txBody>
          <a:bodyPr wrap="square" rtlCol="0">
            <a:spAutoFit/>
          </a:bodyPr>
          <a:lstStyle/>
          <a:p>
            <a:endParaRPr lang="fr-FR" dirty="0"/>
          </a:p>
        </p:txBody>
      </p:sp>
      <p:pic>
        <p:nvPicPr>
          <p:cNvPr id="7" name="Image 6" descr="Une image contenant plein air, nuage, paysage, ciel&#10;&#10;Description générée automatiquement">
            <a:extLst>
              <a:ext uri="{FF2B5EF4-FFF2-40B4-BE49-F238E27FC236}">
                <a16:creationId xmlns:a16="http://schemas.microsoft.com/office/drawing/2014/main" id="{A30F623B-2E4B-5677-8F70-08A80C8BD0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45339" y="182880"/>
            <a:ext cx="3132000" cy="4176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676258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5047F66-2802-C17B-EC39-B96B254C8EE1}"/>
              </a:ext>
            </a:extLst>
          </p:cNvPr>
          <p:cNvSpPr txBox="1"/>
          <p:nvPr/>
        </p:nvSpPr>
        <p:spPr>
          <a:xfrm>
            <a:off x="1498642" y="6005072"/>
            <a:ext cx="5249731" cy="369332"/>
          </a:xfrm>
          <a:prstGeom prst="rect">
            <a:avLst/>
          </a:prstGeom>
          <a:pattFill prst="pct90">
            <a:fgClr>
              <a:srgbClr val="002060"/>
            </a:fgClr>
            <a:bgClr>
              <a:schemeClr val="bg1"/>
            </a:bgClr>
          </a:pattFill>
        </p:spPr>
        <p:txBody>
          <a:bodyPr wrap="square" rtlCol="0">
            <a:spAutoFit/>
          </a:bodyPr>
          <a:lstStyle/>
          <a:p>
            <a:endParaRPr lang="fr-FR" dirty="0"/>
          </a:p>
        </p:txBody>
      </p:sp>
      <p:pic>
        <p:nvPicPr>
          <p:cNvPr id="4" name="Image 3" descr="Une image contenant plein air, ciel, fenêtre, nuage&#10;&#10;Description générée automatiquement">
            <a:extLst>
              <a:ext uri="{FF2B5EF4-FFF2-40B4-BE49-F238E27FC236}">
                <a16:creationId xmlns:a16="http://schemas.microsoft.com/office/drawing/2014/main" id="{04A0E0EA-80B2-5692-5767-90E4A1630A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220" y="313779"/>
            <a:ext cx="5112000" cy="3408000"/>
          </a:xfrm>
          <a:prstGeom prst="rect">
            <a:avLst/>
          </a:prstGeom>
          <a:ln w="88900" cap="sq" cmpd="thickThin">
            <a:solidFill>
              <a:srgbClr val="00B050"/>
            </a:solidFill>
            <a:prstDash val="solid"/>
            <a:miter lim="800000"/>
          </a:ln>
          <a:effectLst>
            <a:innerShdw blurRad="76200">
              <a:srgbClr val="000000"/>
            </a:innerShdw>
          </a:effectLst>
        </p:spPr>
      </p:pic>
      <p:pic>
        <p:nvPicPr>
          <p:cNvPr id="7" name="Image 6" descr="Une image contenant plein air, fenêtre, nuage, ciel&#10;&#10;Description générée automatiquement">
            <a:extLst>
              <a:ext uri="{FF2B5EF4-FFF2-40B4-BE49-F238E27FC236}">
                <a16:creationId xmlns:a16="http://schemas.microsoft.com/office/drawing/2014/main" id="{76A19484-6D44-2EC2-19D3-24773C200A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88263" y="1897638"/>
            <a:ext cx="3168000" cy="47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42055184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B28C939-0B33-EF26-CFB4-D67BFEEE807E}"/>
              </a:ext>
            </a:extLst>
          </p:cNvPr>
          <p:cNvSpPr txBox="1"/>
          <p:nvPr/>
        </p:nvSpPr>
        <p:spPr>
          <a:xfrm>
            <a:off x="6358794" y="5537114"/>
            <a:ext cx="5013064" cy="369332"/>
          </a:xfrm>
          <a:prstGeom prst="rect">
            <a:avLst/>
          </a:prstGeom>
          <a:pattFill prst="pct90">
            <a:fgClr>
              <a:srgbClr val="7030A0"/>
            </a:fgClr>
            <a:bgClr>
              <a:schemeClr val="bg1"/>
            </a:bgClr>
          </a:pattFill>
        </p:spPr>
        <p:txBody>
          <a:bodyPr wrap="square" rtlCol="0">
            <a:spAutoFit/>
          </a:bodyPr>
          <a:lstStyle/>
          <a:p>
            <a:endParaRPr lang="fr-FR" dirty="0"/>
          </a:p>
        </p:txBody>
      </p:sp>
      <p:pic>
        <p:nvPicPr>
          <p:cNvPr id="4" name="Image 3" descr="Une image contenant plein air, fenêtre, bâtiment, arbre&#10;&#10;Description générée automatiquement">
            <a:extLst>
              <a:ext uri="{FF2B5EF4-FFF2-40B4-BE49-F238E27FC236}">
                <a16:creationId xmlns:a16="http://schemas.microsoft.com/office/drawing/2014/main" id="{703B98A4-304D-816D-6F09-674703DAEC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051" y="3317463"/>
            <a:ext cx="4824000" cy="3216000"/>
          </a:xfrm>
          <a:prstGeom prst="rect">
            <a:avLst/>
          </a:prstGeom>
          <a:ln w="88900" cap="sq" cmpd="thickThin">
            <a:solidFill>
              <a:schemeClr val="accent2"/>
            </a:solidFill>
            <a:prstDash val="solid"/>
            <a:miter lim="800000"/>
          </a:ln>
          <a:effectLst>
            <a:innerShdw blurRad="76200">
              <a:srgbClr val="000000"/>
            </a:innerShdw>
          </a:effectLst>
        </p:spPr>
      </p:pic>
      <p:pic>
        <p:nvPicPr>
          <p:cNvPr id="7" name="Image 6" descr="Une image contenant plein air, nuage, ciel, eau&#10;&#10;Description générée automatiquement">
            <a:extLst>
              <a:ext uri="{FF2B5EF4-FFF2-40B4-BE49-F238E27FC236}">
                <a16:creationId xmlns:a16="http://schemas.microsoft.com/office/drawing/2014/main" id="{E7AC3EAA-D5CB-D04F-B3EB-E833B99985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9376" y="182880"/>
            <a:ext cx="5148000" cy="3427710"/>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17575641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2AADBDC-88AD-CAE6-5FF3-E9D77CA6574B}"/>
              </a:ext>
            </a:extLst>
          </p:cNvPr>
          <p:cNvSpPr txBox="1"/>
          <p:nvPr/>
        </p:nvSpPr>
        <p:spPr>
          <a:xfrm>
            <a:off x="601660" y="6048758"/>
            <a:ext cx="5088367" cy="369332"/>
          </a:xfrm>
          <a:prstGeom prst="rect">
            <a:avLst/>
          </a:prstGeom>
          <a:pattFill prst="pct90">
            <a:fgClr>
              <a:schemeClr val="accent6"/>
            </a:fgClr>
            <a:bgClr>
              <a:schemeClr val="bg1"/>
            </a:bgClr>
          </a:pattFill>
        </p:spPr>
        <p:txBody>
          <a:bodyPr wrap="square" rtlCol="0">
            <a:spAutoFit/>
          </a:bodyPr>
          <a:lstStyle/>
          <a:p>
            <a:endParaRPr lang="fr-FR" dirty="0"/>
          </a:p>
        </p:txBody>
      </p:sp>
      <p:pic>
        <p:nvPicPr>
          <p:cNvPr id="4" name="Image 3" descr="Une image contenant plein air, eau, horizon, lac&#10;&#10;Description générée automatiquement">
            <a:extLst>
              <a:ext uri="{FF2B5EF4-FFF2-40B4-BE49-F238E27FC236}">
                <a16:creationId xmlns:a16="http://schemas.microsoft.com/office/drawing/2014/main" id="{ABFD3058-3432-D6CD-DB38-F24CB09A35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285" y="309282"/>
            <a:ext cx="4896000" cy="326400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ein air, plante, bâtiment, fenêtre&#10;&#10;Description générée automatiquement">
            <a:extLst>
              <a:ext uri="{FF2B5EF4-FFF2-40B4-BE49-F238E27FC236}">
                <a16:creationId xmlns:a16="http://schemas.microsoft.com/office/drawing/2014/main" id="{9B369948-8C23-2295-D524-A1B097B892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6291" y="3429000"/>
            <a:ext cx="4860000" cy="3240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9594207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C12ECAF-B5E5-287B-FDD1-FB1CE5909315}"/>
              </a:ext>
            </a:extLst>
          </p:cNvPr>
          <p:cNvSpPr txBox="1"/>
          <p:nvPr/>
        </p:nvSpPr>
        <p:spPr>
          <a:xfrm>
            <a:off x="260723" y="1984321"/>
            <a:ext cx="5034579" cy="369332"/>
          </a:xfrm>
          <a:prstGeom prst="rect">
            <a:avLst/>
          </a:prstGeom>
          <a:pattFill prst="pct90">
            <a:fgClr>
              <a:schemeClr val="accent5"/>
            </a:fgClr>
            <a:bgClr>
              <a:schemeClr val="bg1"/>
            </a:bgClr>
          </a:pattFill>
        </p:spPr>
        <p:txBody>
          <a:bodyPr wrap="square" rtlCol="0">
            <a:spAutoFit/>
          </a:bodyPr>
          <a:lstStyle/>
          <a:p>
            <a:endParaRPr lang="fr-FR" dirty="0"/>
          </a:p>
        </p:txBody>
      </p:sp>
      <p:pic>
        <p:nvPicPr>
          <p:cNvPr id="4" name="Image 3" descr="Une image contenant plein air, ciel, bâtiment, maison&#10;&#10;Description générée automatiquement">
            <a:extLst>
              <a:ext uri="{FF2B5EF4-FFF2-40B4-BE49-F238E27FC236}">
                <a16:creationId xmlns:a16="http://schemas.microsoft.com/office/drawing/2014/main" id="{C5B973D8-BB16-15C0-4EFF-A9F8C3DB59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457" y="3550920"/>
            <a:ext cx="7380000" cy="308115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 6" descr="Une image contenant plein air, ciel, herbe, plante&#10;&#10;Description générée automatiquement">
            <a:extLst>
              <a:ext uri="{FF2B5EF4-FFF2-40B4-BE49-F238E27FC236}">
                <a16:creationId xmlns:a16="http://schemas.microsoft.com/office/drawing/2014/main" id="{3A7B722C-6726-0CA9-32D1-155DCA2481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7277" y="225930"/>
            <a:ext cx="4464000" cy="31582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602312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3C33ED8-07A4-A480-FBAF-C1C781367AE8}"/>
              </a:ext>
            </a:extLst>
          </p:cNvPr>
          <p:cNvSpPr txBox="1"/>
          <p:nvPr/>
        </p:nvSpPr>
        <p:spPr>
          <a:xfrm>
            <a:off x="881249" y="5238975"/>
            <a:ext cx="5346551" cy="369332"/>
          </a:xfrm>
          <a:prstGeom prst="rect">
            <a:avLst/>
          </a:prstGeom>
          <a:pattFill prst="pct90">
            <a:fgClr>
              <a:schemeClr val="accent4"/>
            </a:fgClr>
            <a:bgClr>
              <a:schemeClr val="bg1"/>
            </a:bgClr>
          </a:pattFill>
        </p:spPr>
        <p:txBody>
          <a:bodyPr wrap="square" rtlCol="0">
            <a:spAutoFit/>
          </a:bodyPr>
          <a:lstStyle/>
          <a:p>
            <a:endParaRPr lang="fr-FR" dirty="0"/>
          </a:p>
        </p:txBody>
      </p:sp>
      <p:pic>
        <p:nvPicPr>
          <p:cNvPr id="4" name="Image 3" descr="Une image contenant herbe, plein air, nuage, ciel&#10;&#10;Description générée automatiquement">
            <a:extLst>
              <a:ext uri="{FF2B5EF4-FFF2-40B4-BE49-F238E27FC236}">
                <a16:creationId xmlns:a16="http://schemas.microsoft.com/office/drawing/2014/main" id="{05B68BE4-DBD1-289E-16E1-9D1E637B5F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637" y="236668"/>
            <a:ext cx="5123600" cy="342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herbe, paysage, nuage, plein air&#10;&#10;Description générée automatiquement">
            <a:extLst>
              <a:ext uri="{FF2B5EF4-FFF2-40B4-BE49-F238E27FC236}">
                <a16:creationId xmlns:a16="http://schemas.microsoft.com/office/drawing/2014/main" id="{C49970C5-C162-3CFC-B248-0E649B3E27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5363" y="3429000"/>
            <a:ext cx="4860000" cy="3244050"/>
          </a:xfrm>
          <a:prstGeom prst="roundRect">
            <a:avLst>
              <a:gd name="adj" fmla="val 11111"/>
            </a:avLst>
          </a:prstGeom>
          <a:ln w="190500" cap="rnd">
            <a:solidFill>
              <a:srgbClr val="FFFF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8685087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3C6E584-95EA-E1FE-81F5-C514FF851DCF}"/>
              </a:ext>
            </a:extLst>
          </p:cNvPr>
          <p:cNvSpPr txBox="1"/>
          <p:nvPr/>
        </p:nvSpPr>
        <p:spPr>
          <a:xfrm>
            <a:off x="5326321" y="6226451"/>
            <a:ext cx="5034579" cy="369332"/>
          </a:xfrm>
          <a:prstGeom prst="rect">
            <a:avLst/>
          </a:prstGeom>
          <a:pattFill prst="pct90">
            <a:fgClr>
              <a:schemeClr val="accent3"/>
            </a:fgClr>
            <a:bgClr>
              <a:schemeClr val="bg1"/>
            </a:bgClr>
          </a:pattFill>
        </p:spPr>
        <p:txBody>
          <a:bodyPr wrap="square" rtlCol="0">
            <a:spAutoFit/>
          </a:bodyPr>
          <a:lstStyle/>
          <a:p>
            <a:endParaRPr lang="fr-FR" dirty="0"/>
          </a:p>
        </p:txBody>
      </p:sp>
      <p:pic>
        <p:nvPicPr>
          <p:cNvPr id="4" name="Image 3" descr="Une image contenant ciel, plein air, bâtiment, tour&#10;&#10;Description générée automatiquement">
            <a:extLst>
              <a:ext uri="{FF2B5EF4-FFF2-40B4-BE49-F238E27FC236}">
                <a16:creationId xmlns:a16="http://schemas.microsoft.com/office/drawing/2014/main" id="{6EF4691E-CBBB-CCAE-FE2E-13AF4E2A34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811" y="1617077"/>
            <a:ext cx="3312000" cy="4978706"/>
          </a:xfrm>
          <a:prstGeom prst="rect">
            <a:avLst/>
          </a:prstGeom>
          <a:ln w="88900" cap="sq" cmpd="thickThin">
            <a:solidFill>
              <a:schemeClr val="accent5"/>
            </a:solidFill>
            <a:prstDash val="solid"/>
            <a:miter lim="800000"/>
          </a:ln>
          <a:effectLst>
            <a:innerShdw blurRad="76200">
              <a:srgbClr val="000000"/>
            </a:innerShdw>
          </a:effectLst>
        </p:spPr>
      </p:pic>
      <p:pic>
        <p:nvPicPr>
          <p:cNvPr id="7" name="Image 6" descr="Une image contenant ciel, plein air, monument, bâtiment&#10;&#10;Description générée automatiquement">
            <a:extLst>
              <a:ext uri="{FF2B5EF4-FFF2-40B4-BE49-F238E27FC236}">
                <a16:creationId xmlns:a16="http://schemas.microsoft.com/office/drawing/2014/main" id="{E67D4A0B-BF35-7829-0021-7FB268737F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40900" y="139850"/>
            <a:ext cx="3240000" cy="4870474"/>
          </a:xfrm>
          <a:prstGeom prst="rect">
            <a:avLst/>
          </a:prstGeom>
          <a:ln w="889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32941265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étier à tisser, art, intérieur, pile&#10;&#10;Description générée automatiquement">
            <a:extLst>
              <a:ext uri="{FF2B5EF4-FFF2-40B4-BE49-F238E27FC236}">
                <a16:creationId xmlns:a16="http://schemas.microsoft.com/office/drawing/2014/main" id="{68280B2A-040C-AF7E-5D50-431DDE6B7A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160" y="279699"/>
            <a:ext cx="3240000" cy="4870474"/>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850E5FA0-3A8E-9744-D7F3-DE312FF7BFD2}"/>
              </a:ext>
            </a:extLst>
          </p:cNvPr>
          <p:cNvSpPr txBox="1"/>
          <p:nvPr/>
        </p:nvSpPr>
        <p:spPr>
          <a:xfrm>
            <a:off x="3410174" y="6199557"/>
            <a:ext cx="5604734" cy="369332"/>
          </a:xfrm>
          <a:prstGeom prst="rect">
            <a:avLst/>
          </a:prstGeom>
          <a:pattFill prst="pct90">
            <a:fgClr>
              <a:schemeClr val="accent2"/>
            </a:fgClr>
            <a:bgClr>
              <a:schemeClr val="bg1"/>
            </a:bgClr>
          </a:pattFill>
        </p:spPr>
        <p:txBody>
          <a:bodyPr wrap="square" rtlCol="0">
            <a:spAutoFit/>
          </a:bodyPr>
          <a:lstStyle/>
          <a:p>
            <a:endParaRPr lang="fr-FR" dirty="0"/>
          </a:p>
        </p:txBody>
      </p:sp>
      <p:pic>
        <p:nvPicPr>
          <p:cNvPr id="7" name="Image 6" descr="Une image contenant bâtiment, machine, Pièce auto, roue&#10;&#10;Description générée automatiquement">
            <a:extLst>
              <a:ext uri="{FF2B5EF4-FFF2-40B4-BE49-F238E27FC236}">
                <a16:creationId xmlns:a16="http://schemas.microsoft.com/office/drawing/2014/main" id="{B59D79C7-CC9A-D7AC-27A0-583358180B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40000" y="931740"/>
            <a:ext cx="3312000" cy="4978706"/>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9" name="Image 8" descr="Une image contenant outil, acier, usine, en bois&#10;&#10;Description générée automatiquement">
            <a:extLst>
              <a:ext uri="{FF2B5EF4-FFF2-40B4-BE49-F238E27FC236}">
                <a16:creationId xmlns:a16="http://schemas.microsoft.com/office/drawing/2014/main" id="{40B38E4C-4383-28F8-9D7E-1E4EF1F56B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04233" y="289111"/>
            <a:ext cx="3420000" cy="514105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31304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9BB6F0C-9DD1-60BF-4253-EFF46AB34F1A}"/>
              </a:ext>
            </a:extLst>
          </p:cNvPr>
          <p:cNvSpPr txBox="1"/>
          <p:nvPr/>
        </p:nvSpPr>
        <p:spPr>
          <a:xfrm>
            <a:off x="3920770" y="2114344"/>
            <a:ext cx="5809132" cy="369332"/>
          </a:xfrm>
          <a:prstGeom prst="rect">
            <a:avLst/>
          </a:prstGeom>
          <a:pattFill prst="pct90">
            <a:fgClr>
              <a:schemeClr val="accent1"/>
            </a:fgClr>
            <a:bgClr>
              <a:schemeClr val="bg1"/>
            </a:bgClr>
          </a:pattFill>
        </p:spPr>
        <p:txBody>
          <a:bodyPr wrap="square" rtlCol="0">
            <a:spAutoFit/>
          </a:bodyPr>
          <a:lstStyle/>
          <a:p>
            <a:endParaRPr lang="fr-FR" dirty="0"/>
          </a:p>
        </p:txBody>
      </p:sp>
      <p:pic>
        <p:nvPicPr>
          <p:cNvPr id="7" name="Image 6" descr="Une image contenant ciel, statue, plein air&#10;&#10;Description générée automatiquement">
            <a:extLst>
              <a:ext uri="{FF2B5EF4-FFF2-40B4-BE49-F238E27FC236}">
                <a16:creationId xmlns:a16="http://schemas.microsoft.com/office/drawing/2014/main" id="{4DC2F111-1731-D4FD-9EC4-12038F4A47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499" y="285742"/>
            <a:ext cx="3240000" cy="4870474"/>
          </a:xfrm>
          <a:prstGeom prst="rect">
            <a:avLst/>
          </a:prstGeom>
          <a:ln w="88900" cap="sq" cmpd="thickThin">
            <a:solidFill>
              <a:srgbClr val="FFC000"/>
            </a:solidFill>
            <a:prstDash val="solid"/>
            <a:miter lim="800000"/>
          </a:ln>
          <a:effectLst>
            <a:innerShdw blurRad="76200">
              <a:srgbClr val="000000"/>
            </a:innerShdw>
          </a:effectLst>
        </p:spPr>
      </p:pic>
      <p:pic>
        <p:nvPicPr>
          <p:cNvPr id="9" name="Image 8" descr="Une image contenant ciel, plein air, dinosaure, statue&#10;&#10;Description générée automatiquement">
            <a:extLst>
              <a:ext uri="{FF2B5EF4-FFF2-40B4-BE49-F238E27FC236}">
                <a16:creationId xmlns:a16="http://schemas.microsoft.com/office/drawing/2014/main" id="{DE573D94-2093-6AF1-8167-5C0D84BF90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14562" y="3098287"/>
            <a:ext cx="3600000" cy="36000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10349028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9AF8203-67A5-91B6-6713-D97BCBED8D52}"/>
              </a:ext>
            </a:extLst>
          </p:cNvPr>
          <p:cNvSpPr txBox="1"/>
          <p:nvPr/>
        </p:nvSpPr>
        <p:spPr>
          <a:xfrm>
            <a:off x="3485478" y="6130073"/>
            <a:ext cx="5088367" cy="369332"/>
          </a:xfrm>
          <a:prstGeom prst="rect">
            <a:avLst/>
          </a:prstGeom>
          <a:pattFill prst="pct90">
            <a:fgClr>
              <a:schemeClr val="tx2"/>
            </a:fgClr>
            <a:bgClr>
              <a:schemeClr val="bg1"/>
            </a:bgClr>
          </a:pattFill>
        </p:spPr>
        <p:txBody>
          <a:bodyPr wrap="square" rtlCol="0">
            <a:spAutoFit/>
          </a:bodyPr>
          <a:lstStyle/>
          <a:p>
            <a:endParaRPr lang="fr-FR" dirty="0"/>
          </a:p>
        </p:txBody>
      </p:sp>
      <p:pic>
        <p:nvPicPr>
          <p:cNvPr id="4" name="Image 3" descr="Une image contenant boisson, nourriture, assiette, vaisselle&#10;&#10;Description générée automatiquement">
            <a:extLst>
              <a:ext uri="{FF2B5EF4-FFF2-40B4-BE49-F238E27FC236}">
                <a16:creationId xmlns:a16="http://schemas.microsoft.com/office/drawing/2014/main" id="{3E936945-3E63-8BFB-E777-B8A6224860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739" y="2043953"/>
            <a:ext cx="3060000" cy="4599894"/>
          </a:xfrm>
          <a:prstGeom prst="rect">
            <a:avLst/>
          </a:prstGeom>
          <a:ln w="88900" cap="sq" cmpd="thickThin">
            <a:solidFill>
              <a:srgbClr val="C00000"/>
            </a:solidFill>
            <a:prstDash val="solid"/>
            <a:miter lim="800000"/>
          </a:ln>
          <a:effectLst>
            <a:innerShdw blurRad="76200">
              <a:srgbClr val="000000"/>
            </a:innerShdw>
          </a:effectLst>
        </p:spPr>
      </p:pic>
      <p:pic>
        <p:nvPicPr>
          <p:cNvPr id="7" name="Image 6" descr="Une image contenant nourriture, assiette, légume, Cuisine&#10;&#10;Description générée automatiquement">
            <a:extLst>
              <a:ext uri="{FF2B5EF4-FFF2-40B4-BE49-F238E27FC236}">
                <a16:creationId xmlns:a16="http://schemas.microsoft.com/office/drawing/2014/main" id="{19422786-78F7-4300-BEDA-8918B96E69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44917" y="139849"/>
            <a:ext cx="3420000" cy="5141054"/>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9807291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D775437-835B-E0D8-3A78-2A13EF6DD0E5}"/>
              </a:ext>
            </a:extLst>
          </p:cNvPr>
          <p:cNvSpPr txBox="1"/>
          <p:nvPr/>
        </p:nvSpPr>
        <p:spPr>
          <a:xfrm>
            <a:off x="6382871" y="1205323"/>
            <a:ext cx="5809129" cy="369332"/>
          </a:xfrm>
          <a:prstGeom prst="rect">
            <a:avLst/>
          </a:prstGeom>
          <a:pattFill prst="pct90">
            <a:fgClr>
              <a:srgbClr val="C00000"/>
            </a:fgClr>
            <a:bgClr>
              <a:schemeClr val="bg1"/>
            </a:bgClr>
          </a:pattFill>
        </p:spPr>
        <p:txBody>
          <a:bodyPr wrap="square" rtlCol="0">
            <a:spAutoFit/>
          </a:bodyPr>
          <a:lstStyle/>
          <a:p>
            <a:endParaRPr lang="fr-FR" dirty="0"/>
          </a:p>
        </p:txBody>
      </p:sp>
      <p:pic>
        <p:nvPicPr>
          <p:cNvPr id="3" name="Image 2">
            <a:extLst>
              <a:ext uri="{FF2B5EF4-FFF2-40B4-BE49-F238E27FC236}">
                <a16:creationId xmlns:a16="http://schemas.microsoft.com/office/drawing/2014/main" id="{0BEAE7A5-B405-5E55-E6B9-C5EA487FF71A}"/>
              </a:ext>
            </a:extLst>
          </p:cNvPr>
          <p:cNvPicPr>
            <a:picLocks noChangeAspect="1"/>
          </p:cNvPicPr>
          <p:nvPr/>
        </p:nvPicPr>
        <p:blipFill>
          <a:blip r:embed="rId2"/>
          <a:stretch>
            <a:fillRect/>
          </a:stretch>
        </p:blipFill>
        <p:spPr>
          <a:xfrm>
            <a:off x="182038" y="147001"/>
            <a:ext cx="4932000" cy="3281999"/>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 3">
            <a:extLst>
              <a:ext uri="{FF2B5EF4-FFF2-40B4-BE49-F238E27FC236}">
                <a16:creationId xmlns:a16="http://schemas.microsoft.com/office/drawing/2014/main" id="{073EBCD0-1240-97D9-36DC-EE425D066604}"/>
              </a:ext>
            </a:extLst>
          </p:cNvPr>
          <p:cNvPicPr>
            <a:picLocks noChangeAspect="1"/>
          </p:cNvPicPr>
          <p:nvPr/>
        </p:nvPicPr>
        <p:blipFill>
          <a:blip r:embed="rId3"/>
          <a:stretch>
            <a:fillRect/>
          </a:stretch>
        </p:blipFill>
        <p:spPr>
          <a:xfrm>
            <a:off x="6937840" y="3325562"/>
            <a:ext cx="4968000" cy="33059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480217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AE481AB-03BA-B398-92D9-214E0C2EA19E}"/>
              </a:ext>
            </a:extLst>
          </p:cNvPr>
          <p:cNvSpPr txBox="1"/>
          <p:nvPr/>
        </p:nvSpPr>
        <p:spPr>
          <a:xfrm>
            <a:off x="2220686" y="509451"/>
            <a:ext cx="10750731" cy="584775"/>
          </a:xfrm>
          <a:prstGeom prst="rect">
            <a:avLst/>
          </a:prstGeom>
          <a:noFill/>
        </p:spPr>
        <p:txBody>
          <a:bodyPr wrap="square" rtlCol="0">
            <a:spAutoFit/>
          </a:bodyPr>
          <a:lstStyle/>
          <a:p>
            <a:r>
              <a:rPr lang="fr-FR" sz="3200" b="1" dirty="0">
                <a:solidFill>
                  <a:srgbClr val="FFFF00"/>
                </a:solidFill>
              </a:rPr>
              <a:t>Lorient Vous A Présenté La Côte D’Opale </a:t>
            </a:r>
          </a:p>
        </p:txBody>
      </p:sp>
      <p:sp>
        <p:nvSpPr>
          <p:cNvPr id="6" name="ZoneTexte 5">
            <a:extLst>
              <a:ext uri="{FF2B5EF4-FFF2-40B4-BE49-F238E27FC236}">
                <a16:creationId xmlns:a16="http://schemas.microsoft.com/office/drawing/2014/main" id="{1A8363DB-075A-F982-E08B-708B412EF35B}"/>
              </a:ext>
            </a:extLst>
          </p:cNvPr>
          <p:cNvSpPr txBox="1"/>
          <p:nvPr/>
        </p:nvSpPr>
        <p:spPr>
          <a:xfrm>
            <a:off x="2991394" y="1188720"/>
            <a:ext cx="7406640"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7" name="ZoneTexte 6">
            <a:extLst>
              <a:ext uri="{FF2B5EF4-FFF2-40B4-BE49-F238E27FC236}">
                <a16:creationId xmlns:a16="http://schemas.microsoft.com/office/drawing/2014/main" id="{633FF992-69F0-0CDC-BB96-02365067263C}"/>
              </a:ext>
            </a:extLst>
          </p:cNvPr>
          <p:cNvSpPr txBox="1"/>
          <p:nvPr/>
        </p:nvSpPr>
        <p:spPr>
          <a:xfrm>
            <a:off x="4219303" y="1867989"/>
            <a:ext cx="6178731"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0AD703F7-65D9-53EA-0CDC-E8B56207A9E7}"/>
              </a:ext>
            </a:extLst>
          </p:cNvPr>
          <p:cNvSpPr txBox="1"/>
          <p:nvPr/>
        </p:nvSpPr>
        <p:spPr>
          <a:xfrm>
            <a:off x="3540034" y="2471934"/>
            <a:ext cx="1089442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9" name="ZoneTexte 8">
            <a:extLst>
              <a:ext uri="{FF2B5EF4-FFF2-40B4-BE49-F238E27FC236}">
                <a16:creationId xmlns:a16="http://schemas.microsoft.com/office/drawing/2014/main" id="{1B49E768-53FE-25BA-4A2B-CC2FF52713AE}"/>
              </a:ext>
            </a:extLst>
          </p:cNvPr>
          <p:cNvSpPr txBox="1"/>
          <p:nvPr/>
        </p:nvSpPr>
        <p:spPr>
          <a:xfrm>
            <a:off x="5603967" y="3151203"/>
            <a:ext cx="5538651"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5415151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TotalTime>
  <Words>272</Words>
  <Application>Microsoft Office PowerPoint</Application>
  <PresentationFormat>Grand écran</PresentationFormat>
  <Paragraphs>19</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2024-04-28T09:27:06Z</dcterms:created>
  <dcterms:modified xsi:type="dcterms:W3CDTF">2024-04-29T07:32:32Z</dcterms:modified>
</cp:coreProperties>
</file>