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3" r:id="rId6"/>
    <p:sldId id="267" r:id="rId7"/>
    <p:sldId id="264" r:id="rId8"/>
    <p:sldId id="265" r:id="rId9"/>
    <p:sldId id="266" r:id="rId10"/>
    <p:sldId id="261" r:id="rId11"/>
    <p:sldId id="262" r:id="rId12"/>
  </p:sldIdLst>
  <p:sldSz cx="9144000" cy="5143500" type="screen16x9"/>
  <p:notesSz cx="6858000" cy="9144000"/>
  <p:embeddedFontLst>
    <p:embeddedFont>
      <p:font typeface="Poppins Black" panose="00000A00000000000000" pitchFamily="2" charset="0"/>
      <p:bold r:id="rId14"/>
      <p:boldItalic r:id="rId15"/>
    </p:embeddedFont>
    <p:embeddedFont>
      <p:font typeface="Poppins ExtraBold" panose="00000900000000000000" pitchFamily="2" charset="0"/>
      <p:bold r:id="rId16"/>
      <p:boldItalic r:id="rId17"/>
    </p:embeddedFont>
    <p:embeddedFont>
      <p:font typeface="Poppins Medium" panose="00000600000000000000" pitchFamily="2" charset="0"/>
      <p:regular r:id="rId18"/>
      <p:italic r:id="rId19"/>
    </p:embeddedFont>
    <p:embeddedFont>
      <p:font typeface="Poppins SemiBold" panose="00000700000000000000" pitchFamily="2" charset="0"/>
      <p:bold r:id="rId20"/>
      <p:boldItalic r:id="rId21"/>
    </p:embeddedFont>
    <p:embeddedFont>
      <p:font typeface="Proxima Nova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4"/>
                </a:solidFill>
              </a:defRPr>
            </a:lvl1pPr>
            <a:lvl2pPr lvl="1">
              <a:buNone/>
              <a:defRPr>
                <a:solidFill>
                  <a:schemeClr val="accent4"/>
                </a:solidFill>
              </a:defRPr>
            </a:lvl2pPr>
            <a:lvl3pPr lvl="2">
              <a:buNone/>
              <a:defRPr>
                <a:solidFill>
                  <a:schemeClr val="accent4"/>
                </a:solidFill>
              </a:defRPr>
            </a:lvl3pPr>
            <a:lvl4pPr lvl="3">
              <a:buNone/>
              <a:defRPr>
                <a:solidFill>
                  <a:schemeClr val="accent4"/>
                </a:solidFill>
              </a:defRPr>
            </a:lvl4pPr>
            <a:lvl5pPr lvl="4">
              <a:buNone/>
              <a:defRPr>
                <a:solidFill>
                  <a:schemeClr val="accent4"/>
                </a:solidFill>
              </a:defRPr>
            </a:lvl5pPr>
            <a:lvl6pPr lvl="5">
              <a:buNone/>
              <a:defRPr>
                <a:solidFill>
                  <a:schemeClr val="accent4"/>
                </a:solidFill>
              </a:defRPr>
            </a:lvl6pPr>
            <a:lvl7pPr lvl="6">
              <a:buNone/>
              <a:defRPr>
                <a:solidFill>
                  <a:schemeClr val="accent4"/>
                </a:solidFill>
              </a:defRPr>
            </a:lvl7pPr>
            <a:lvl8pPr lvl="7">
              <a:buNone/>
              <a:defRPr>
                <a:solidFill>
                  <a:schemeClr val="accent4"/>
                </a:solidFill>
              </a:defRPr>
            </a:lvl8pPr>
            <a:lvl9pPr lvl="8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387975" y="789025"/>
            <a:ext cx="85206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_AND_BODY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832400" y="1304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4"/>
                </a:solidFill>
              </a:defRPr>
            </a:lvl1pPr>
            <a:lvl2pPr lvl="1">
              <a:buNone/>
              <a:defRPr>
                <a:solidFill>
                  <a:schemeClr val="accent4"/>
                </a:solidFill>
              </a:defRPr>
            </a:lvl2pPr>
            <a:lvl3pPr lvl="2">
              <a:buNone/>
              <a:defRPr>
                <a:solidFill>
                  <a:schemeClr val="accent4"/>
                </a:solidFill>
              </a:defRPr>
            </a:lvl3pPr>
            <a:lvl4pPr lvl="3">
              <a:buNone/>
              <a:defRPr>
                <a:solidFill>
                  <a:schemeClr val="accent4"/>
                </a:solidFill>
              </a:defRPr>
            </a:lvl4pPr>
            <a:lvl5pPr lvl="4">
              <a:buNone/>
              <a:defRPr>
                <a:solidFill>
                  <a:schemeClr val="accent4"/>
                </a:solidFill>
              </a:defRPr>
            </a:lvl5pPr>
            <a:lvl6pPr lvl="5">
              <a:buNone/>
              <a:defRPr>
                <a:solidFill>
                  <a:schemeClr val="accent4"/>
                </a:solidFill>
              </a:defRPr>
            </a:lvl6pPr>
            <a:lvl7pPr lvl="6">
              <a:buNone/>
              <a:defRPr>
                <a:solidFill>
                  <a:schemeClr val="accent4"/>
                </a:solidFill>
              </a:defRPr>
            </a:lvl7pPr>
            <a:lvl8pPr lvl="7">
              <a:buNone/>
              <a:defRPr>
                <a:solidFill>
                  <a:schemeClr val="accent4"/>
                </a:solidFill>
              </a:defRPr>
            </a:lvl8pPr>
            <a:lvl9pPr lvl="8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3"/>
          </p:nvPr>
        </p:nvSpPr>
        <p:spPr>
          <a:xfrm>
            <a:off x="386975" y="864000"/>
            <a:ext cx="83682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4"/>
          </p:nvPr>
        </p:nvSpPr>
        <p:spPr>
          <a:xfrm>
            <a:off x="4813725" y="3822525"/>
            <a:ext cx="39999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3050" algn="r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2pPr>
            <a:lvl3pPr marL="1371600" lvl="2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3pPr>
            <a:lvl4pPr marL="1828800" lvl="3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4pPr>
            <a:lvl5pPr marL="2286000" lvl="4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5pPr>
            <a:lvl6pPr marL="2743200" lvl="5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6pPr>
            <a:lvl7pPr marL="3200400" lvl="6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7pPr>
            <a:lvl8pPr marL="3657600" lvl="7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8pPr>
            <a:lvl9pPr marL="4114800" lvl="8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4832400" y="13048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3"/>
          </p:nvPr>
        </p:nvSpPr>
        <p:spPr>
          <a:xfrm>
            <a:off x="386975" y="787800"/>
            <a:ext cx="83682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4"/>
          </p:nvPr>
        </p:nvSpPr>
        <p:spPr>
          <a:xfrm>
            <a:off x="4813725" y="3822525"/>
            <a:ext cx="39999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3050" algn="r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marL="914400" lvl="1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2pPr>
            <a:lvl3pPr marL="1371600" lvl="2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3pPr>
            <a:lvl4pPr marL="1828800" lvl="3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4pPr>
            <a:lvl5pPr marL="2286000" lvl="4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5pPr>
            <a:lvl6pPr marL="2743200" lvl="5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6pPr>
            <a:lvl7pPr marL="3200400" lvl="6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7pPr>
            <a:lvl8pPr marL="3657600" lvl="7" indent="-260350" algn="r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8pPr>
            <a:lvl9pPr marL="4114800" lvl="8" indent="-260350" algn="r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4"/>
                </a:solidFill>
              </a:defRPr>
            </a:lvl1pPr>
            <a:lvl2pPr lvl="1" rtl="0">
              <a:buNone/>
              <a:defRPr>
                <a:solidFill>
                  <a:schemeClr val="accent4"/>
                </a:solidFill>
              </a:defRPr>
            </a:lvl2pPr>
            <a:lvl3pPr lvl="2" rtl="0">
              <a:buNone/>
              <a:defRPr>
                <a:solidFill>
                  <a:schemeClr val="accent4"/>
                </a:solidFill>
              </a:defRPr>
            </a:lvl3pPr>
            <a:lvl4pPr lvl="3" rtl="0">
              <a:buNone/>
              <a:defRPr>
                <a:solidFill>
                  <a:schemeClr val="accent4"/>
                </a:solidFill>
              </a:defRPr>
            </a:lvl4pPr>
            <a:lvl5pPr lvl="4" rtl="0">
              <a:buNone/>
              <a:defRPr>
                <a:solidFill>
                  <a:schemeClr val="accent4"/>
                </a:solidFill>
              </a:defRPr>
            </a:lvl5pPr>
            <a:lvl6pPr lvl="5" rtl="0">
              <a:buNone/>
              <a:defRPr>
                <a:solidFill>
                  <a:schemeClr val="accent4"/>
                </a:solidFill>
              </a:defRPr>
            </a:lvl6pPr>
            <a:lvl7pPr lvl="6" rtl="0">
              <a:buNone/>
              <a:defRPr>
                <a:solidFill>
                  <a:schemeClr val="accent4"/>
                </a:solidFill>
              </a:defRPr>
            </a:lvl7pPr>
            <a:lvl8pPr lvl="7" rtl="0">
              <a:buNone/>
              <a:defRPr>
                <a:solidFill>
                  <a:schemeClr val="accent4"/>
                </a:solidFill>
              </a:defRPr>
            </a:lvl8pPr>
            <a:lvl9pPr lvl="8" rtl="0"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wf.fr/qui-sommes-nous/entreprises-partenaires/pom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dirty="0" err="1">
                <a:latin typeface="Poppins Black" panose="00000A00000000000000" pitchFamily="2" charset="0"/>
                <a:cs typeface="Poppins Black" panose="00000A00000000000000" pitchFamily="2" charset="0"/>
              </a:rPr>
              <a:t>Bilan</a:t>
            </a:r>
            <a:r>
              <a:rPr dirty="0">
                <a:latin typeface="Poppins Black" panose="00000A00000000000000" pitchFamily="2" charset="0"/>
                <a:cs typeface="Poppins Black" panose="00000A00000000000000" pitchFamily="2" charset="0"/>
              </a:rPr>
              <a:t> de 2 Ans </a:t>
            </a:r>
            <a:r>
              <a:rPr dirty="0" err="1">
                <a:latin typeface="Poppins Black" panose="00000A00000000000000" pitchFamily="2" charset="0"/>
                <a:cs typeface="Poppins Black" panose="00000A00000000000000" pitchFamily="2" charset="0"/>
              </a:rPr>
              <a:t>d'Alternance</a:t>
            </a:r>
            <a:r>
              <a:rPr dirty="0">
                <a:latin typeface="Poppins Black" panose="00000A00000000000000" pitchFamily="2" charset="0"/>
                <a:cs typeface="Poppins Black" panose="00000A00000000000000" pitchFamily="2" charset="0"/>
              </a:rPr>
              <a:t> chez Poma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140294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Titre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Bilan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2 Ans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d'Alternance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chez Poma</a:t>
            </a:r>
            <a:endParaRPr lang="en-US" sz="13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Nom</a:t>
            </a:r>
            <a:r>
              <a:rPr lang="en-US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Mahmoud ADDI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Date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lang="fr-FR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16-05-2024</a:t>
            </a:r>
            <a:endParaRPr sz="13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sz="1300" b="0" i="0" dirty="0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4932402" y="1508670"/>
            <a:ext cx="3774995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Compétences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Développées</a:t>
            </a:r>
            <a:endParaRPr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17256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17256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310597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2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Gestion de </a:t>
            </a:r>
            <a:r>
              <a:rPr sz="12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projet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Amélioration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compétences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gestion de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projet</a:t>
            </a:r>
            <a:endParaRPr lang="fr-FR" sz="120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2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Communication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Développement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compétences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communication,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essentielles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le support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utilisateur</a:t>
            </a:r>
            <a:endParaRPr sz="12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2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Résolution</a:t>
            </a:r>
            <a:r>
              <a:rPr sz="12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</a:t>
            </a:r>
            <a:r>
              <a:rPr sz="12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problèmes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Capacité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à identifier et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résoudre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les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problèmes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rapidement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et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efficacement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2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Compétences</a:t>
            </a:r>
            <a:r>
              <a:rPr sz="12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techniques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Élargissement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connaissances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techniques,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notamment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dans la gestion des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systèmes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2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d'exploitation</a:t>
            </a:r>
            <a:r>
              <a:rPr sz="12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et le support matériel.</a:t>
            </a:r>
          </a:p>
          <a:p>
            <a:endParaRPr sz="1200" b="0" i="0" dirty="0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317256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71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55027" y="1508670"/>
            <a:ext cx="3329744" cy="23571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2010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Remerciements</a:t>
            </a:r>
            <a:endParaRPr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96346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96346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3818994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137160" algn="l">
              <a:spcBef>
                <a:spcPts val="0"/>
              </a:spcBef>
              <a:spcAft>
                <a:spcPts val="800"/>
              </a:spcAft>
              <a:buSzPct val="100000"/>
            </a:pP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L'alternance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chez Poma a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significativement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contribué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à </a:t>
            </a:r>
            <a:r>
              <a:rPr lang="fr-FR" sz="180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mon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développement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professionnel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, </a:t>
            </a: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me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permettant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mettre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pratique </a:t>
            </a: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mes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compétences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académiques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dans un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environnement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réel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</a:t>
            </a: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Je </a:t>
            </a:r>
            <a:r>
              <a:rPr lang="fr-FR" sz="180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souhaite exprimer m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 gratitude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envers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Poma et les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collaborateurs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pour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leur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soutien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et les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opportunités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offertes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pendant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cette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période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</a:t>
            </a:r>
          </a:p>
          <a:p>
            <a:endParaRPr sz="13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96346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22936" y="1508670"/>
            <a:ext cx="3593927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Introduction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2249334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Objectif de la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présentation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Présenter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un résumé des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tâches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principales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et des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projets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réalisés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durant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l'alternance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Brève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introduction de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l'entreprise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Poma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est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une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entreprise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leader dans le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domaine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systèmes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transport par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câble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fr-FR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dans laquelle j’ai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joué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un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rôle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actif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tant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qu</a:t>
            </a:r>
            <a:r>
              <a:rPr lang="fr-FR" sz="130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 technicien informatique</a:t>
            </a:r>
            <a:endParaRPr sz="13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sz="1300" i="0" dirty="0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0150" y="1508670"/>
            <a:ext cx="2759499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Les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Tâches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Principales</a:t>
            </a:r>
            <a:endParaRPr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6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11556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11556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94130" y="665629"/>
            <a:ext cx="4325470" cy="3865161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Configuration des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Postes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Travail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Configuration et mise à jour des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systèmes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assurer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une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performance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optimale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Support aux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utilisateurs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Assistance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quotidienne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aux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employés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résoudre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les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problèmes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techniques</a:t>
            </a:r>
            <a:r>
              <a:rPr lang="fr-FR" sz="80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à travers OTRS</a:t>
            </a:r>
            <a:endParaRPr sz="8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Création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des FAQ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Élaboration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guides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d'aide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faciliter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l'utilisation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outils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informatiques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par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tous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les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employés</a:t>
            </a:r>
            <a:r>
              <a:rPr lang="fr-FR" sz="80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/ techniciens.</a:t>
            </a:r>
            <a:endParaRPr sz="8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Gestion des tickets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d'incident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Réponse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aux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demandes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et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résolution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incidents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signalés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via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l'outil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ticketing OTRS.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Vérification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l'intégrité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la CMDB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Contrôle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régulier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la base de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données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</a:t>
            </a:r>
            <a:r>
              <a:rPr lang="fr-FR"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 stock matériel 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pour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garantir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l'exactitude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informations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Déplacements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professionnels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Visites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sur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différents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sites de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l'entreprise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assistance et maintenance.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Suivi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avec le support technique de DELL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Coordination avec le support DELL pour le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traitement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problèmes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matériels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Traitement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des retours de matériel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défectueux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Gestion des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équipements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défectueux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et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organisation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leur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remplacement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ou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réparation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Préparation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postes</a:t>
            </a:r>
            <a:r>
              <a:rPr sz="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pour les nouveaux </a:t>
            </a:r>
            <a:r>
              <a:rPr sz="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arrivants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Installation et configuration des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postes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travail pour les nouveaux </a:t>
            </a:r>
            <a:r>
              <a:rPr sz="8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employés</a:t>
            </a:r>
            <a:r>
              <a:rPr sz="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endParaRPr sz="8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311556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81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25600" y="1508670"/>
            <a:ext cx="4188598" cy="23581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305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Les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Projets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lang="fr-FR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réalisés</a:t>
            </a:r>
            <a:endParaRPr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0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319995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319995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1" y="1062318"/>
            <a:ext cx="4424082" cy="3526606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Projet 1: 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Migration de U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vers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OneDrive</a:t>
            </a:r>
            <a:endParaRPr lang="fr-FR" sz="180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Projet 2: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Création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documentations pour l</a:t>
            </a:r>
            <a:r>
              <a:rPr lang="fr-FR" sz="180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salles de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réunion</a:t>
            </a:r>
            <a:r>
              <a:rPr sz="18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  <a:endParaRPr lang="fr-FR" sz="180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Projet 3: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Remplacement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des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téléphones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obsolètes</a:t>
            </a:r>
            <a:endParaRPr lang="fr-FR" sz="18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Projet 4: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Renouvellement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des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postes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fin de cycle de vie</a:t>
            </a:r>
            <a:endParaRPr lang="fr-FR" sz="18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lang="fr-FR"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Projet 5: 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Migration </a:t>
            </a:r>
            <a:r>
              <a:rPr sz="18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vers</a:t>
            </a:r>
            <a:r>
              <a:rPr sz="18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Windows 11</a:t>
            </a:r>
            <a:br>
              <a:rPr lang="fr-FR" sz="10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endParaRPr sz="10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319995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24400" y="1744021"/>
            <a:ext cx="4190999" cy="18886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Projet 1: Migration vers OneDrive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91018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91018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2854628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r-FR"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Communication proactive </a:t>
            </a:r>
            <a:r>
              <a:rPr lang="fr-FR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Communication proactive avec 300 utilisateurs pour faciliter la transition.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r-FR"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Assistance personnalisée </a:t>
            </a:r>
            <a:r>
              <a:rPr lang="fr-FR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Assistance personnalisée pour garantir une migration sans erreur.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fr-FR"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Suivi détaillé </a:t>
            </a:r>
            <a:r>
              <a:rPr lang="fr-FR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Suivi détaillé via Excel pour l'intégrité des données.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Compétences</a:t>
            </a:r>
            <a:r>
              <a:rPr lang="en-US"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développées</a:t>
            </a:r>
            <a:r>
              <a:rPr lang="en-US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lang="en-US"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Organisation</a:t>
            </a:r>
            <a:r>
              <a:rPr lang="en-US"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patience.</a:t>
            </a:r>
          </a:p>
          <a:p>
            <a:endParaRPr sz="1300" i="0" dirty="0">
              <a:solidFill>
                <a:srgbClr val="61616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91018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39362" y="1508670"/>
            <a:ext cx="4161074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Projet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2: Documentation pour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l'équipement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des salles de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réunion</a:t>
            </a:r>
            <a:endParaRPr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91018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91018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3157275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Inventaire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complet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Inventaire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complet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équipements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identifier les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besoins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spécifiques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Création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guides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d'utilisation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Création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guides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d'utilisation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clairs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une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adoption facile par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tous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les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employés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Collaboration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efficace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Collaboration avec la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responsable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d'infrastructure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l'intégration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efficace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guides.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Compétences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développées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Communication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efficace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attention aux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détails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endParaRPr sz="1300" i="0" dirty="0">
              <a:solidFill>
                <a:srgbClr val="61616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91018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 descr="tmpk7iz2p9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508670"/>
            <a:ext cx="4190999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312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Projet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3: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Remplacement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des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téléphones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obsolètes</a:t>
            </a:r>
            <a:endParaRPr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2403222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Organisation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rendez-vous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optimisés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Organisation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rendez-vous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optimisés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pour le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remplacement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des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appareils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Utilisation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Smart Switch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Utilisation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Smart Switch pour un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transfert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données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sécurisé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Compétences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développées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Planification, gestion du temps.</a:t>
            </a:r>
          </a:p>
          <a:p>
            <a:endParaRPr sz="1300" b="0" i="0" dirty="0">
              <a:solidFill>
                <a:srgbClr val="616161"/>
              </a:solidFill>
              <a:latin typeface="Proxima Nov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68191" y="1508670"/>
            <a:ext cx="3503417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Projet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4: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Renouvellement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des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postes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informatiques</a:t>
            </a:r>
            <a:endParaRPr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2803332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Système</a:t>
            </a:r>
            <a:r>
              <a:rPr sz="1300" i="0" dirty="0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de </a:t>
            </a:r>
            <a:r>
              <a:rPr sz="1300" i="0" dirty="0" err="1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réservation</a:t>
            </a:r>
            <a:r>
              <a:rPr sz="1300" i="0" dirty="0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via Microsoft Forms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Mise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œuvre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d'un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système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réservation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via Microsoft Forms pour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minimiser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les perturbations.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Sauvegarde</a:t>
            </a:r>
            <a:r>
              <a:rPr sz="1300" i="0" dirty="0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et transition des </a:t>
            </a:r>
            <a:r>
              <a:rPr sz="1300" i="0" dirty="0" err="1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données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Sauvegarde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et transition des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données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vers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nouveaux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postes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via OneDrive,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assurant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une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continuité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pPr marL="228600" lvl="1" indent="-9144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sz="1300" i="0" dirty="0" err="1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Compétences</a:t>
            </a:r>
            <a:r>
              <a:rPr sz="1300" i="0" dirty="0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300" i="0" dirty="0" err="1">
                <a:solidFill>
                  <a:srgbClr val="61616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développées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Gestion de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projet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support </a:t>
            </a:r>
            <a:r>
              <a:rPr sz="1300" i="0" dirty="0" err="1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utilisateur</a:t>
            </a:r>
            <a:r>
              <a:rPr sz="1300" i="0" dirty="0">
                <a:solidFill>
                  <a:srgbClr val="61616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endParaRPr sz="1300" i="0" dirty="0">
              <a:solidFill>
                <a:srgbClr val="61616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50716" y="1508670"/>
            <a:ext cx="3538366" cy="2359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Projet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5: Migration </a:t>
            </a:r>
            <a:r>
              <a:rPr dirty="0" err="1">
                <a:latin typeface="Poppins ExtraBold" panose="00000900000000000000" pitchFamily="2" charset="0"/>
                <a:cs typeface="Poppins ExtraBold" panose="00000900000000000000" pitchFamily="2" charset="0"/>
              </a:rPr>
              <a:t>vers</a:t>
            </a:r>
            <a:r>
              <a:rPr dirty="0">
                <a:latin typeface="Poppins ExtraBold" panose="00000900000000000000" pitchFamily="2" charset="0"/>
                <a:cs typeface="Poppins ExtraBold" panose="00000900000000000000" pitchFamily="2" charset="0"/>
              </a:rPr>
              <a:t> Windows 11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8600" y="1508670"/>
            <a:ext cx="86868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300" b="0" i="0">
                <a:solidFill>
                  <a:srgbClr val="616161"/>
                </a:solidFill>
                <a:latin typeface="Proxima Nova"/>
              </a:defRPr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28600" y="1508670"/>
            <a:ext cx="8686800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286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1508670"/>
            <a:ext cx="4190999" cy="1649169"/>
          </a:xfrm>
          <a:prstGeom prst="rect">
            <a:avLst/>
          </a:prstGeom>
          <a:noFill/>
          <a:ln>
            <a:noFill/>
          </a:ln>
        </p:spPr>
        <p:txBody>
          <a:bodyPr wrap="square" lIns="190500" tIns="0" rIns="0" bIns="190500" anchor="t">
            <a:spAutoFit/>
          </a:bodyPr>
          <a:lstStyle/>
          <a:p>
            <a:pPr marL="228600" indent="-91440" algn="l">
              <a:spcBef>
                <a:spcPts val="0"/>
              </a:spcBef>
              <a:spcAft>
                <a:spcPts val="800"/>
              </a:spcAft>
              <a:buSzPct val="100000"/>
              <a:buFont typeface="Arial"/>
              <a:buChar char="•"/>
            </a:pP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Planification des installations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Planification des installations pour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réduire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les interruptions.</a:t>
            </a:r>
          </a:p>
          <a:p>
            <a:pPr marL="228600" indent="-91440">
              <a:spcBef>
                <a:spcPts val="1200"/>
              </a:spcBef>
              <a:buSzPct val="100000"/>
              <a:buFont typeface="Arial"/>
              <a:buChar char="•"/>
            </a:pP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Compétences</a:t>
            </a:r>
            <a:r>
              <a:rPr sz="1300" i="0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développées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: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Efficacité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opérationnelle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résolution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de </a:t>
            </a:r>
            <a:r>
              <a:rPr sz="1300" i="0" dirty="0" err="1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problèmes</a:t>
            </a:r>
            <a:r>
              <a:rPr sz="1300" i="0" dirty="0"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  <a:p>
            <a:endParaRPr sz="1300" i="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1508670"/>
            <a:ext cx="4190999" cy="258797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724400" y="1508670"/>
            <a:ext cx="4190999" cy="2359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l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24400" y="2302817"/>
            <a:ext cx="4190999" cy="7710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3944242"/>
            <a:ext cx="4190999" cy="152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63D297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Microsoft Office PowerPoint</Application>
  <PresentationFormat>On-screen Show (16:9)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Proxima Nova</vt:lpstr>
      <vt:lpstr>Poppins Black</vt:lpstr>
      <vt:lpstr>Arial</vt:lpstr>
      <vt:lpstr>Poppins Medium</vt:lpstr>
      <vt:lpstr>Poppins ExtraBold</vt:lpstr>
      <vt:lpstr>Poppins SemiBold</vt:lpstr>
      <vt:lpstr>Spearmint</vt:lpstr>
      <vt:lpstr>Bilan de 2 Ans d'Alternance chez Poma</vt:lpstr>
      <vt:lpstr>Introduction</vt:lpstr>
      <vt:lpstr>Les Tâches Principales</vt:lpstr>
      <vt:lpstr>Les Projets réalisés</vt:lpstr>
      <vt:lpstr>Projet 1: Migration vers OneDrive</vt:lpstr>
      <vt:lpstr>Projet 2: Documentation pour l'équipement des salles de réunion</vt:lpstr>
      <vt:lpstr>Projet 3: Remplacement des téléphones obsolètes</vt:lpstr>
      <vt:lpstr>Projet 4: Renouvellement des postes informatiques</vt:lpstr>
      <vt:lpstr>Projet 5: Migration vers Windows 11</vt:lpstr>
      <vt:lpstr>Compétences Développées</vt:lpstr>
      <vt:lpstr>Remerciements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de 2 Ans d'Alternance chez Poma</dc:title>
  <dc:creator>ADDI Mahmoud</dc:creator>
  <cp:lastModifiedBy>ADDI Mahmoud</cp:lastModifiedBy>
  <cp:revision>6</cp:revision>
  <dcterms:modified xsi:type="dcterms:W3CDTF">2024-04-29T14:41:11Z</dcterms:modified>
</cp:coreProperties>
</file>