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9" r:id="rId3"/>
    <p:sldId id="268" r:id="rId4"/>
    <p:sldId id="270" r:id="rId5"/>
    <p:sldId id="265" r:id="rId6"/>
    <p:sldId id="257" r:id="rId7"/>
    <p:sldId id="266" r:id="rId8"/>
    <p:sldId id="260" r:id="rId9"/>
    <p:sldId id="259" r:id="rId10"/>
    <p:sldId id="267" r:id="rId11"/>
    <p:sldId id="263" r:id="rId12"/>
    <p:sldId id="264" r:id="rId13"/>
    <p:sldId id="261" r:id="rId14"/>
    <p:sldId id="262" r:id="rId15"/>
    <p:sldId id="271"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13hlxPRc9GuGJBlbqAbig==" hashData="R0R7p3O5ssGTSq5M1Zg7hYQobky3n4lv1zpiuIWsEiGmHKEHY4EgUW3wj74PaJIswE3NWnl5oQ3okUcnFUFJm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A5A3195B-3762-4748-9276-BAAB171E58CB}" type="datetimeFigureOut">
              <a:rPr lang="fr-FR" smtClean="0"/>
              <a:t>25/03/2024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6983A98-B5AA-4959-AEC4-48EE5B589C3B}" type="slidenum">
              <a:rPr lang="fr-FR" smtClean="0"/>
              <a:t>‹N°›</a:t>
            </a:fld>
            <a:endParaRPr lang="fr-FR"/>
          </a:p>
        </p:txBody>
      </p:sp>
    </p:spTree>
    <p:extLst>
      <p:ext uri="{BB962C8B-B14F-4D97-AF65-F5344CB8AC3E}">
        <p14:creationId xmlns:p14="http://schemas.microsoft.com/office/powerpoint/2010/main" val="3300969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A3195B-3762-4748-9276-BAAB171E58CB}" type="datetimeFigureOut">
              <a:rPr lang="fr-FR" smtClean="0"/>
              <a:t>25/03/2024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6983A98-B5AA-4959-AEC4-48EE5B589C3B}" type="slidenum">
              <a:rPr lang="fr-FR" smtClean="0"/>
              <a:t>‹N°›</a:t>
            </a:fld>
            <a:endParaRPr lang="fr-FR"/>
          </a:p>
        </p:txBody>
      </p:sp>
    </p:spTree>
    <p:extLst>
      <p:ext uri="{BB962C8B-B14F-4D97-AF65-F5344CB8AC3E}">
        <p14:creationId xmlns:p14="http://schemas.microsoft.com/office/powerpoint/2010/main" val="4767388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A5A3195B-3762-4748-9276-BAAB171E58CB}" type="datetimeFigureOut">
              <a:rPr lang="fr-FR" smtClean="0"/>
              <a:t>25/03/2024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6983A98-B5AA-4959-AEC4-48EE5B589C3B}" type="slidenum">
              <a:rPr lang="fr-FR" smtClean="0"/>
              <a:t>‹N°›</a:t>
            </a:fld>
            <a:endParaRPr lang="fr-FR"/>
          </a:p>
        </p:txBody>
      </p:sp>
    </p:spTree>
    <p:extLst>
      <p:ext uri="{BB962C8B-B14F-4D97-AF65-F5344CB8AC3E}">
        <p14:creationId xmlns:p14="http://schemas.microsoft.com/office/powerpoint/2010/main" val="11427736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5A3195B-3762-4748-9276-BAAB171E58CB}" type="datetimeFigureOut">
              <a:rPr lang="fr-FR" smtClean="0"/>
              <a:t>25/03/2024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6983A98-B5AA-4959-AEC4-48EE5B589C3B}" type="slidenum">
              <a:rPr lang="fr-FR" smtClean="0"/>
              <a:t>‹N°›</a:t>
            </a:fld>
            <a:endParaRPr lang="fr-FR"/>
          </a:p>
        </p:txBody>
      </p:sp>
    </p:spTree>
    <p:extLst>
      <p:ext uri="{BB962C8B-B14F-4D97-AF65-F5344CB8AC3E}">
        <p14:creationId xmlns:p14="http://schemas.microsoft.com/office/powerpoint/2010/main" val="23908079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5A3195B-3762-4748-9276-BAAB171E58CB}" type="datetimeFigureOut">
              <a:rPr lang="fr-FR" smtClean="0"/>
              <a:t>25/03/2024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6983A98-B5AA-4959-AEC4-48EE5B589C3B}" type="slidenum">
              <a:rPr lang="fr-FR" smtClean="0"/>
              <a:t>‹N°›</a:t>
            </a:fld>
            <a:endParaRPr lang="fr-FR"/>
          </a:p>
        </p:txBody>
      </p:sp>
    </p:spTree>
    <p:extLst>
      <p:ext uri="{BB962C8B-B14F-4D97-AF65-F5344CB8AC3E}">
        <p14:creationId xmlns:p14="http://schemas.microsoft.com/office/powerpoint/2010/main" val="9006118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A5A3195B-3762-4748-9276-BAAB171E58CB}" type="datetimeFigureOut">
              <a:rPr lang="fr-FR" smtClean="0"/>
              <a:t>25/03/2024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6983A98-B5AA-4959-AEC4-48EE5B589C3B}" type="slidenum">
              <a:rPr lang="fr-FR" smtClean="0"/>
              <a:t>‹N°›</a:t>
            </a:fld>
            <a:endParaRPr lang="fr-FR"/>
          </a:p>
        </p:txBody>
      </p:sp>
    </p:spTree>
    <p:extLst>
      <p:ext uri="{BB962C8B-B14F-4D97-AF65-F5344CB8AC3E}">
        <p14:creationId xmlns:p14="http://schemas.microsoft.com/office/powerpoint/2010/main" val="4294042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5A3195B-3762-4748-9276-BAAB171E58CB}" type="datetimeFigureOut">
              <a:rPr lang="fr-FR" smtClean="0"/>
              <a:t>25/03/2024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6983A98-B5AA-4959-AEC4-48EE5B589C3B}" type="slidenum">
              <a:rPr lang="fr-FR" smtClean="0"/>
              <a:t>‹N°›</a:t>
            </a:fld>
            <a:endParaRPr lang="fr-FR"/>
          </a:p>
        </p:txBody>
      </p:sp>
    </p:spTree>
    <p:extLst>
      <p:ext uri="{BB962C8B-B14F-4D97-AF65-F5344CB8AC3E}">
        <p14:creationId xmlns:p14="http://schemas.microsoft.com/office/powerpoint/2010/main" val="677711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A5A3195B-3762-4748-9276-BAAB171E58CB}" type="datetimeFigureOut">
              <a:rPr lang="fr-FR" smtClean="0"/>
              <a:t>25/03/2024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6983A98-B5AA-4959-AEC4-48EE5B589C3B}" type="slidenum">
              <a:rPr lang="fr-FR" smtClean="0"/>
              <a:t>‹N°›</a:t>
            </a:fld>
            <a:endParaRPr lang="fr-FR"/>
          </a:p>
        </p:txBody>
      </p:sp>
    </p:spTree>
    <p:extLst>
      <p:ext uri="{BB962C8B-B14F-4D97-AF65-F5344CB8AC3E}">
        <p14:creationId xmlns:p14="http://schemas.microsoft.com/office/powerpoint/2010/main" val="11553420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A5A3195B-3762-4748-9276-BAAB171E58CB}" type="datetimeFigureOut">
              <a:rPr lang="fr-FR" smtClean="0"/>
              <a:t>25/03/2024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6983A98-B5AA-4959-AEC4-48EE5B589C3B}" type="slidenum">
              <a:rPr lang="fr-FR" smtClean="0"/>
              <a:t>‹N°›</a:t>
            </a:fld>
            <a:endParaRPr lang="fr-FR"/>
          </a:p>
        </p:txBody>
      </p:sp>
    </p:spTree>
    <p:extLst>
      <p:ext uri="{BB962C8B-B14F-4D97-AF65-F5344CB8AC3E}">
        <p14:creationId xmlns:p14="http://schemas.microsoft.com/office/powerpoint/2010/main" val="4165766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A3195B-3762-4748-9276-BAAB171E58CB}" type="datetimeFigureOut">
              <a:rPr lang="fr-FR" smtClean="0"/>
              <a:t>25/03/2024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6983A98-B5AA-4959-AEC4-48EE5B589C3B}" type="slidenum">
              <a:rPr lang="fr-FR" smtClean="0"/>
              <a:t>‹N°›</a:t>
            </a:fld>
            <a:endParaRPr lang="fr-FR"/>
          </a:p>
        </p:txBody>
      </p:sp>
    </p:spTree>
    <p:extLst>
      <p:ext uri="{BB962C8B-B14F-4D97-AF65-F5344CB8AC3E}">
        <p14:creationId xmlns:p14="http://schemas.microsoft.com/office/powerpoint/2010/main" val="6294631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A3195B-3762-4748-9276-BAAB171E58CB}" type="datetimeFigureOut">
              <a:rPr lang="fr-FR" smtClean="0"/>
              <a:t>25/03/2024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6983A98-B5AA-4959-AEC4-48EE5B589C3B}" type="slidenum">
              <a:rPr lang="fr-FR" smtClean="0"/>
              <a:t>‹N°›</a:t>
            </a:fld>
            <a:endParaRPr lang="fr-FR"/>
          </a:p>
        </p:txBody>
      </p:sp>
    </p:spTree>
    <p:extLst>
      <p:ext uri="{BB962C8B-B14F-4D97-AF65-F5344CB8AC3E}">
        <p14:creationId xmlns:p14="http://schemas.microsoft.com/office/powerpoint/2010/main" val="3327910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A3195B-3762-4748-9276-BAAB171E58CB}" type="datetimeFigureOut">
              <a:rPr lang="fr-FR" smtClean="0"/>
              <a:t>25/03/2024</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983A98-B5AA-4959-AEC4-48EE5B589C3B}" type="slidenum">
              <a:rPr lang="fr-FR" smtClean="0"/>
              <a:t>‹N°›</a:t>
            </a:fld>
            <a:endParaRPr lang="fr-FR"/>
          </a:p>
        </p:txBody>
      </p:sp>
    </p:spTree>
    <p:extLst>
      <p:ext uri="{BB962C8B-B14F-4D97-AF65-F5344CB8AC3E}">
        <p14:creationId xmlns:p14="http://schemas.microsoft.com/office/powerpoint/2010/main" val="16263495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3.jp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gw.geneanet.org/pierfit?lang=fr&amp;m=TT&amp;sm=S&amp;t=seigneur&amp;p=de+Bussi%C3%A8re-Boffy" TargetMode="External"/><Relationship Id="rId7" Type="http://schemas.openxmlformats.org/officeDocument/2006/relationships/image" Target="../media/image9.jp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hyperlink" Target="https://gw.geneanet.org/pierfit?lang=fr&amp;m=TT&amp;sm=S&amp;t=voir&amp;p=R%C3%A9giment+d%27Hector" TargetMode="External"/><Relationship Id="rId5" Type="http://schemas.openxmlformats.org/officeDocument/2006/relationships/hyperlink" Target="https://gw.geneanet.org/pierfit?lang=fr&amp;m=TT&amp;sm=S&amp;t=Bataille&amp;p=de+Quiberon" TargetMode="External"/><Relationship Id="rId4" Type="http://schemas.openxmlformats.org/officeDocument/2006/relationships/hyperlink" Target="https://gw.geneanet.org/pierfit?lang=fr&amp;m=TT&amp;sm=S&amp;t=seigneur&amp;p=de+Vertamond" TargetMode="External"/></Relationships>
</file>

<file path=ppt/slides/_rels/slide6.xml.rels><?xml version="1.0" encoding="UTF-8" standalone="yes"?>
<Relationships xmlns="http://schemas.openxmlformats.org/package/2006/relationships"><Relationship Id="rId8" Type="http://schemas.openxmlformats.org/officeDocument/2006/relationships/hyperlink" Target="https://fr.wikipedia.org/wiki/1806" TargetMode="External"/><Relationship Id="rId13" Type="http://schemas.openxmlformats.org/officeDocument/2006/relationships/hyperlink" Target="https://fr.wikipedia.org/wiki/Septembre_1810" TargetMode="External"/><Relationship Id="rId18" Type="http://schemas.openxmlformats.org/officeDocument/2006/relationships/hyperlink" Target="https://fr.wikipedia.org/wiki/Longueur_hors-tout" TargetMode="External"/><Relationship Id="rId3" Type="http://schemas.openxmlformats.org/officeDocument/2006/relationships/hyperlink" Target="https://fr.wikipedia.org/wiki/Fr%C3%A9gate_(navire)" TargetMode="External"/><Relationship Id="rId21" Type="http://schemas.openxmlformats.org/officeDocument/2006/relationships/hyperlink" Target="https://fr.wikipedia.org/wiki/D%C3%A9placement_(navire)" TargetMode="External"/><Relationship Id="rId7" Type="http://schemas.openxmlformats.org/officeDocument/2006/relationships/hyperlink" Target="https://fr.wikipedia.org/wiki/Juin_1806" TargetMode="External"/><Relationship Id="rId12" Type="http://schemas.openxmlformats.org/officeDocument/2006/relationships/hyperlink" Target="https://fr.wikipedia.org/wiki/26_septembre" TargetMode="External"/><Relationship Id="rId17" Type="http://schemas.openxmlformats.org/officeDocument/2006/relationships/hyperlink" Target="https://fr.wikipedia.org/wiki/1816" TargetMode="External"/><Relationship Id="rId2" Type="http://schemas.openxmlformats.org/officeDocument/2006/relationships/image" Target="../media/image10.jpeg"/><Relationship Id="rId16" Type="http://schemas.openxmlformats.org/officeDocument/2006/relationships/hyperlink" Target="https://fr.wikipedia.org/wiki/Juillet_1816" TargetMode="External"/><Relationship Id="rId20" Type="http://schemas.openxmlformats.org/officeDocument/2006/relationships/hyperlink" Target="https://fr.wikipedia.org/wiki/Tirant_d%27eau" TargetMode="External"/><Relationship Id="rId1" Type="http://schemas.openxmlformats.org/officeDocument/2006/relationships/slideLayout" Target="../slideLayouts/slideLayout7.xml"/><Relationship Id="rId6" Type="http://schemas.openxmlformats.org/officeDocument/2006/relationships/hyperlink" Target="https://fr.wikipedia.org/wiki/24_juin" TargetMode="External"/><Relationship Id="rId11" Type="http://schemas.openxmlformats.org/officeDocument/2006/relationships/hyperlink" Target="https://fr.wikipedia.org/wiki/1810" TargetMode="External"/><Relationship Id="rId5" Type="http://schemas.openxmlformats.org/officeDocument/2006/relationships/hyperlink" Target="https://en.wikipedia.org/wiki/Pallas-class_frigate_(1808)" TargetMode="External"/><Relationship Id="rId15" Type="http://schemas.openxmlformats.org/officeDocument/2006/relationships/hyperlink" Target="https://fr.wikipedia.org/wiki/2_juillet" TargetMode="External"/><Relationship Id="rId10" Type="http://schemas.openxmlformats.org/officeDocument/2006/relationships/hyperlink" Target="https://fr.wikipedia.org/wiki/Juillet_1810" TargetMode="External"/><Relationship Id="rId19" Type="http://schemas.openxmlformats.org/officeDocument/2006/relationships/hyperlink" Target="https://fr.wikipedia.org/wiki/Ma%C3%AEtre-bau" TargetMode="External"/><Relationship Id="rId4" Type="http://schemas.openxmlformats.org/officeDocument/2006/relationships/hyperlink" Target="https://fr.wikipedia.org/w/index.php?title=Classe_Pallas_(1808)&amp;action=edit&amp;redlink=1" TargetMode="External"/><Relationship Id="rId9" Type="http://schemas.openxmlformats.org/officeDocument/2006/relationships/hyperlink" Target="https://fr.wikipedia.org/wiki/1er_juillet" TargetMode="External"/><Relationship Id="rId14" Type="http://schemas.openxmlformats.org/officeDocument/2006/relationships/hyperlink" Target="https://fr.wikipedia.org/wiki/Parc_national_du_Banc_d%27Arguin" TargetMode="External"/><Relationship Id="rId22" Type="http://schemas.openxmlformats.org/officeDocument/2006/relationships/hyperlink" Target="https://fr.wikipedia.org/wiki/Propulsion_maritime"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22.gif"/><Relationship Id="rId4" Type="http://schemas.openxmlformats.org/officeDocument/2006/relationships/image" Target="../media/image21.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7021" y="97078"/>
            <a:ext cx="2303550" cy="1474272"/>
          </a:xfrm>
          <a:prstGeom prst="rect">
            <a:avLst/>
          </a:prstGeom>
          <a:ln>
            <a:noFill/>
          </a:ln>
          <a:effectLst>
            <a:softEdge rad="112500"/>
          </a:effectLst>
        </p:spPr>
      </p:pic>
      <p:sp>
        <p:nvSpPr>
          <p:cNvPr id="5" name="Rectangle 4"/>
          <p:cNvSpPr/>
          <p:nvPr/>
        </p:nvSpPr>
        <p:spPr>
          <a:xfrm>
            <a:off x="6204052" y="4821188"/>
            <a:ext cx="184730" cy="923330"/>
          </a:xfrm>
          <a:prstGeom prst="rect">
            <a:avLst/>
          </a:prstGeom>
          <a:noFill/>
        </p:spPr>
        <p:txBody>
          <a:bodyPr wrap="none" lIns="91440" tIns="45720" rIns="91440" bIns="45720">
            <a:spAutoFit/>
          </a:bodyPr>
          <a:lstStyle/>
          <a:p>
            <a:pPr algn="ctr"/>
            <a:endParaRPr lang="fr-FR" sz="5400" cap="none" spc="50" dirty="0">
              <a:ln w="0"/>
              <a:solidFill>
                <a:schemeClr val="bg2"/>
              </a:solidFill>
              <a:effectLst>
                <a:innerShdw blurRad="63500" dist="50800" dir="13500000">
                  <a:srgbClr val="000000">
                    <a:alpha val="50000"/>
                  </a:srgbClr>
                </a:innerShdw>
              </a:effectLst>
            </a:endParaRPr>
          </a:p>
        </p:txBody>
      </p:sp>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25529" y="4968418"/>
            <a:ext cx="1585057" cy="1763655"/>
          </a:xfrm>
          <a:prstGeom prst="rect">
            <a:avLst/>
          </a:prstGeom>
        </p:spPr>
      </p:pic>
    </p:spTree>
    <p:extLst>
      <p:ext uri="{BB962C8B-B14F-4D97-AF65-F5344CB8AC3E}">
        <p14:creationId xmlns:p14="http://schemas.microsoft.com/office/powerpoint/2010/main" val="2007043339"/>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9 - Pirate des Caraïbes.wav"/>
          </p:stSnd>
        </p:sndAc>
      </p:transition>
    </mc:Choice>
    <mc:Fallback xmlns="">
      <p:transition spd="slow">
        <p:sndAc>
          <p:stSnd loop="1">
            <p:snd r:embed="rId6" name="9 - Pirate des Caraïbes.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Ã©sultat de recherche d'images pour &quot;la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2807" y="659008"/>
            <a:ext cx="4471479" cy="5743184"/>
          </a:xfrm>
          <a:prstGeom prst="rect">
            <a:avLst/>
          </a:prstGeom>
        </p:spPr>
      </p:pic>
      <p:sp>
        <p:nvSpPr>
          <p:cNvPr id="5" name="Rectangle 4"/>
          <p:cNvSpPr/>
          <p:nvPr/>
        </p:nvSpPr>
        <p:spPr>
          <a:xfrm>
            <a:off x="5183603" y="517916"/>
            <a:ext cx="6598808" cy="1477328"/>
          </a:xfrm>
          <a:prstGeom prst="rect">
            <a:avLst/>
          </a:prstGeom>
        </p:spPr>
        <p:txBody>
          <a:bodyPr wrap="square">
            <a:spAutoFit/>
          </a:bodyPr>
          <a:lstStyle/>
          <a:p>
            <a:r>
              <a:rPr lang="fr-FR" dirty="0">
                <a:solidFill>
                  <a:schemeClr val="bg1"/>
                </a:solidFill>
                <a:latin typeface="arial" panose="020B0604020202020204" pitchFamily="34" charset="0"/>
              </a:rPr>
              <a:t>Théodore Géricault, né le 26 septembre 1791 à Rouen et mort le 26 janvier 1824 à Paris</a:t>
            </a:r>
            <a:r>
              <a:rPr lang="fr-FR" dirty="0" smtClean="0">
                <a:solidFill>
                  <a:schemeClr val="bg1"/>
                </a:solidFill>
                <a:latin typeface="arial" panose="020B0604020202020204" pitchFamily="34" charset="0"/>
              </a:rPr>
              <a:t>, est </a:t>
            </a:r>
            <a:r>
              <a:rPr lang="fr-FR" dirty="0">
                <a:solidFill>
                  <a:schemeClr val="bg1"/>
                </a:solidFill>
                <a:latin typeface="arial" panose="020B0604020202020204" pitchFamily="34" charset="0"/>
              </a:rPr>
              <a:t>un peintre, sculpteur, dessinateur et lithographe français. Incarnation de l’artiste romantique, il a eu une vie courte et tourmentée, qui a donné naissance à de nombreux </a:t>
            </a:r>
            <a:r>
              <a:rPr lang="fr-FR" dirty="0" smtClean="0">
                <a:solidFill>
                  <a:schemeClr val="bg1"/>
                </a:solidFill>
                <a:latin typeface="arial" panose="020B0604020202020204" pitchFamily="34" charset="0"/>
              </a:rPr>
              <a:t>mythes.</a:t>
            </a:r>
            <a:endParaRPr lang="fr-FR" dirty="0">
              <a:solidFill>
                <a:schemeClr val="bg1"/>
              </a:solidFill>
            </a:endParaRPr>
          </a:p>
        </p:txBody>
      </p:sp>
      <p:pic>
        <p:nvPicPr>
          <p:cNvPr id="1028" name="Picture 4" descr="RÃ©sultat de recherche d'images pour &quot;thÃ©odore gÃ©ricault pere lachaise&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83738" y="1995244"/>
            <a:ext cx="6398537" cy="4595268"/>
          </a:xfrm>
          <a:prstGeom prst="rect">
            <a:avLst/>
          </a:prstGeom>
          <a:noFill/>
          <a:extLst>
            <a:ext uri="{909E8E84-426E-40DD-AFC4-6F175D3DCCD1}">
              <a14:hiddenFill xmlns:a14="http://schemas.microsoft.com/office/drawing/2010/main">
                <a:solidFill>
                  <a:srgbClr val="FFFFFF"/>
                </a:solidFill>
              </a14:hiddenFill>
            </a:ext>
          </a:extLst>
        </p:spPr>
      </p:pic>
      <p:sp>
        <p:nvSpPr>
          <p:cNvPr id="6" name="ZoneTexte 5"/>
          <p:cNvSpPr txBox="1"/>
          <p:nvPr/>
        </p:nvSpPr>
        <p:spPr>
          <a:xfrm>
            <a:off x="7346088" y="6032860"/>
            <a:ext cx="3060700" cy="369332"/>
          </a:xfrm>
          <a:prstGeom prst="rect">
            <a:avLst/>
          </a:prstGeom>
          <a:noFill/>
        </p:spPr>
        <p:txBody>
          <a:bodyPr wrap="square" rtlCol="0">
            <a:spAutoFit/>
          </a:bodyPr>
          <a:lstStyle/>
          <a:p>
            <a:r>
              <a:rPr lang="fr-FR" b="1" dirty="0" smtClean="0">
                <a:solidFill>
                  <a:schemeClr val="bg1"/>
                </a:solidFill>
              </a:rPr>
              <a:t>Tombeau  au père Lachaise</a:t>
            </a:r>
            <a:endParaRPr lang="fr-FR" b="1" dirty="0">
              <a:solidFill>
                <a:schemeClr val="bg1"/>
              </a:solidFill>
            </a:endParaRPr>
          </a:p>
        </p:txBody>
      </p:sp>
    </p:spTree>
    <p:extLst>
      <p:ext uri="{BB962C8B-B14F-4D97-AF65-F5344CB8AC3E}">
        <p14:creationId xmlns:p14="http://schemas.microsoft.com/office/powerpoint/2010/main" val="20700463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Ã©sultat de recherche d'images pour &quot;la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405008" y="1163588"/>
            <a:ext cx="4780768" cy="1200329"/>
          </a:xfrm>
          <a:prstGeom prst="rect">
            <a:avLst/>
          </a:prstGeom>
        </p:spPr>
        <p:txBody>
          <a:bodyPr wrap="square">
            <a:spAutoFit/>
          </a:bodyPr>
          <a:lstStyle/>
          <a:p>
            <a:r>
              <a:rPr lang="fr-FR" b="1" dirty="0"/>
              <a:t>Qui connaît la véritable histoire du célèbre tableau de Géricault ? 200 ans après les faits, de nouvelles pistes permettent enfin de lever le voile sur cette tragédie.</a:t>
            </a:r>
          </a:p>
        </p:txBody>
      </p:sp>
      <p:sp>
        <p:nvSpPr>
          <p:cNvPr id="4" name="Rectangle 3"/>
          <p:cNvSpPr/>
          <p:nvPr/>
        </p:nvSpPr>
        <p:spPr>
          <a:xfrm>
            <a:off x="405008" y="2511842"/>
            <a:ext cx="4780768" cy="2031325"/>
          </a:xfrm>
          <a:prstGeom prst="rect">
            <a:avLst/>
          </a:prstGeom>
        </p:spPr>
        <p:txBody>
          <a:bodyPr wrap="square">
            <a:spAutoFit/>
          </a:bodyPr>
          <a:lstStyle/>
          <a:p>
            <a:r>
              <a:rPr lang="fr-FR" b="1" dirty="0" err="1">
                <a:latin typeface="Cambria Math" panose="02040503050406030204" pitchFamily="18" charset="0"/>
                <a:ea typeface="Cambria Math" panose="02040503050406030204" pitchFamily="18" charset="0"/>
              </a:rPr>
              <a:t>L’ENQUêTE</a:t>
            </a:r>
            <a:r>
              <a:rPr lang="fr-FR" b="1" dirty="0">
                <a:latin typeface="Cambria Math" panose="02040503050406030204" pitchFamily="18" charset="0"/>
                <a:ea typeface="Cambria Math" panose="02040503050406030204" pitchFamily="18" charset="0"/>
              </a:rPr>
              <a:t> DE </a:t>
            </a:r>
            <a:r>
              <a:rPr lang="fr-FR" b="1" dirty="0" err="1">
                <a:latin typeface="Cambria Math" panose="02040503050406030204" pitchFamily="18" charset="0"/>
                <a:ea typeface="Cambria Math" panose="02040503050406030204" pitchFamily="18" charset="0"/>
              </a:rPr>
              <a:t>THéODORE</a:t>
            </a:r>
            <a:r>
              <a:rPr lang="fr-FR" b="1" dirty="0">
                <a:latin typeface="Cambria Math" panose="02040503050406030204" pitchFamily="18" charset="0"/>
                <a:ea typeface="Cambria Math" panose="02040503050406030204" pitchFamily="18" charset="0"/>
              </a:rPr>
              <a:t> </a:t>
            </a:r>
            <a:r>
              <a:rPr lang="fr-FR" b="1" dirty="0" err="1">
                <a:latin typeface="Cambria Math" panose="02040503050406030204" pitchFamily="18" charset="0"/>
                <a:ea typeface="Cambria Math" panose="02040503050406030204" pitchFamily="18" charset="0"/>
              </a:rPr>
              <a:t>GéRICAULT</a:t>
            </a:r>
            <a:r>
              <a:rPr lang="fr-FR" b="1" dirty="0">
                <a:latin typeface="Cambria Math" panose="02040503050406030204" pitchFamily="18" charset="0"/>
                <a:ea typeface="Cambria Math" panose="02040503050406030204" pitchFamily="18" charset="0"/>
              </a:rPr>
              <a:t> Fasciné par le récit du drame, Géricault décide d’en faire le sujet de sa première œuvre d’importance. Avant de se lancer dans la réalisation de son tableau, il mena une enquête extrêmement précise. Elle fait ici l’objet d’une reconstitution </a:t>
            </a:r>
            <a:r>
              <a:rPr lang="fr-FR" b="1" dirty="0" err="1">
                <a:latin typeface="Cambria Math" panose="02040503050406030204" pitchFamily="18" charset="0"/>
                <a:ea typeface="Cambria Math" panose="02040503050406030204" pitchFamily="18" charset="0"/>
              </a:rPr>
              <a:t>fictionnée</a:t>
            </a:r>
            <a:endParaRPr lang="fr-FR" b="1" dirty="0">
              <a:latin typeface="Cambria Math" panose="02040503050406030204" pitchFamily="18" charset="0"/>
              <a:ea typeface="Cambria Math" panose="02040503050406030204" pitchFamily="18" charset="0"/>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59436" y="202080"/>
            <a:ext cx="6658904" cy="6096851"/>
          </a:xfrm>
          <a:prstGeom prst="rect">
            <a:avLst/>
          </a:prstGeom>
        </p:spPr>
      </p:pic>
    </p:spTree>
    <p:extLst>
      <p:ext uri="{BB962C8B-B14F-4D97-AF65-F5344CB8AC3E}">
        <p14:creationId xmlns:p14="http://schemas.microsoft.com/office/powerpoint/2010/main" val="24745529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Ã©sultat de recherche d'images pour &quot;la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2052" name="Picture 4" descr="Le Radeau de la MÃ©duse (MusÃ©e du Louvre, 1818-18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5239" y="864296"/>
            <a:ext cx="7939260" cy="502640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54696" y="145844"/>
            <a:ext cx="4016679" cy="5632311"/>
          </a:xfrm>
          <a:prstGeom prst="rect">
            <a:avLst/>
          </a:prstGeom>
        </p:spPr>
        <p:txBody>
          <a:bodyPr wrap="square">
            <a:spAutoFit/>
          </a:bodyPr>
          <a:lstStyle/>
          <a:p>
            <a:r>
              <a:rPr lang="fr-FR" b="1" dirty="0">
                <a:latin typeface="Cambria Math" panose="02040503050406030204" pitchFamily="18" charset="0"/>
                <a:ea typeface="Cambria Math" panose="02040503050406030204" pitchFamily="18" charset="0"/>
              </a:rPr>
              <a:t>C'est finalement le moment où les naufragés pensent voir un bateau qui va les secourir, que choisit de représenter Géricault. Un moment de faux espoir... Car avant de les récupérer, </a:t>
            </a:r>
            <a:r>
              <a:rPr lang="fr-FR" b="1" i="1" dirty="0">
                <a:latin typeface="Cambria Math" panose="02040503050406030204" pitchFamily="18" charset="0"/>
                <a:ea typeface="Cambria Math" panose="02040503050406030204" pitchFamily="18" charset="0"/>
              </a:rPr>
              <a:t>L'Argus</a:t>
            </a:r>
            <a:r>
              <a:rPr lang="fr-FR" b="1" dirty="0">
                <a:latin typeface="Cambria Math" panose="02040503050406030204" pitchFamily="18" charset="0"/>
                <a:ea typeface="Cambria Math" panose="02040503050406030204" pitchFamily="18" charset="0"/>
              </a:rPr>
              <a:t> a fait un premier passage au large du radeau, sans voir ce dernier : "</a:t>
            </a:r>
            <a:r>
              <a:rPr lang="fr-FR" b="1" i="1" dirty="0">
                <a:latin typeface="Cambria Math" panose="02040503050406030204" pitchFamily="18" charset="0"/>
                <a:ea typeface="Cambria Math" panose="02040503050406030204" pitchFamily="18" charset="0"/>
              </a:rPr>
              <a:t>Ce bateau se voit à peine à l’horizon, mais c’est volontaire... C’est l’aube. Les naufragés, d’un coup, voient cette opportunité de se faire secourir, ils ne sont même pas capables de dire si le bateau vient vers eux, s’éloigne, s’il est français, s’il est amical ou pas… et d’un coup il disparaît. C’est une peinture cruelle. Ces gens vont être plongés dans un nouveau désespoir après cet espoir déçu. Heureusement, L'Argus est revenu quelque temps après, et les a vraiment secourus.</a:t>
            </a:r>
            <a:r>
              <a:rPr lang="fr-FR" b="1" dirty="0">
                <a:latin typeface="Cambria Math" panose="02040503050406030204" pitchFamily="18" charset="0"/>
                <a:ea typeface="Cambria Math" panose="02040503050406030204" pitchFamily="18" charset="0"/>
              </a:rPr>
              <a:t>"</a:t>
            </a:r>
          </a:p>
        </p:txBody>
      </p:sp>
    </p:spTree>
    <p:extLst>
      <p:ext uri="{BB962C8B-B14F-4D97-AF65-F5344CB8AC3E}">
        <p14:creationId xmlns:p14="http://schemas.microsoft.com/office/powerpoint/2010/main" val="4375829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 name="Picture 2" descr="RÃ©sultat de recherche d'images pour &quot;la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1085589" y="378580"/>
            <a:ext cx="5010411" cy="13875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6348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600" b="1" i="0" u="none" strike="noStrike" cap="none" normalizeH="0" baseline="0" dirty="0" smtClean="0">
                <a:ln>
                  <a:noFill/>
                </a:ln>
                <a:solidFill>
                  <a:srgbClr val="8D5701"/>
                </a:solidFill>
                <a:effectLst/>
                <a:latin typeface="Arial" panose="020B0604020202020204" pitchFamily="34" charset="0"/>
                <a:cs typeface="Arial" panose="020B0604020202020204" pitchFamily="34" charset="0"/>
              </a:rPr>
              <a:t> </a:t>
            </a:r>
            <a:r>
              <a:rPr kumimoji="0" lang="fr-FR" altLang="fr-FR" sz="1600" b="1" i="0" u="none" strike="noStrike" cap="none" normalizeH="0" baseline="0" dirty="0" smtClean="0">
                <a:ln>
                  <a:noFill/>
                </a:ln>
                <a:effectLst/>
                <a:latin typeface="Arial" panose="020B0604020202020204" pitchFamily="34" charset="0"/>
                <a:cs typeface="Arial" panose="020B0604020202020204" pitchFamily="34" charset="0"/>
              </a:rPr>
              <a:t>Hugues DUROY de CHAUMAREYS </a:t>
            </a:r>
            <a:r>
              <a:rPr kumimoji="0" lang="fr-FR" altLang="fr-FR" sz="1600" b="1" i="1" u="none" strike="noStrike" cap="none" normalizeH="0" baseline="0" dirty="0" smtClean="0">
                <a:ln>
                  <a:noFill/>
                </a:ln>
                <a:effectLst/>
                <a:latin typeface="Arial" panose="020B0604020202020204" pitchFamily="34" charset="0"/>
                <a:cs typeface="Arial" panose="020B0604020202020204" pitchFamily="34" charset="0"/>
              </a:rPr>
              <a:t>le capitaine de la Méduse</a:t>
            </a:r>
          </a:p>
          <a:p>
            <a:pPr lvl="0" eaLnBrk="0" fontAlgn="base" hangingPunct="0">
              <a:spcBef>
                <a:spcPct val="0"/>
              </a:spcBef>
              <a:spcAft>
                <a:spcPct val="0"/>
              </a:spcAft>
            </a:pPr>
            <a:r>
              <a:rPr lang="fr-FR" i="1" dirty="0">
                <a:hlinkClick r:id="rId3"/>
              </a:rPr>
              <a:t>seigneur de </a:t>
            </a:r>
            <a:r>
              <a:rPr lang="fr-FR" i="1" dirty="0" err="1">
                <a:hlinkClick r:id="rId3"/>
              </a:rPr>
              <a:t>Bussière-Boffy</a:t>
            </a:r>
            <a:r>
              <a:rPr lang="fr-FR" i="1" dirty="0"/>
              <a:t> et </a:t>
            </a:r>
            <a:r>
              <a:rPr lang="fr-FR" i="1" dirty="0">
                <a:hlinkClick r:id="rId4"/>
              </a:rPr>
              <a:t>de </a:t>
            </a:r>
            <a:r>
              <a:rPr lang="fr-FR" i="1" dirty="0" err="1">
                <a:hlinkClick r:id="rId4"/>
              </a:rPr>
              <a:t>Vertamond</a:t>
            </a:r>
            <a:r>
              <a:rPr lang="fr-FR" i="1" dirty="0"/>
              <a:t>, </a:t>
            </a:r>
            <a:r>
              <a:rPr lang="fr-FR" i="1" u="sng" dirty="0">
                <a:hlinkClick r:id="rId5"/>
              </a:rPr>
              <a:t>Bataille de Quiberon</a:t>
            </a:r>
            <a:r>
              <a:rPr lang="fr-FR" i="1" dirty="0"/>
              <a:t>, </a:t>
            </a:r>
            <a:r>
              <a:rPr lang="fr-FR" sz="2000" b="1" i="1" dirty="0">
                <a:hlinkClick r:id="rId6"/>
              </a:rPr>
              <a:t>voir Régiment d'Hector</a:t>
            </a:r>
            <a:r>
              <a:rPr lang="fr-FR" i="1" dirty="0"/>
              <a:t>,</a:t>
            </a:r>
            <a:endParaRPr kumimoji="0" lang="fr-FR" altLang="fr-FR" sz="1600" b="1" i="0" u="none" strike="noStrike" cap="none" normalizeH="0" baseline="0" dirty="0" smtClean="0">
              <a:ln>
                <a:noFill/>
              </a:ln>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600" b="1" i="0" u="none" strike="noStrike" cap="none" normalizeH="0" baseline="0" dirty="0" smtClean="0">
              <a:ln>
                <a:noFill/>
              </a:ln>
              <a:solidFill>
                <a:srgbClr val="8D5701"/>
              </a:solidFill>
              <a:effectLst/>
              <a:latin typeface="Arial" panose="020B0604020202020204" pitchFamily="34" charset="0"/>
              <a:cs typeface="Arial" panose="020B0604020202020204" pitchFamily="34" charset="0"/>
            </a:endParaRPr>
          </a:p>
        </p:txBody>
      </p:sp>
      <p:pic>
        <p:nvPicPr>
          <p:cNvPr id="5" name="Imag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78456" y="501041"/>
            <a:ext cx="3983303" cy="5485986"/>
          </a:xfrm>
          <a:prstGeom prst="rect">
            <a:avLst/>
          </a:prstGeom>
        </p:spPr>
      </p:pic>
      <p:sp>
        <p:nvSpPr>
          <p:cNvPr id="6" name="Rectangle 5"/>
          <p:cNvSpPr/>
          <p:nvPr/>
        </p:nvSpPr>
        <p:spPr>
          <a:xfrm>
            <a:off x="874213" y="1544534"/>
            <a:ext cx="6096000" cy="1200329"/>
          </a:xfrm>
          <a:prstGeom prst="rect">
            <a:avLst/>
          </a:prstGeom>
        </p:spPr>
        <p:txBody>
          <a:bodyPr>
            <a:spAutoFit/>
          </a:bodyPr>
          <a:lstStyle/>
          <a:p>
            <a:pPr>
              <a:buFont typeface="Arial" panose="020B0604020202020204" pitchFamily="34" charset="0"/>
              <a:buChar char="•"/>
            </a:pPr>
            <a:r>
              <a:rPr lang="fr-FR" dirty="0">
                <a:solidFill>
                  <a:srgbClr val="222222"/>
                </a:solidFill>
                <a:latin typeface="Arial" panose="020B0604020202020204" pitchFamily="34" charset="0"/>
              </a:rPr>
              <a:t>Né en 1763 - Vars-sur-</a:t>
            </a:r>
            <a:r>
              <a:rPr lang="fr-FR" dirty="0" err="1">
                <a:solidFill>
                  <a:srgbClr val="222222"/>
                </a:solidFill>
                <a:latin typeface="Arial" panose="020B0604020202020204" pitchFamily="34" charset="0"/>
              </a:rPr>
              <a:t>Roseix</a:t>
            </a:r>
            <a:r>
              <a:rPr lang="fr-FR" dirty="0">
                <a:solidFill>
                  <a:srgbClr val="222222"/>
                </a:solidFill>
                <a:latin typeface="Arial" panose="020B0604020202020204" pitchFamily="34" charset="0"/>
              </a:rPr>
              <a:t> (19)</a:t>
            </a:r>
          </a:p>
          <a:p>
            <a:pPr>
              <a:buFont typeface="Arial" panose="020B0604020202020204" pitchFamily="34" charset="0"/>
              <a:buChar char="•"/>
            </a:pPr>
            <a:r>
              <a:rPr lang="fr-FR" dirty="0">
                <a:solidFill>
                  <a:srgbClr val="222222"/>
                </a:solidFill>
                <a:latin typeface="Arial" panose="020B0604020202020204" pitchFamily="34" charset="0"/>
              </a:rPr>
              <a:t>Baptisé - Vars-sur-</a:t>
            </a:r>
            <a:r>
              <a:rPr lang="fr-FR" dirty="0" err="1">
                <a:solidFill>
                  <a:srgbClr val="222222"/>
                </a:solidFill>
                <a:latin typeface="Arial" panose="020B0604020202020204" pitchFamily="34" charset="0"/>
              </a:rPr>
              <a:t>Roseix</a:t>
            </a:r>
            <a:r>
              <a:rPr lang="fr-FR" dirty="0">
                <a:solidFill>
                  <a:srgbClr val="222222"/>
                </a:solidFill>
                <a:latin typeface="Arial" panose="020B0604020202020204" pitchFamily="34" charset="0"/>
              </a:rPr>
              <a:t> (19)</a:t>
            </a:r>
          </a:p>
          <a:p>
            <a:pPr>
              <a:buFont typeface="Arial" panose="020B0604020202020204" pitchFamily="34" charset="0"/>
              <a:buChar char="•"/>
            </a:pPr>
            <a:r>
              <a:rPr lang="fr-FR" dirty="0">
                <a:solidFill>
                  <a:srgbClr val="222222"/>
                </a:solidFill>
                <a:latin typeface="Arial" panose="020B0604020202020204" pitchFamily="34" charset="0"/>
              </a:rPr>
              <a:t>Décédé en 1841 - Château de </a:t>
            </a:r>
            <a:r>
              <a:rPr lang="fr-FR" dirty="0" err="1">
                <a:solidFill>
                  <a:srgbClr val="222222"/>
                </a:solidFill>
                <a:latin typeface="Arial" panose="020B0604020202020204" pitchFamily="34" charset="0"/>
              </a:rPr>
              <a:t>Vertamond</a:t>
            </a:r>
            <a:r>
              <a:rPr lang="fr-FR" dirty="0">
                <a:solidFill>
                  <a:srgbClr val="222222"/>
                </a:solidFill>
                <a:latin typeface="Arial" panose="020B0604020202020204" pitchFamily="34" charset="0"/>
              </a:rPr>
              <a:t>, </a:t>
            </a:r>
            <a:r>
              <a:rPr lang="fr-FR" dirty="0" err="1">
                <a:solidFill>
                  <a:srgbClr val="222222"/>
                </a:solidFill>
                <a:latin typeface="Arial" panose="020B0604020202020204" pitchFamily="34" charset="0"/>
              </a:rPr>
              <a:t>Bussière-Boffy</a:t>
            </a:r>
            <a:r>
              <a:rPr lang="fr-FR" dirty="0">
                <a:solidFill>
                  <a:srgbClr val="222222"/>
                </a:solidFill>
                <a:latin typeface="Arial" panose="020B0604020202020204" pitchFamily="34" charset="0"/>
              </a:rPr>
              <a:t> (87), à l'âge de 78 ans</a:t>
            </a:r>
            <a:endParaRPr lang="fr-FR" b="0" i="0" dirty="0">
              <a:solidFill>
                <a:srgbClr val="222222"/>
              </a:solidFill>
              <a:effectLst/>
              <a:latin typeface="Arial" panose="020B0604020202020204" pitchFamily="34" charset="0"/>
            </a:endParaRPr>
          </a:p>
        </p:txBody>
      </p:sp>
      <p:sp>
        <p:nvSpPr>
          <p:cNvPr id="3" name="Rectangle 2"/>
          <p:cNvSpPr/>
          <p:nvPr/>
        </p:nvSpPr>
        <p:spPr>
          <a:xfrm>
            <a:off x="263047" y="2901295"/>
            <a:ext cx="7498394" cy="3970318"/>
          </a:xfrm>
          <a:prstGeom prst="rect">
            <a:avLst/>
          </a:prstGeom>
        </p:spPr>
        <p:txBody>
          <a:bodyPr wrap="square">
            <a:spAutoFit/>
          </a:bodyPr>
          <a:lstStyle/>
          <a:p>
            <a:r>
              <a:rPr lang="fr-FR" b="1" dirty="0"/>
              <a:t>à la Restauration, sous le règne de Louis XVIII, l’Angleterre doit restituer à la France l’ancienne colonie du Sénégal. Le navire la Méduse reçoit alors pour mission d’y transporter le nouveau gouverneur </a:t>
            </a:r>
            <a:r>
              <a:rPr lang="fr-FR" b="1" dirty="0" err="1"/>
              <a:t>Schmaltz</a:t>
            </a:r>
            <a:r>
              <a:rPr lang="fr-FR" b="1" dirty="0"/>
              <a:t>, les fonctionnaires de la compagnie, ses troupes et le corps expéditionnaire. Au total la Méduse, qui ne possède que 6 canots de sauvetage, embarque à son bord près de 400 passagers. La flottille est composée de 4 navires : la Méduse, l’Echo, la Loire et l’Argus. L’expédition est commandée par Hugues Duroy de </a:t>
            </a:r>
            <a:r>
              <a:rPr lang="fr-FR" b="1" dirty="0" err="1"/>
              <a:t>Chaumareys</a:t>
            </a:r>
            <a:r>
              <a:rPr lang="fr-FR" b="1" dirty="0"/>
              <a:t>, un aristocrate, qui n’a pas navigué depuis 25 ans</a:t>
            </a:r>
            <a:r>
              <a:rPr lang="fr-FR" b="1" dirty="0" smtClean="0"/>
              <a:t>.</a:t>
            </a:r>
          </a:p>
          <a:p>
            <a:endParaRPr lang="fr-FR" b="1" dirty="0"/>
          </a:p>
          <a:p>
            <a:r>
              <a:rPr lang="fr-FR" b="1" dirty="0">
                <a:solidFill>
                  <a:srgbClr val="FF0000"/>
                </a:solidFill>
                <a:latin typeface="Cambria Math" panose="02040503050406030204" pitchFamily="18" charset="0"/>
                <a:ea typeface="Cambria Math" panose="02040503050406030204" pitchFamily="18" charset="0"/>
              </a:rPr>
              <a:t>3 mars 1817 </a:t>
            </a:r>
            <a:r>
              <a:rPr lang="fr-FR" b="1" dirty="0">
                <a:latin typeface="Cambria Math" panose="02040503050406030204" pitchFamily="18" charset="0"/>
                <a:ea typeface="Cambria Math" panose="02040503050406030204" pitchFamily="18" charset="0"/>
              </a:rPr>
              <a:t>Jugement du commandant de la Méduse, Hugues Duroy de </a:t>
            </a:r>
            <a:r>
              <a:rPr lang="fr-FR" b="1" dirty="0" err="1">
                <a:latin typeface="Cambria Math" panose="02040503050406030204" pitchFamily="18" charset="0"/>
                <a:ea typeface="Cambria Math" panose="02040503050406030204" pitchFamily="18" charset="0"/>
              </a:rPr>
              <a:t>Chaumareys</a:t>
            </a:r>
            <a:r>
              <a:rPr lang="fr-FR" b="1" dirty="0">
                <a:latin typeface="Cambria Math" panose="02040503050406030204" pitchFamily="18" charset="0"/>
                <a:ea typeface="Cambria Math" panose="02040503050406030204" pitchFamily="18" charset="0"/>
              </a:rPr>
              <a:t>, qui était l’un des premiers à </a:t>
            </a:r>
            <a:r>
              <a:rPr lang="fr-FR" b="1" dirty="0" err="1">
                <a:latin typeface="Cambria Math" panose="02040503050406030204" pitchFamily="18" charset="0"/>
                <a:ea typeface="Cambria Math" panose="02040503050406030204" pitchFamily="18" charset="0"/>
              </a:rPr>
              <a:t>abondonner</a:t>
            </a:r>
            <a:r>
              <a:rPr lang="fr-FR" b="1" dirty="0">
                <a:latin typeface="Cambria Math" panose="02040503050406030204" pitchFamily="18" charset="0"/>
                <a:ea typeface="Cambria Math" panose="02040503050406030204" pitchFamily="18" charset="0"/>
              </a:rPr>
              <a:t> le navire. On lui reproche notamment son incompétence et sa lâcheté. Il risque la peine de mort, mais est finalement condamné à trois ans de prison.</a:t>
            </a:r>
          </a:p>
          <a:p>
            <a:endParaRPr lang="fr-FR" b="1" dirty="0"/>
          </a:p>
        </p:txBody>
      </p:sp>
    </p:spTree>
    <p:extLst>
      <p:ext uri="{BB962C8B-B14F-4D97-AF65-F5344CB8AC3E}">
        <p14:creationId xmlns:p14="http://schemas.microsoft.com/office/powerpoint/2010/main" val="7344856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1030" name="Picture 6" descr="RÃ©sultat de recherche d'images pour &quot;bateau la mÃ©duze&quo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06247" y="-9518"/>
            <a:ext cx="9185753"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au 1"/>
          <p:cNvGraphicFramePr>
            <a:graphicFrameLocks noGrp="1"/>
          </p:cNvGraphicFramePr>
          <p:nvPr>
            <p:extLst>
              <p:ext uri="{D42A27DB-BD31-4B8C-83A1-F6EECF244321}">
                <p14:modId xmlns:p14="http://schemas.microsoft.com/office/powerpoint/2010/main" val="233551212"/>
              </p:ext>
            </p:extLst>
          </p:nvPr>
        </p:nvGraphicFramePr>
        <p:xfrm>
          <a:off x="237992" y="9519"/>
          <a:ext cx="2768254" cy="6838963"/>
        </p:xfrm>
        <a:graphic>
          <a:graphicData uri="http://schemas.openxmlformats.org/drawingml/2006/table">
            <a:tbl>
              <a:tblPr/>
              <a:tblGrid>
                <a:gridCol w="1384127">
                  <a:extLst>
                    <a:ext uri="{9D8B030D-6E8A-4147-A177-3AD203B41FA5}">
                      <a16:colId xmlns:a16="http://schemas.microsoft.com/office/drawing/2014/main" val="2228152649"/>
                    </a:ext>
                  </a:extLst>
                </a:gridCol>
                <a:gridCol w="1384127">
                  <a:extLst>
                    <a:ext uri="{9D8B030D-6E8A-4147-A177-3AD203B41FA5}">
                      <a16:colId xmlns:a16="http://schemas.microsoft.com/office/drawing/2014/main" val="3727486609"/>
                    </a:ext>
                  </a:extLst>
                </a:gridCol>
              </a:tblGrid>
              <a:tr h="274493">
                <a:tc gridSpan="2">
                  <a:txBody>
                    <a:bodyPr/>
                    <a:lstStyle/>
                    <a:p>
                      <a:pPr algn="ctr"/>
                      <a:endParaRPr lang="fr-FR" sz="900" dirty="0">
                        <a:effectLst/>
                      </a:endParaRPr>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hMerge="1">
                  <a:txBody>
                    <a:bodyPr/>
                    <a:lstStyle/>
                    <a:p>
                      <a:endParaRPr lang="fr-FR"/>
                    </a:p>
                  </a:txBody>
                  <a:tcPr/>
                </a:tc>
                <a:extLst>
                  <a:ext uri="{0D108BD9-81ED-4DB2-BD59-A6C34878D82A}">
                    <a16:rowId xmlns:a16="http://schemas.microsoft.com/office/drawing/2014/main" val="1092065844"/>
                  </a:ext>
                </a:extLst>
              </a:tr>
              <a:tr h="744623">
                <a:tc>
                  <a:txBody>
                    <a:bodyPr/>
                    <a:lstStyle/>
                    <a:p>
                      <a:pPr algn="l"/>
                      <a:r>
                        <a:rPr lang="fr-FR" sz="1600" baseline="30000">
                          <a:effectLst/>
                        </a:rPr>
                        <a:t>Type</a:t>
                      </a:r>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u="none" strike="noStrike">
                          <a:solidFill>
                            <a:srgbClr val="0B0080"/>
                          </a:solidFill>
                          <a:effectLst/>
                          <a:hlinkClick r:id="rId3" tooltip="Frégate (navire)"/>
                        </a:rPr>
                        <a:t>Frégate</a:t>
                      </a:r>
                      <a:r>
                        <a:rPr lang="fr-FR" sz="1600"/>
                        <a:t> de </a:t>
                      </a:r>
                      <a:r>
                        <a:rPr lang="fr-FR" sz="1600" u="none" strike="noStrike">
                          <a:solidFill>
                            <a:srgbClr val="A55858"/>
                          </a:solidFill>
                          <a:effectLst/>
                          <a:hlinkClick r:id="rId4" tooltip="Classe Pallas (1808) (page inexistante)"/>
                        </a:rPr>
                        <a:t>classe Pallas (1808)</a:t>
                      </a:r>
                      <a:r>
                        <a:rPr lang="fr-FR" sz="1600"/>
                        <a:t> </a:t>
                      </a:r>
                      <a:r>
                        <a:rPr lang="fr-FR" sz="1600" b="1" i="0" u="none" strike="noStrike">
                          <a:solidFill>
                            <a:srgbClr val="663366"/>
                          </a:solidFill>
                          <a:effectLst/>
                          <a:latin typeface="Courier New" panose="02070309020205020404" pitchFamily="49" charset="0"/>
                          <a:hlinkClick r:id="rId5" tooltip="en:Pallas-class frigate (1808)"/>
                        </a:rPr>
                        <a:t>(en)</a:t>
                      </a:r>
                      <a:endParaRPr lang="fr-FR" sz="1600"/>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431698901"/>
                  </a:ext>
                </a:extLst>
              </a:tr>
              <a:tr h="194329">
                <a:tc gridSpan="2">
                  <a:txBody>
                    <a:bodyPr/>
                    <a:lstStyle/>
                    <a:p>
                      <a:pPr algn="ctr"/>
                      <a:r>
                        <a:rPr lang="fr-FR" sz="1600" baseline="30000">
                          <a:solidFill>
                            <a:srgbClr val="FFFFFF"/>
                          </a:solidFill>
                          <a:effectLst/>
                        </a:rPr>
                        <a:t>Histoire</a:t>
                      </a:r>
                    </a:p>
                  </a:txBody>
                  <a:tcPr marL="18821" marR="18821" marT="18821" marB="18821"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000080"/>
                    </a:solidFill>
                  </a:tcPr>
                </a:tc>
                <a:tc hMerge="1">
                  <a:txBody>
                    <a:bodyPr/>
                    <a:lstStyle/>
                    <a:p>
                      <a:endParaRPr lang="fr-FR"/>
                    </a:p>
                  </a:txBody>
                  <a:tcPr/>
                </a:tc>
                <a:extLst>
                  <a:ext uri="{0D108BD9-81ED-4DB2-BD59-A6C34878D82A}">
                    <a16:rowId xmlns:a16="http://schemas.microsoft.com/office/drawing/2014/main" val="1787373846"/>
                  </a:ext>
                </a:extLst>
              </a:tr>
              <a:tr h="277078">
                <a:tc>
                  <a:txBody>
                    <a:bodyPr/>
                    <a:lstStyle/>
                    <a:p>
                      <a:pPr algn="l"/>
                      <a:r>
                        <a:rPr lang="fr-FR" sz="1600" baseline="30000">
                          <a:effectLst/>
                        </a:rPr>
                        <a:t>Quille posée</a:t>
                      </a:r>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u="none" strike="noStrike">
                          <a:solidFill>
                            <a:srgbClr val="0B0080"/>
                          </a:solidFill>
                          <a:effectLst/>
                          <a:hlinkClick r:id="rId6" tooltip="24 juin"/>
                        </a:rPr>
                        <a:t>24</a:t>
                      </a:r>
                      <a:r>
                        <a:rPr lang="fr-FR" sz="1600"/>
                        <a:t> </a:t>
                      </a:r>
                      <a:r>
                        <a:rPr lang="fr-FR" sz="1600" u="none" strike="noStrike">
                          <a:solidFill>
                            <a:srgbClr val="0B0080"/>
                          </a:solidFill>
                          <a:effectLst/>
                          <a:hlinkClick r:id="rId7" tooltip="Juin 1806"/>
                        </a:rPr>
                        <a:t>juin</a:t>
                      </a:r>
                      <a:r>
                        <a:rPr lang="fr-FR" sz="1600"/>
                        <a:t> </a:t>
                      </a:r>
                      <a:r>
                        <a:rPr lang="fr-FR" sz="1600" u="none" strike="noStrike">
                          <a:solidFill>
                            <a:srgbClr val="0B0080"/>
                          </a:solidFill>
                          <a:effectLst/>
                          <a:hlinkClick r:id="rId8" tooltip="1806"/>
                        </a:rPr>
                        <a:t>1806</a:t>
                      </a:r>
                      <a:endParaRPr lang="fr-FR" sz="1600"/>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4107868845"/>
                  </a:ext>
                </a:extLst>
              </a:tr>
              <a:tr h="476011">
                <a:tc>
                  <a:txBody>
                    <a:bodyPr/>
                    <a:lstStyle/>
                    <a:p>
                      <a:pPr algn="l"/>
                      <a:r>
                        <a:rPr lang="fr-FR" sz="1600" baseline="30000">
                          <a:effectLst/>
                        </a:rPr>
                        <a:t>Lancement</a:t>
                      </a:r>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u="none" strike="noStrike">
                          <a:solidFill>
                            <a:srgbClr val="0B0080"/>
                          </a:solidFill>
                          <a:effectLst/>
                          <a:hlinkClick r:id="rId9" tooltip="1er juillet"/>
                        </a:rPr>
                        <a:t>1</a:t>
                      </a:r>
                      <a:r>
                        <a:rPr lang="fr-FR" sz="1600" u="none" strike="noStrike" baseline="30000">
                          <a:solidFill>
                            <a:srgbClr val="0B0080"/>
                          </a:solidFill>
                          <a:effectLst/>
                          <a:hlinkClick r:id="rId9" tooltip="1er juillet"/>
                        </a:rPr>
                        <a:t>er</a:t>
                      </a:r>
                      <a:r>
                        <a:rPr lang="fr-FR" sz="1600"/>
                        <a:t> </a:t>
                      </a:r>
                      <a:r>
                        <a:rPr lang="fr-FR" sz="1600" u="none" strike="noStrike">
                          <a:solidFill>
                            <a:srgbClr val="0B0080"/>
                          </a:solidFill>
                          <a:effectLst/>
                          <a:hlinkClick r:id="rId10" tooltip="Juillet 1810"/>
                        </a:rPr>
                        <a:t>juillet</a:t>
                      </a:r>
                      <a:r>
                        <a:rPr lang="fr-FR" sz="1600"/>
                        <a:t> </a:t>
                      </a:r>
                      <a:r>
                        <a:rPr lang="fr-FR" sz="1600" u="none" strike="noStrike">
                          <a:solidFill>
                            <a:srgbClr val="0B0080"/>
                          </a:solidFill>
                          <a:effectLst/>
                          <a:hlinkClick r:id="rId11" tooltip="1810"/>
                        </a:rPr>
                        <a:t>1810</a:t>
                      </a:r>
                      <a:endParaRPr lang="fr-FR" sz="1600"/>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461332584"/>
                  </a:ext>
                </a:extLst>
              </a:tr>
              <a:tr h="680015">
                <a:tc>
                  <a:txBody>
                    <a:bodyPr/>
                    <a:lstStyle/>
                    <a:p>
                      <a:pPr algn="l"/>
                      <a:r>
                        <a:rPr lang="fr-FR" sz="1600" baseline="30000">
                          <a:effectLst/>
                        </a:rPr>
                        <a:t>Mise en service</a:t>
                      </a:r>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u="none" strike="noStrike">
                          <a:solidFill>
                            <a:srgbClr val="0B0080"/>
                          </a:solidFill>
                          <a:effectLst/>
                          <a:hlinkClick r:id="rId12" tooltip="26 septembre"/>
                        </a:rPr>
                        <a:t>26</a:t>
                      </a:r>
                      <a:r>
                        <a:rPr lang="fr-FR" sz="1600"/>
                        <a:t> </a:t>
                      </a:r>
                      <a:r>
                        <a:rPr lang="fr-FR" sz="1600" u="none" strike="noStrike">
                          <a:solidFill>
                            <a:srgbClr val="0B0080"/>
                          </a:solidFill>
                          <a:effectLst/>
                          <a:hlinkClick r:id="rId13" tooltip="Septembre 1810"/>
                        </a:rPr>
                        <a:t>septembre</a:t>
                      </a:r>
                      <a:r>
                        <a:rPr lang="fr-FR" sz="1600"/>
                        <a:t> </a:t>
                      </a:r>
                      <a:r>
                        <a:rPr lang="fr-FR" sz="1600" u="none" strike="noStrike">
                          <a:solidFill>
                            <a:srgbClr val="0B0080"/>
                          </a:solidFill>
                          <a:effectLst/>
                          <a:hlinkClick r:id="rId11" tooltip="1810"/>
                        </a:rPr>
                        <a:t>1810</a:t>
                      </a:r>
                      <a:r>
                        <a:rPr lang="fr-FR" sz="1600"/>
                        <a:t> (208 ans)</a:t>
                      </a:r>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090185607"/>
                  </a:ext>
                </a:extLst>
              </a:tr>
              <a:tr h="1088025">
                <a:tc>
                  <a:txBody>
                    <a:bodyPr/>
                    <a:lstStyle/>
                    <a:p>
                      <a:pPr algn="l"/>
                      <a:r>
                        <a:rPr lang="fr-FR" sz="1600" baseline="30000">
                          <a:effectLst/>
                        </a:rPr>
                        <a:t>Statut</a:t>
                      </a:r>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dirty="0"/>
                        <a:t>Échouée sur le </a:t>
                      </a:r>
                      <a:r>
                        <a:rPr lang="fr-FR" sz="1600" u="none" strike="noStrike" dirty="0">
                          <a:solidFill>
                            <a:srgbClr val="0B0080"/>
                          </a:solidFill>
                          <a:effectLst/>
                          <a:hlinkClick r:id="rId14" tooltip="Parc national du Banc d'Arguin"/>
                        </a:rPr>
                        <a:t>banc d'</a:t>
                      </a:r>
                      <a:r>
                        <a:rPr lang="fr-FR" sz="1600" u="none" strike="noStrike" dirty="0" err="1">
                          <a:solidFill>
                            <a:srgbClr val="0B0080"/>
                          </a:solidFill>
                          <a:effectLst/>
                          <a:hlinkClick r:id="rId14" tooltip="Parc national du Banc d'Arguin"/>
                        </a:rPr>
                        <a:t>Arguin</a:t>
                      </a:r>
                      <a:r>
                        <a:rPr lang="fr-FR" sz="1600" dirty="0"/>
                        <a:t>, le </a:t>
                      </a:r>
                      <a:r>
                        <a:rPr lang="fr-FR" sz="1600" u="none" strike="noStrike" dirty="0">
                          <a:solidFill>
                            <a:srgbClr val="0B0080"/>
                          </a:solidFill>
                          <a:effectLst/>
                          <a:hlinkClick r:id="rId15" tooltip="2 juillet"/>
                        </a:rPr>
                        <a:t>2</a:t>
                      </a:r>
                      <a:r>
                        <a:rPr lang="fr-FR" sz="1600" dirty="0"/>
                        <a:t> </a:t>
                      </a:r>
                      <a:r>
                        <a:rPr lang="fr-FR" sz="1600" u="none" strike="noStrike" dirty="0">
                          <a:solidFill>
                            <a:srgbClr val="0B0080"/>
                          </a:solidFill>
                          <a:effectLst/>
                          <a:hlinkClick r:id="rId16" tooltip="Juillet 1816"/>
                        </a:rPr>
                        <a:t>juillet</a:t>
                      </a:r>
                      <a:r>
                        <a:rPr lang="fr-FR" sz="1600" dirty="0"/>
                        <a:t> </a:t>
                      </a:r>
                      <a:r>
                        <a:rPr lang="fr-FR" sz="1600" u="none" strike="noStrike" dirty="0">
                          <a:solidFill>
                            <a:srgbClr val="0B0080"/>
                          </a:solidFill>
                          <a:effectLst/>
                          <a:hlinkClick r:id="rId17" tooltip="1816"/>
                        </a:rPr>
                        <a:t>1816</a:t>
                      </a:r>
                      <a:endParaRPr lang="fr-FR" sz="1600" dirty="0"/>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370910319"/>
                  </a:ext>
                </a:extLst>
              </a:tr>
              <a:tr h="194329">
                <a:tc gridSpan="2">
                  <a:txBody>
                    <a:bodyPr/>
                    <a:lstStyle/>
                    <a:p>
                      <a:pPr algn="ctr"/>
                      <a:r>
                        <a:rPr lang="fr-FR" sz="1600" baseline="30000">
                          <a:solidFill>
                            <a:srgbClr val="FFFFFF"/>
                          </a:solidFill>
                          <a:effectLst/>
                        </a:rPr>
                        <a:t>Équipage</a:t>
                      </a:r>
                    </a:p>
                  </a:txBody>
                  <a:tcPr marL="18821" marR="18821" marT="18821" marB="18821"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000080"/>
                    </a:solidFill>
                  </a:tcPr>
                </a:tc>
                <a:tc hMerge="1">
                  <a:txBody>
                    <a:bodyPr/>
                    <a:lstStyle/>
                    <a:p>
                      <a:endParaRPr lang="fr-FR"/>
                    </a:p>
                  </a:txBody>
                  <a:tcPr/>
                </a:tc>
                <a:extLst>
                  <a:ext uri="{0D108BD9-81ED-4DB2-BD59-A6C34878D82A}">
                    <a16:rowId xmlns:a16="http://schemas.microsoft.com/office/drawing/2014/main" val="1482953264"/>
                  </a:ext>
                </a:extLst>
              </a:tr>
              <a:tr h="277078">
                <a:tc>
                  <a:txBody>
                    <a:bodyPr/>
                    <a:lstStyle/>
                    <a:p>
                      <a:pPr algn="l"/>
                      <a:r>
                        <a:rPr lang="fr-FR" sz="1600" baseline="30000">
                          <a:effectLst/>
                        </a:rPr>
                        <a:t>Équipage</a:t>
                      </a:r>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a:t>356 hommes</a:t>
                      </a:r>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645340192"/>
                  </a:ext>
                </a:extLst>
              </a:tr>
              <a:tr h="194329">
                <a:tc gridSpan="2">
                  <a:txBody>
                    <a:bodyPr/>
                    <a:lstStyle/>
                    <a:p>
                      <a:pPr algn="ctr"/>
                      <a:r>
                        <a:rPr lang="fr-FR" sz="1600" baseline="30000">
                          <a:solidFill>
                            <a:srgbClr val="FFFFFF"/>
                          </a:solidFill>
                          <a:effectLst/>
                        </a:rPr>
                        <a:t>Caractéristiques techniques</a:t>
                      </a:r>
                    </a:p>
                  </a:txBody>
                  <a:tcPr marL="18821" marR="18821" marT="18821" marB="18821"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000080"/>
                    </a:solidFill>
                  </a:tcPr>
                </a:tc>
                <a:tc hMerge="1">
                  <a:txBody>
                    <a:bodyPr/>
                    <a:lstStyle/>
                    <a:p>
                      <a:endParaRPr lang="fr-FR"/>
                    </a:p>
                  </a:txBody>
                  <a:tcPr/>
                </a:tc>
                <a:extLst>
                  <a:ext uri="{0D108BD9-81ED-4DB2-BD59-A6C34878D82A}">
                    <a16:rowId xmlns:a16="http://schemas.microsoft.com/office/drawing/2014/main" val="2901603259"/>
                  </a:ext>
                </a:extLst>
              </a:tr>
              <a:tr h="277078">
                <a:tc>
                  <a:txBody>
                    <a:bodyPr/>
                    <a:lstStyle/>
                    <a:p>
                      <a:pPr algn="l"/>
                      <a:r>
                        <a:rPr lang="fr-FR" sz="1600" u="none" strike="noStrike" baseline="30000">
                          <a:solidFill>
                            <a:srgbClr val="0B0080"/>
                          </a:solidFill>
                          <a:effectLst/>
                          <a:hlinkClick r:id="rId18" tooltip="Longueur hors-tout"/>
                        </a:rPr>
                        <a:t>Longueur</a:t>
                      </a:r>
                      <a:endParaRPr lang="fr-FR" sz="1600" baseline="30000">
                        <a:effectLst/>
                      </a:endParaRPr>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a:t>46,93 m</a:t>
                      </a:r>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821394323"/>
                  </a:ext>
                </a:extLst>
              </a:tr>
              <a:tr h="277078">
                <a:tc>
                  <a:txBody>
                    <a:bodyPr/>
                    <a:lstStyle/>
                    <a:p>
                      <a:pPr algn="l"/>
                      <a:r>
                        <a:rPr lang="fr-FR" sz="1600" u="none" strike="noStrike" baseline="30000">
                          <a:solidFill>
                            <a:srgbClr val="0B0080"/>
                          </a:solidFill>
                          <a:effectLst/>
                          <a:hlinkClick r:id="rId19" tooltip="Maître-bau"/>
                        </a:rPr>
                        <a:t>Maître-bau</a:t>
                      </a:r>
                      <a:endParaRPr lang="fr-FR" sz="1600" baseline="30000">
                        <a:effectLst/>
                      </a:endParaRPr>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a:t>11,91 m</a:t>
                      </a:r>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330746374"/>
                  </a:ext>
                </a:extLst>
              </a:tr>
              <a:tr h="277078">
                <a:tc>
                  <a:txBody>
                    <a:bodyPr/>
                    <a:lstStyle/>
                    <a:p>
                      <a:pPr algn="l"/>
                      <a:r>
                        <a:rPr lang="fr-FR" sz="1600" u="none" strike="noStrike" baseline="30000">
                          <a:solidFill>
                            <a:srgbClr val="0B0080"/>
                          </a:solidFill>
                          <a:effectLst/>
                          <a:hlinkClick r:id="rId20" tooltip="Tirant d'eau"/>
                        </a:rPr>
                        <a:t>Tirant d'eau</a:t>
                      </a:r>
                      <a:endParaRPr lang="fr-FR" sz="1600" baseline="30000">
                        <a:effectLst/>
                      </a:endParaRPr>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a:t>5,9 m</a:t>
                      </a:r>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785907311"/>
                  </a:ext>
                </a:extLst>
              </a:tr>
              <a:tr h="277078">
                <a:tc>
                  <a:txBody>
                    <a:bodyPr/>
                    <a:lstStyle/>
                    <a:p>
                      <a:pPr algn="l"/>
                      <a:r>
                        <a:rPr lang="fr-FR" sz="1600" u="none" strike="noStrike" baseline="30000">
                          <a:solidFill>
                            <a:srgbClr val="0B0080"/>
                          </a:solidFill>
                          <a:effectLst/>
                          <a:hlinkClick r:id="rId21" tooltip="Déplacement (navire)"/>
                        </a:rPr>
                        <a:t>Déplacement</a:t>
                      </a:r>
                      <a:endParaRPr lang="fr-FR" sz="1600" baseline="30000">
                        <a:effectLst/>
                      </a:endParaRPr>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a:t>1 080 tonnes</a:t>
                      </a:r>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652197718"/>
                  </a:ext>
                </a:extLst>
              </a:tr>
              <a:tr h="510850">
                <a:tc>
                  <a:txBody>
                    <a:bodyPr/>
                    <a:lstStyle/>
                    <a:p>
                      <a:pPr algn="l"/>
                      <a:r>
                        <a:rPr lang="fr-FR" sz="1600" u="none" strike="noStrike" baseline="30000">
                          <a:solidFill>
                            <a:srgbClr val="0B0080"/>
                          </a:solidFill>
                          <a:effectLst/>
                          <a:hlinkClick r:id="rId22" tooltip="Propulsion maritime"/>
                        </a:rPr>
                        <a:t>Propulsion</a:t>
                      </a:r>
                      <a:endParaRPr lang="fr-FR" sz="1600" baseline="30000">
                        <a:effectLst/>
                      </a:endParaRPr>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a:t>1 950 m</a:t>
                      </a:r>
                      <a:r>
                        <a:rPr lang="fr-FR" sz="1600" baseline="30000">
                          <a:effectLst/>
                        </a:rPr>
                        <a:t>2</a:t>
                      </a:r>
                      <a:r>
                        <a:rPr lang="fr-FR" sz="1600"/>
                        <a:t> de voiles</a:t>
                      </a:r>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780286333"/>
                  </a:ext>
                </a:extLst>
              </a:tr>
              <a:tr h="194329">
                <a:tc gridSpan="2">
                  <a:txBody>
                    <a:bodyPr/>
                    <a:lstStyle/>
                    <a:p>
                      <a:pPr algn="ctr"/>
                      <a:r>
                        <a:rPr lang="fr-FR" sz="1600" baseline="30000">
                          <a:solidFill>
                            <a:srgbClr val="FFFFFF"/>
                          </a:solidFill>
                          <a:effectLst/>
                        </a:rPr>
                        <a:t>Caractéristiques militaires</a:t>
                      </a:r>
                    </a:p>
                  </a:txBody>
                  <a:tcPr marL="18821" marR="18821" marT="18821" marB="18821"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000080"/>
                    </a:solidFill>
                  </a:tcPr>
                </a:tc>
                <a:tc hMerge="1">
                  <a:txBody>
                    <a:bodyPr/>
                    <a:lstStyle/>
                    <a:p>
                      <a:endParaRPr lang="fr-FR"/>
                    </a:p>
                  </a:txBody>
                  <a:tcPr/>
                </a:tc>
                <a:extLst>
                  <a:ext uri="{0D108BD9-81ED-4DB2-BD59-A6C34878D82A}">
                    <a16:rowId xmlns:a16="http://schemas.microsoft.com/office/drawing/2014/main" val="1671470266"/>
                  </a:ext>
                </a:extLst>
              </a:tr>
              <a:tr h="476011">
                <a:tc>
                  <a:txBody>
                    <a:bodyPr/>
                    <a:lstStyle/>
                    <a:p>
                      <a:pPr algn="l"/>
                      <a:r>
                        <a:rPr lang="fr-FR" sz="1600" baseline="30000">
                          <a:effectLst/>
                        </a:rPr>
                        <a:t>Armement</a:t>
                      </a:r>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dirty="0"/>
                        <a:t>44-46 canons</a:t>
                      </a:r>
                    </a:p>
                  </a:txBody>
                  <a:tcPr marL="45170" marR="45170" marT="22585" marB="2258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691263456"/>
                  </a:ext>
                </a:extLst>
              </a:tr>
            </a:tbl>
          </a:graphicData>
        </a:graphic>
      </p:graphicFrame>
    </p:spTree>
    <p:extLst>
      <p:ext uri="{BB962C8B-B14F-4D97-AF65-F5344CB8AC3E}">
        <p14:creationId xmlns:p14="http://schemas.microsoft.com/office/powerpoint/2010/main" val="5714030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Ã©sultat de recherche d'images pour &quot;la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3" name="Rectangle 2"/>
          <p:cNvSpPr/>
          <p:nvPr/>
        </p:nvSpPr>
        <p:spPr>
          <a:xfrm>
            <a:off x="906049" y="890557"/>
            <a:ext cx="6096000" cy="5355312"/>
          </a:xfrm>
          <a:prstGeom prst="rect">
            <a:avLst/>
          </a:prstGeom>
        </p:spPr>
        <p:txBody>
          <a:bodyPr>
            <a:spAutoFit/>
          </a:bodyPr>
          <a:lstStyle/>
          <a:p>
            <a:r>
              <a:rPr lang="fr-FR" b="1" dirty="0">
                <a:latin typeface="franklin_gothic"/>
              </a:rPr>
              <a:t>Mais finalement, une deuxième histoire arrive aux oreilles du peintre et prend le pas sur la première : celle du naufrage de la frégate Méduse en juillet 1816, au large de la Mauritanie, et de son radeau de fortune sur lequel s'entassèrent près de cent cinquante naufragés, dont moins de quinze survécurent. Le bateau avait quitté la France en compagnie de trois autres (L’Echo, L’Argus et La Loire) pour aller reprendre les comptoirs du Sénégal aux Britanniques. Mais le capitaine de la Méduse, Hugues Duroy de </a:t>
            </a:r>
            <a:r>
              <a:rPr lang="fr-FR" b="1" dirty="0" err="1">
                <a:latin typeface="franklin_gothic"/>
              </a:rPr>
              <a:t>Chaumareys</a:t>
            </a:r>
            <a:r>
              <a:rPr lang="fr-FR" b="1" dirty="0">
                <a:latin typeface="franklin_gothic"/>
              </a:rPr>
              <a:t>, est un incompétent. </a:t>
            </a:r>
            <a:endParaRPr lang="fr-FR" b="1" dirty="0" smtClean="0">
              <a:latin typeface="franklin_gothic"/>
            </a:endParaRPr>
          </a:p>
          <a:p>
            <a:r>
              <a:rPr lang="fr-FR" b="1" dirty="0" smtClean="0">
                <a:latin typeface="franklin_gothic"/>
              </a:rPr>
              <a:t>Rescapé </a:t>
            </a:r>
            <a:r>
              <a:rPr lang="fr-FR" b="1" dirty="0">
                <a:latin typeface="franklin_gothic"/>
              </a:rPr>
              <a:t>de l’Ancien Régime, il a beau n'avoir pas navigué depuis vingt-cinq ans, on lui confie le commandement du navire pour le remercier des services rendus à la Monarchie. À bord, 400 âmes : des officiers et membres d’équipage (dont une dizaine d'officiers d’artillerie), des passagers, des appelés du bataillon d’Afrique, et deux femmes de soldats.</a:t>
            </a:r>
            <a:endParaRPr lang="fr-FR" b="1" dirty="0"/>
          </a:p>
        </p:txBody>
      </p:sp>
      <p:pic>
        <p:nvPicPr>
          <p:cNvPr id="3076" name="Picture 4" descr="http://www.gerard-verhoest.com/images/fregate-meduse-g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9315" y="1152395"/>
            <a:ext cx="5085567" cy="3943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889348" y="214446"/>
            <a:ext cx="1763624" cy="461665"/>
          </a:xfrm>
          <a:prstGeom prst="rect">
            <a:avLst/>
          </a:prstGeom>
        </p:spPr>
        <p:txBody>
          <a:bodyPr wrap="none">
            <a:spAutoFit/>
          </a:bodyPr>
          <a:lstStyle/>
          <a:p>
            <a:r>
              <a:rPr lang="fr-FR" sz="2400" b="1" dirty="0">
                <a:solidFill>
                  <a:srgbClr val="FF0000"/>
                </a:solidFill>
              </a:rPr>
              <a:t>16 Juin 1816</a:t>
            </a:r>
          </a:p>
        </p:txBody>
      </p:sp>
    </p:spTree>
    <p:extLst>
      <p:ext uri="{BB962C8B-B14F-4D97-AF65-F5344CB8AC3E}">
        <p14:creationId xmlns:p14="http://schemas.microsoft.com/office/powerpoint/2010/main" val="5089626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Ã©sultat de recherche d'images pour &quot;la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4" name="Rectangle 3"/>
          <p:cNvSpPr/>
          <p:nvPr/>
        </p:nvSpPr>
        <p:spPr>
          <a:xfrm>
            <a:off x="823135" y="476082"/>
            <a:ext cx="1830437" cy="461665"/>
          </a:xfrm>
          <a:prstGeom prst="rect">
            <a:avLst/>
          </a:prstGeom>
        </p:spPr>
        <p:txBody>
          <a:bodyPr wrap="none">
            <a:spAutoFit/>
          </a:bodyPr>
          <a:lstStyle/>
          <a:p>
            <a:r>
              <a:rPr lang="fr-FR" sz="2400" b="1" dirty="0">
                <a:solidFill>
                  <a:srgbClr val="FF0000"/>
                </a:solidFill>
              </a:rPr>
              <a:t>4 juillet 1816</a:t>
            </a:r>
          </a:p>
        </p:txBody>
      </p:sp>
      <p:sp>
        <p:nvSpPr>
          <p:cNvPr id="5" name="Rectangle 4"/>
          <p:cNvSpPr/>
          <p:nvPr/>
        </p:nvSpPr>
        <p:spPr>
          <a:xfrm>
            <a:off x="580372" y="1734793"/>
            <a:ext cx="4668033" cy="3693319"/>
          </a:xfrm>
          <a:prstGeom prst="rect">
            <a:avLst/>
          </a:prstGeom>
        </p:spPr>
        <p:txBody>
          <a:bodyPr wrap="square">
            <a:spAutoFit/>
          </a:bodyPr>
          <a:lstStyle/>
          <a:p>
            <a:r>
              <a:rPr lang="fr-FR" b="1" dirty="0"/>
              <a:t>Après deux jours de chaos général, le temps se gâte, le gouvernail se brise et la Méduse finit par s’incliner. La frégate ne possédant pas assez de canots de sauvetage, 151 hommes, en majorité des soldats, sont désignés par l’état-major pour monter à bord du radeau de fortune. Le commandant et la plupart des officiers embarquent dans des chaloupes. La côte, encore invisible, se trouve à 80 kilomètres. Les canots tentent de remorquer le radeau, mais, surchargé, il retarde la progression du convoi. Les amarres sont finalement rompues et les canots </a:t>
            </a:r>
            <a:r>
              <a:rPr lang="fr-FR" b="1" dirty="0" smtClean="0"/>
              <a:t>s’éloignent</a:t>
            </a:r>
            <a:endParaRPr lang="fr-FR" b="1" dirty="0"/>
          </a:p>
        </p:txBody>
      </p:sp>
      <p:pic>
        <p:nvPicPr>
          <p:cNvPr id="6" name="Picture 4" descr="http://blog.armae.com/wp-content/uploads/2015/04/Image151-300x15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1095" y="1654396"/>
            <a:ext cx="5958214" cy="3549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07015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Ã©sultat de recherche d'images pour &quot;la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4" name="Rectangle 3"/>
          <p:cNvSpPr/>
          <p:nvPr/>
        </p:nvSpPr>
        <p:spPr>
          <a:xfrm>
            <a:off x="327911" y="845995"/>
            <a:ext cx="4931079" cy="5878532"/>
          </a:xfrm>
          <a:prstGeom prst="rect">
            <a:avLst/>
          </a:prstGeom>
        </p:spPr>
        <p:txBody>
          <a:bodyPr wrap="square">
            <a:spAutoFit/>
          </a:bodyPr>
          <a:lstStyle/>
          <a:p>
            <a:r>
              <a:rPr lang="fr-FR" sz="2000" b="1" dirty="0" smtClean="0">
                <a:solidFill>
                  <a:srgbClr val="333333"/>
                </a:solidFill>
                <a:latin typeface="Cambria Math" panose="02040503050406030204" pitchFamily="18" charset="0"/>
                <a:ea typeface="Cambria Math" panose="02040503050406030204" pitchFamily="18" charset="0"/>
              </a:rPr>
              <a:t>: </a:t>
            </a:r>
            <a:r>
              <a:rPr lang="fr-FR" sz="2000" b="1" dirty="0">
                <a:solidFill>
                  <a:srgbClr val="333333"/>
                </a:solidFill>
                <a:latin typeface="Cambria Math" panose="02040503050406030204" pitchFamily="18" charset="0"/>
                <a:ea typeface="Cambria Math" panose="02040503050406030204" pitchFamily="18" charset="0"/>
              </a:rPr>
              <a:t>environ </a:t>
            </a:r>
            <a:r>
              <a:rPr lang="fr-FR" sz="2000" b="1" dirty="0" smtClean="0">
                <a:solidFill>
                  <a:srgbClr val="FF0000"/>
                </a:solidFill>
                <a:latin typeface="Cambria Math" panose="02040503050406030204" pitchFamily="18" charset="0"/>
                <a:ea typeface="Cambria Math" panose="02040503050406030204" pitchFamily="18" charset="0"/>
              </a:rPr>
              <a:t>150 </a:t>
            </a:r>
            <a:r>
              <a:rPr lang="fr-FR" sz="2000" b="1" dirty="0">
                <a:solidFill>
                  <a:srgbClr val="FF0000"/>
                </a:solidFill>
                <a:latin typeface="Cambria Math" panose="02040503050406030204" pitchFamily="18" charset="0"/>
                <a:ea typeface="Cambria Math" panose="02040503050406030204" pitchFamily="18" charset="0"/>
              </a:rPr>
              <a:t>personnes debout</a:t>
            </a:r>
            <a:r>
              <a:rPr lang="fr-FR" sz="2000" b="1" dirty="0">
                <a:latin typeface="Cambria Math" panose="02040503050406030204" pitchFamily="18" charset="0"/>
                <a:ea typeface="Cambria Math" panose="02040503050406030204" pitchFamily="18" charset="0"/>
              </a:rPr>
              <a:t>, </a:t>
            </a:r>
            <a:r>
              <a:rPr lang="fr-FR" sz="2000" b="1" dirty="0">
                <a:solidFill>
                  <a:srgbClr val="333333"/>
                </a:solidFill>
                <a:latin typeface="Cambria Math" panose="02040503050406030204" pitchFamily="18" charset="0"/>
                <a:ea typeface="Cambria Math" panose="02040503050406030204" pitchFamily="18" charset="0"/>
              </a:rPr>
              <a:t>le bas des jambes dans l’eau. Le radeau est d’abord remorqué par les canots... mais il est très lourd et transporte une foule en colère, effrayante. Le capitaine donne l'ordre de le larguer... Pendant douze jours, les naufragés vivront un enfer : exiguïté, faim, soif, soleil implacable... émeutes, massacres et cannibalisme. "</a:t>
            </a:r>
            <a:r>
              <a:rPr lang="fr-FR" sz="2000" b="1" i="1" dirty="0">
                <a:solidFill>
                  <a:srgbClr val="333333"/>
                </a:solidFill>
                <a:latin typeface="Cambria Math" panose="02040503050406030204" pitchFamily="18" charset="0"/>
                <a:ea typeface="Cambria Math" panose="02040503050406030204" pitchFamily="18" charset="0"/>
              </a:rPr>
              <a:t>Il faut être toujours ivre. Tout est là : c'est l'unique question.</a:t>
            </a:r>
            <a:r>
              <a:rPr lang="fr-FR" sz="2000" b="1" dirty="0">
                <a:solidFill>
                  <a:srgbClr val="333333"/>
                </a:solidFill>
                <a:latin typeface="Cambria Math" panose="02040503050406030204" pitchFamily="18" charset="0"/>
                <a:ea typeface="Cambria Math" panose="02040503050406030204" pitchFamily="18" charset="0"/>
              </a:rPr>
              <a:t>", préconisait Baudelaire. </a:t>
            </a:r>
            <a:r>
              <a:rPr lang="fr-FR" sz="2000" b="1" dirty="0">
                <a:latin typeface="Cambria Math" panose="02040503050406030204" pitchFamily="18" charset="0"/>
                <a:ea typeface="Cambria Math" panose="02040503050406030204" pitchFamily="18" charset="0"/>
              </a:rPr>
              <a:t>La deuxième nuit vient de tomber sur le radeau. Affamés, accablés de fatigue et d’angoisse, un groupe de soldats se jette sur les tonneaux de vin. Une révolte éclate et les officiers réagissent à grands coups de sabre. Le radeau est jonché de cadavres. Après plusieurs assauts d’une violence inouïe, on dénombre plus de </a:t>
            </a:r>
            <a:r>
              <a:rPr lang="fr-FR" sz="2000" b="1" dirty="0">
                <a:solidFill>
                  <a:srgbClr val="FF0000"/>
                </a:solidFill>
                <a:latin typeface="Cambria Math" panose="02040503050406030204" pitchFamily="18" charset="0"/>
                <a:ea typeface="Cambria Math" panose="02040503050406030204" pitchFamily="18" charset="0"/>
              </a:rPr>
              <a:t>80</a:t>
            </a:r>
            <a:r>
              <a:rPr lang="fr-FR" sz="1600" b="1" dirty="0">
                <a:solidFill>
                  <a:srgbClr val="FF0000"/>
                </a:solidFill>
                <a:latin typeface="franklin_gothic"/>
              </a:rPr>
              <a:t> disparus</a:t>
            </a:r>
            <a:r>
              <a:rPr lang="fr-FR" sz="1600" b="1" dirty="0">
                <a:latin typeface="franklin_gothic"/>
              </a:rPr>
              <a:t>. </a:t>
            </a:r>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59198" y="1347218"/>
            <a:ext cx="6326926" cy="4480601"/>
          </a:xfrm>
          <a:prstGeom prst="rect">
            <a:avLst/>
          </a:prstGeom>
        </p:spPr>
      </p:pic>
      <p:sp>
        <p:nvSpPr>
          <p:cNvPr id="8" name="Rectangle 7"/>
          <p:cNvSpPr/>
          <p:nvPr/>
        </p:nvSpPr>
        <p:spPr>
          <a:xfrm>
            <a:off x="1637327" y="250857"/>
            <a:ext cx="1830437" cy="461665"/>
          </a:xfrm>
          <a:prstGeom prst="rect">
            <a:avLst/>
          </a:prstGeom>
        </p:spPr>
        <p:txBody>
          <a:bodyPr wrap="none">
            <a:spAutoFit/>
          </a:bodyPr>
          <a:lstStyle/>
          <a:p>
            <a:r>
              <a:rPr lang="fr-FR" sz="2400" b="1" dirty="0">
                <a:solidFill>
                  <a:srgbClr val="FF0000"/>
                </a:solidFill>
              </a:rPr>
              <a:t>6 juillet 1816</a:t>
            </a:r>
          </a:p>
        </p:txBody>
      </p:sp>
    </p:spTree>
    <p:extLst>
      <p:ext uri="{BB962C8B-B14F-4D97-AF65-F5344CB8AC3E}">
        <p14:creationId xmlns:p14="http://schemas.microsoft.com/office/powerpoint/2010/main" val="25024810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Ã©sultat de recherche d'images pour &quot;la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4" name="Rectangle 3"/>
          <p:cNvSpPr/>
          <p:nvPr/>
        </p:nvSpPr>
        <p:spPr>
          <a:xfrm>
            <a:off x="730685" y="1195461"/>
            <a:ext cx="4367408" cy="4401205"/>
          </a:xfrm>
          <a:prstGeom prst="rect">
            <a:avLst/>
          </a:prstGeom>
        </p:spPr>
        <p:txBody>
          <a:bodyPr wrap="square">
            <a:spAutoFit/>
          </a:bodyPr>
          <a:lstStyle/>
          <a:p>
            <a:r>
              <a:rPr lang="fr-FR" sz="2000" b="1" dirty="0">
                <a:latin typeface="Cambria Math" panose="02040503050406030204" pitchFamily="18" charset="0"/>
                <a:ea typeface="Cambria Math" panose="02040503050406030204" pitchFamily="18" charset="0"/>
              </a:rPr>
              <a:t>D’après le témoignage du médecin Jean-Baptiste Savigny, destiné aux autorités maritimes, les actes de cannibalisme apparaissent dès le troisième jour de dérive : « Ceux que la mort avait épargnés dans la nuit désastreuse, se précipitèrent avidement sur les cadavres, les divisèrent par tranches et quelques-uns même les dévorèrent à l’instant. Beaucoup n’y touchèrent pas, et tous les officiers et moi fûmes de ce nombre. » C’est le </a:t>
            </a:r>
            <a:r>
              <a:rPr lang="fr-FR" sz="2000" b="1" dirty="0" smtClean="0">
                <a:latin typeface="Cambria Math" panose="02040503050406030204" pitchFamily="18" charset="0"/>
                <a:ea typeface="Cambria Math" panose="02040503050406030204" pitchFamily="18" charset="0"/>
              </a:rPr>
              <a:t>récit </a:t>
            </a:r>
            <a:r>
              <a:rPr lang="fr-FR" sz="2000" b="1" dirty="0">
                <a:latin typeface="Cambria Math" panose="02040503050406030204" pitchFamily="18" charset="0"/>
                <a:ea typeface="Cambria Math" panose="02040503050406030204" pitchFamily="18" charset="0"/>
              </a:rPr>
              <a:t>de ce rescapé du radeau, qui fait éclater le scandale.</a:t>
            </a:r>
          </a:p>
        </p:txBody>
      </p:sp>
      <p:sp>
        <p:nvSpPr>
          <p:cNvPr id="5" name="Rectangle 4"/>
          <p:cNvSpPr/>
          <p:nvPr/>
        </p:nvSpPr>
        <p:spPr>
          <a:xfrm>
            <a:off x="1699957" y="383067"/>
            <a:ext cx="1830437" cy="461665"/>
          </a:xfrm>
          <a:prstGeom prst="rect">
            <a:avLst/>
          </a:prstGeom>
        </p:spPr>
        <p:txBody>
          <a:bodyPr wrap="none">
            <a:spAutoFit/>
          </a:bodyPr>
          <a:lstStyle/>
          <a:p>
            <a:r>
              <a:rPr lang="fr-FR" sz="2400" b="1" dirty="0">
                <a:solidFill>
                  <a:srgbClr val="FF0000"/>
                </a:solidFill>
              </a:rPr>
              <a:t>7 juillet 1816</a:t>
            </a:r>
          </a:p>
        </p:txBody>
      </p:sp>
      <p:pic>
        <p:nvPicPr>
          <p:cNvPr id="4108" name="Picture 12" descr="Image associÃ©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98093" y="977044"/>
            <a:ext cx="6391039" cy="44989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2165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Ã©sultat de recherche d'images pour &quot;la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4" name="Rectangle 3"/>
          <p:cNvSpPr/>
          <p:nvPr/>
        </p:nvSpPr>
        <p:spPr>
          <a:xfrm>
            <a:off x="369356" y="151179"/>
            <a:ext cx="4718137" cy="6555641"/>
          </a:xfrm>
          <a:prstGeom prst="rect">
            <a:avLst/>
          </a:prstGeom>
        </p:spPr>
        <p:txBody>
          <a:bodyPr wrap="square">
            <a:spAutoFit/>
          </a:bodyPr>
          <a:lstStyle/>
          <a:p>
            <a:r>
              <a:rPr lang="fr-FR" sz="2400" b="1" dirty="0" smtClean="0">
                <a:solidFill>
                  <a:srgbClr val="FF0000"/>
                </a:solidFill>
              </a:rPr>
              <a:t>             11 </a:t>
            </a:r>
            <a:r>
              <a:rPr lang="fr-FR" sz="2400" b="1" dirty="0">
                <a:solidFill>
                  <a:srgbClr val="FF0000"/>
                </a:solidFill>
              </a:rPr>
              <a:t>juillet 1816 </a:t>
            </a:r>
            <a:endParaRPr lang="fr-FR" sz="2400" b="1" dirty="0" smtClean="0">
              <a:solidFill>
                <a:srgbClr val="FF0000"/>
              </a:solidFill>
            </a:endParaRPr>
          </a:p>
          <a:p>
            <a:endParaRPr lang="fr-FR" dirty="0"/>
          </a:p>
          <a:p>
            <a:endParaRPr lang="fr-FR" dirty="0" smtClean="0"/>
          </a:p>
          <a:p>
            <a:r>
              <a:rPr lang="fr-FR" sz="2000" b="1" dirty="0" smtClean="0">
                <a:latin typeface="Cambria Math" panose="02040503050406030204" pitchFamily="18" charset="0"/>
                <a:ea typeface="Cambria Math" panose="02040503050406030204" pitchFamily="18" charset="0"/>
              </a:rPr>
              <a:t>Au </a:t>
            </a:r>
            <a:r>
              <a:rPr lang="fr-FR" sz="2000" b="1" dirty="0">
                <a:latin typeface="Cambria Math" panose="02040503050406030204" pitchFamily="18" charset="0"/>
                <a:ea typeface="Cambria Math" panose="02040503050406030204" pitchFamily="18" charset="0"/>
              </a:rPr>
              <a:t>septième jour sur le radeau, il ne reste plus que 27 survivants dont la moitié agonise. Afin de se donner encore une chance de survie, les officiers décident de jeter à l’eau les blessés</a:t>
            </a:r>
            <a:r>
              <a:rPr lang="fr-FR" sz="2000" b="1" dirty="0" smtClean="0">
                <a:latin typeface="Cambria Math" panose="02040503050406030204" pitchFamily="18" charset="0"/>
                <a:ea typeface="Cambria Math" panose="02040503050406030204" pitchFamily="18" charset="0"/>
              </a:rPr>
              <a:t>.</a:t>
            </a:r>
          </a:p>
          <a:p>
            <a:r>
              <a:rPr lang="fr-FR" sz="2000" b="1" dirty="0">
                <a:latin typeface="Cambria Math" panose="02040503050406030204" pitchFamily="18" charset="0"/>
                <a:ea typeface="Cambria Math" panose="02040503050406030204" pitchFamily="18" charset="0"/>
              </a:rPr>
              <a:t> il fut décidé de jeter les plus faibles à la mer. Cette horrible besogne fut exécutée par trois matelots et un soldat, ils restèrent donc à quinze, pour éviter tout problème, ils décidèrent de jeter à la mer toutes les armes, excepté un sabre pouvant éventuellement servir comme outil à trancher. </a:t>
            </a:r>
            <a:r>
              <a:rPr lang="fr-FR" sz="2000" b="1" dirty="0" err="1">
                <a:latin typeface="Cambria Math" panose="02040503050406030204" pitchFamily="18" charset="0"/>
                <a:ea typeface="Cambria Math" panose="02040503050406030204" pitchFamily="18" charset="0"/>
              </a:rPr>
              <a:t>Coudein</a:t>
            </a:r>
            <a:r>
              <a:rPr lang="fr-FR" sz="2000" b="1" dirty="0">
                <a:latin typeface="Cambria Math" panose="02040503050406030204" pitchFamily="18" charset="0"/>
                <a:ea typeface="Cambria Math" panose="02040503050406030204" pitchFamily="18" charset="0"/>
              </a:rPr>
              <a:t> raconte que n'étant plus que quinze, ils démontent une partie du radeau et fabriquent une plateforme surélevée supportant une petite tente qui leur permet de se mettre enfin au sec.</a:t>
            </a:r>
            <a:r>
              <a:rPr lang="fr-FR" b="1" dirty="0"/>
              <a:t> </a:t>
            </a:r>
          </a:p>
        </p:txBody>
      </p:sp>
      <p:pic>
        <p:nvPicPr>
          <p:cNvPr id="6146" name="Picture 2" descr="Image associÃ©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53623" y="1665962"/>
            <a:ext cx="5772247" cy="39547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14648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Ã©sultat de recherche d'images pour &quot;la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4" name="Rectangle 3"/>
          <p:cNvSpPr/>
          <p:nvPr/>
        </p:nvSpPr>
        <p:spPr>
          <a:xfrm>
            <a:off x="392481" y="197346"/>
            <a:ext cx="5177296" cy="6463308"/>
          </a:xfrm>
          <a:prstGeom prst="rect">
            <a:avLst/>
          </a:prstGeom>
        </p:spPr>
        <p:txBody>
          <a:bodyPr wrap="square">
            <a:spAutoFit/>
          </a:bodyPr>
          <a:lstStyle/>
          <a:p>
            <a:r>
              <a:rPr lang="fr-FR" b="1" dirty="0">
                <a:solidFill>
                  <a:srgbClr val="FF0000"/>
                </a:solidFill>
              </a:rPr>
              <a:t>17 juillet </a:t>
            </a:r>
            <a:r>
              <a:rPr lang="fr-FR" b="1" dirty="0" smtClean="0">
                <a:solidFill>
                  <a:srgbClr val="FF0000"/>
                </a:solidFill>
              </a:rPr>
              <a:t>1816</a:t>
            </a:r>
          </a:p>
          <a:p>
            <a:endParaRPr lang="fr-FR" dirty="0"/>
          </a:p>
          <a:p>
            <a:r>
              <a:rPr lang="fr-FR" b="1" dirty="0" smtClean="0"/>
              <a:t> </a:t>
            </a:r>
            <a:r>
              <a:rPr lang="fr-FR" b="1" dirty="0"/>
              <a:t>Après treize jours de dérive, il ne reste que 15 survivants, quand apparait soudain au loin l’Argus, l’un des quatre navires de l’expédition du Sénégal. </a:t>
            </a:r>
            <a:r>
              <a:rPr lang="fr-FR" dirty="0"/>
              <a:t> </a:t>
            </a:r>
            <a:r>
              <a:rPr lang="fr-FR" b="1" dirty="0"/>
              <a:t>ils ont été remarqués par les hommes de bord, il met en panne et recueille enfin les infortunés, ils sont saufs. C'est à ce moment que l'on constatera que les rescapés se sont nourris de chair humaine, les cordages étayant le mât étaient remplis de morceaux de chair à sécher. L'embarcation de fortune était parsemée de lambeaux de chair attestant sans nul doute leur origine.</a:t>
            </a:r>
            <a:endParaRPr lang="fr-FR" b="1" dirty="0" smtClean="0"/>
          </a:p>
          <a:p>
            <a:endParaRPr lang="fr-FR" b="1" dirty="0"/>
          </a:p>
          <a:p>
            <a:r>
              <a:rPr lang="fr-FR" b="1" dirty="0" smtClean="0"/>
              <a:t>Fait </a:t>
            </a:r>
            <a:r>
              <a:rPr lang="fr-FR" b="1" dirty="0"/>
              <a:t>troublant sur les événements à bord et le commandement du radeau, la majorité de ceux qui ont survécu sont officiers ou notables, destinés à des fonctions précises dans la nouvelle colonie. Seul un soldat est encore vivant. </a:t>
            </a:r>
            <a:endParaRPr lang="fr-FR" b="1" dirty="0" smtClean="0"/>
          </a:p>
          <a:p>
            <a:r>
              <a:rPr lang="fr-FR" b="1" i="1" dirty="0"/>
              <a:t>Sur trois cent quatre-vingt-seize personnes montées à bord de la Méduse au départ, cent soixante y laisseront la vie.</a:t>
            </a:r>
            <a:endParaRPr lang="fr-FR" b="1" dirty="0"/>
          </a:p>
        </p:txBody>
      </p:sp>
      <p:pic>
        <p:nvPicPr>
          <p:cNvPr id="5" name="Picture 2" descr="http://www.sceneario.com/blog/wp-content/uploads/2015/03/meduse-insert-590x28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1765" y="921253"/>
            <a:ext cx="6413196" cy="49352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52130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RÃ©sultat de recherche d'images pour &quot;la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64481" y="1203343"/>
            <a:ext cx="6668431" cy="4451314"/>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946759" y="1261760"/>
            <a:ext cx="6858000" cy="4334480"/>
          </a:xfrm>
          <a:prstGeom prst="rect">
            <a:avLst/>
          </a:prstGeom>
        </p:spPr>
      </p:pic>
      <p:sp>
        <p:nvSpPr>
          <p:cNvPr id="4" name="Rectangle 3"/>
          <p:cNvSpPr/>
          <p:nvPr/>
        </p:nvSpPr>
        <p:spPr>
          <a:xfrm>
            <a:off x="4964480" y="5754865"/>
            <a:ext cx="6872615" cy="1015663"/>
          </a:xfrm>
          <a:prstGeom prst="rect">
            <a:avLst/>
          </a:prstGeom>
        </p:spPr>
        <p:txBody>
          <a:bodyPr wrap="square">
            <a:spAutoFit/>
          </a:bodyPr>
          <a:lstStyle/>
          <a:p>
            <a:r>
              <a:rPr lang="fr-FR" sz="2000" dirty="0"/>
              <a:t>Plan du radeau de la Méduse au moment de son abandon, Gravure illustrant le récit de </a:t>
            </a:r>
            <a:r>
              <a:rPr lang="fr-FR" sz="2000" dirty="0" err="1"/>
              <a:t>Corréard</a:t>
            </a:r>
            <a:r>
              <a:rPr lang="fr-FR" sz="2000" dirty="0"/>
              <a:t> et Savigny rescapés, paru en 1817. Dessin attribué à </a:t>
            </a:r>
            <a:r>
              <a:rPr lang="fr-FR" sz="2000" dirty="0" err="1"/>
              <a:t>Corréard</a:t>
            </a:r>
            <a:r>
              <a:rPr lang="fr-FR" sz="2000" dirty="0"/>
              <a:t>. </a:t>
            </a:r>
          </a:p>
        </p:txBody>
      </p:sp>
      <p:sp>
        <p:nvSpPr>
          <p:cNvPr id="6" name="Rectangle 5"/>
          <p:cNvSpPr/>
          <p:nvPr/>
        </p:nvSpPr>
        <p:spPr>
          <a:xfrm>
            <a:off x="4649481" y="229909"/>
            <a:ext cx="7326547" cy="923330"/>
          </a:xfrm>
          <a:prstGeom prst="rect">
            <a:avLst/>
          </a:prstGeom>
        </p:spPr>
        <p:txBody>
          <a:bodyPr wrap="square">
            <a:spAutoFit/>
          </a:bodyPr>
          <a:lstStyle/>
          <a:p>
            <a:r>
              <a:rPr lang="fr-FR" b="1" dirty="0">
                <a:solidFill>
                  <a:schemeClr val="bg1"/>
                </a:solidFill>
                <a:latin typeface="Arial" panose="020B0604020202020204" pitchFamily="34" charset="0"/>
              </a:rPr>
              <a:t>En 2014, une équipe conduite par le musée de Rochefort a entrepris de reconstituer le fameux radeau pour mieux comprendre le destin des naufragés.</a:t>
            </a:r>
            <a:endParaRPr lang="fr-FR" b="1" dirty="0">
              <a:solidFill>
                <a:schemeClr val="bg1"/>
              </a:solidFill>
            </a:endParaRPr>
          </a:p>
        </p:txBody>
      </p:sp>
    </p:spTree>
    <p:extLst>
      <p:ext uri="{BB962C8B-B14F-4D97-AF65-F5344CB8AC3E}">
        <p14:creationId xmlns:p14="http://schemas.microsoft.com/office/powerpoint/2010/main" val="21772335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Ã©sultat de recherche d'images pour &quot;la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9222" name="Picture 6" descr="http://blog.armae.com/wp-content/uploads/2015/04/meduse_grand1-300x2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3269391"/>
            <a:ext cx="5340797" cy="357833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30477" y="3488897"/>
            <a:ext cx="3954049" cy="3139321"/>
          </a:xfrm>
          <a:prstGeom prst="rect">
            <a:avLst/>
          </a:prstGeom>
        </p:spPr>
        <p:txBody>
          <a:bodyPr wrap="square">
            <a:spAutoFit/>
          </a:bodyPr>
          <a:lstStyle/>
          <a:p>
            <a:r>
              <a:rPr lang="fr-FR" b="1" dirty="0">
                <a:solidFill>
                  <a:srgbClr val="333333"/>
                </a:solidFill>
                <a:latin typeface="Arial" panose="020B0604020202020204" pitchFamily="34" charset="0"/>
              </a:rPr>
              <a:t>Pour comprendre les conditions de vie à bord, le radeau a été reconstruit fidèlement à partir du seul plan que nous possédons, réalisé par un rescapé. 150 personnes se sont installées dessus pour voir à quel point les naufragés manquaient de place. Seuls 15 hommes seront secourus, et plusieurs périront encore dans les jours suivants.</a:t>
            </a:r>
            <a:endParaRPr lang="fr-FR" b="1" dirty="0"/>
          </a:p>
        </p:txBody>
      </p:sp>
      <p:pic>
        <p:nvPicPr>
          <p:cNvPr id="9224" name="Picture 8" descr="http://blog.armae.com/wp-content/uploads/2015/04/qqq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69109" y="280792"/>
            <a:ext cx="4524375" cy="30194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73109" y="266673"/>
            <a:ext cx="6096000" cy="3139321"/>
          </a:xfrm>
          <a:prstGeom prst="rect">
            <a:avLst/>
          </a:prstGeom>
        </p:spPr>
        <p:txBody>
          <a:bodyPr>
            <a:spAutoFit/>
          </a:bodyPr>
          <a:lstStyle/>
          <a:p>
            <a:r>
              <a:rPr lang="fr-FR" b="1" dirty="0">
                <a:solidFill>
                  <a:srgbClr val="333333"/>
                </a:solidFill>
                <a:latin typeface="Arial" panose="020B0604020202020204" pitchFamily="34" charset="0"/>
              </a:rPr>
              <a:t>Pourquoi Rochefort ? Parce que c’est de là que partit la Méduse, et c’est là qu’eut lieu plus tard le procès et que se trouvent les archives. Il faut dire que cette affaire est très documentée, grâce aux témoignages des survivants, qui donnent parfois des versions différentes pour masquer des réalités difficiles à avouer : par exemple la volonté de faire place nette sur le radeau en jetant les malades et les blessés par-dessus-bord, et en assassinant en masse des hommes délibérément, sans parler du cannibalisme qui eut cours durant ces 13 jours d’errance.</a:t>
            </a:r>
            <a:endParaRPr lang="fr-FR" b="1" dirty="0"/>
          </a:p>
        </p:txBody>
      </p:sp>
    </p:spTree>
    <p:extLst>
      <p:ext uri="{BB962C8B-B14F-4D97-AF65-F5344CB8AC3E}">
        <p14:creationId xmlns:p14="http://schemas.microsoft.com/office/powerpoint/2010/main" val="11833181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Ã©sultat de recherche d'images pour &quot;la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17110" y="3888347"/>
            <a:ext cx="2093892" cy="2329823"/>
          </a:xfrm>
          <a:prstGeom prst="rect">
            <a:avLst/>
          </a:prstGeom>
        </p:spPr>
      </p:pic>
      <p:pic>
        <p:nvPicPr>
          <p:cNvPr id="10242" name="Picture 2" descr="http://gif.toutimages.com/images/transports/bateaux/bateau_153.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390389" y="724312"/>
            <a:ext cx="8276603" cy="1635674"/>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http://gif.toutimages.com/images/transports/bateaux/bateau_093.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13566" y="2016690"/>
            <a:ext cx="9153425" cy="1871657"/>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p:cNvSpPr txBox="1"/>
          <p:nvPr/>
        </p:nvSpPr>
        <p:spPr>
          <a:xfrm>
            <a:off x="3519814" y="4045907"/>
            <a:ext cx="3682652" cy="369332"/>
          </a:xfrm>
          <a:prstGeom prst="rect">
            <a:avLst/>
          </a:prstGeom>
          <a:noFill/>
        </p:spPr>
        <p:txBody>
          <a:bodyPr wrap="square" rtlCol="0">
            <a:spAutoFit/>
          </a:bodyPr>
          <a:lstStyle/>
          <a:p>
            <a:r>
              <a:rPr lang="fr-FR" b="1" dirty="0" smtClean="0"/>
              <a:t>Commentaires et images du NET</a:t>
            </a:r>
            <a:endParaRPr lang="fr-FR" b="1" dirty="0"/>
          </a:p>
        </p:txBody>
      </p:sp>
      <p:sp>
        <p:nvSpPr>
          <p:cNvPr id="7" name="Rectangle 6"/>
          <p:cNvSpPr/>
          <p:nvPr/>
        </p:nvSpPr>
        <p:spPr>
          <a:xfrm>
            <a:off x="513567" y="262647"/>
            <a:ext cx="3959418" cy="923330"/>
          </a:xfrm>
          <a:prstGeom prst="rect">
            <a:avLst/>
          </a:prstGeom>
          <a:noFill/>
        </p:spPr>
        <p:txBody>
          <a:bodyPr wrap="none" lIns="91440" tIns="45720" rIns="91440" bIns="45720">
            <a:spAutoFit/>
          </a:bodyPr>
          <a:lstStyle/>
          <a:p>
            <a:pPr algn="ctr"/>
            <a:r>
              <a:rPr lang="fr-FR" sz="5400" b="0" cap="none" spc="0" dirty="0" smtClean="0">
                <a:ln w="0"/>
                <a:solidFill>
                  <a:schemeClr val="tx1"/>
                </a:solidFill>
                <a:effectLst>
                  <a:outerShdw blurRad="38100" dist="19050" dir="2700000" algn="tl" rotWithShape="0">
                    <a:schemeClr val="dk1">
                      <a:alpha val="40000"/>
                    </a:schemeClr>
                  </a:outerShdw>
                </a:effectLst>
              </a:rPr>
              <a:t>A Bientôt…!!!</a:t>
            </a:r>
            <a:endParaRPr lang="fr-FR"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56887650"/>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343</TotalTime>
  <Words>1680</Words>
  <Application>Microsoft Office PowerPoint</Application>
  <PresentationFormat>Grand écran</PresentationFormat>
  <Paragraphs>67</Paragraphs>
  <Slides>15</Slides>
  <Notes>0</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15</vt:i4>
      </vt:variant>
    </vt:vector>
  </HeadingPairs>
  <TitlesOfParts>
    <vt:vector size="23" baseType="lpstr">
      <vt:lpstr>Arial</vt:lpstr>
      <vt:lpstr>Arial</vt:lpstr>
      <vt:lpstr>Calibri</vt:lpstr>
      <vt:lpstr>Calibri Light</vt:lpstr>
      <vt:lpstr>Cambria Math</vt:lpstr>
      <vt:lpstr>Courier New</vt:lpstr>
      <vt:lpstr>franklin_gothic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15</cp:revision>
  <dcterms:created xsi:type="dcterms:W3CDTF">2019-07-15T11:27:14Z</dcterms:created>
  <dcterms:modified xsi:type="dcterms:W3CDTF">2024-03-24T23:47:58Z</dcterms:modified>
</cp:coreProperties>
</file>