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 id="275" r:id="rId3"/>
    <p:sldId id="276" r:id="rId4"/>
    <p:sldId id="269" r:id="rId5"/>
    <p:sldId id="260" r:id="rId6"/>
    <p:sldId id="257" r:id="rId7"/>
    <p:sldId id="258" r:id="rId8"/>
    <p:sldId id="259" r:id="rId9"/>
    <p:sldId id="268" r:id="rId10"/>
    <p:sldId id="281" r:id="rId11"/>
    <p:sldId id="261" r:id="rId12"/>
    <p:sldId id="264" r:id="rId13"/>
    <p:sldId id="263" r:id="rId14"/>
    <p:sldId id="262" r:id="rId15"/>
    <p:sldId id="270" r:id="rId16"/>
    <p:sldId id="266" r:id="rId17"/>
    <p:sldId id="272" r:id="rId18"/>
    <p:sldId id="271" r:id="rId19"/>
    <p:sldId id="274" r:id="rId20"/>
    <p:sldId id="277" r:id="rId21"/>
    <p:sldId id="278" r:id="rId22"/>
    <p:sldId id="279" r:id="rId23"/>
    <p:sldId id="280"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gc/AOVQBfv0CX28gMqIqA==" hashData="JY45z9wtcluuUL9AMpS3JaYSExF5AIsMn1O12RIh+gGRgW7t+9rSromCR8M0INwInL2L9ShhWrTNpgP6LKeQK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77" d="100"/>
          <a:sy n="77" d="100"/>
        </p:scale>
        <p:origin x="15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7926D575-F2D2-4AD9-B7C1-36E5369E80D9}"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2E6878A-A9CA-42D4-ADB8-087A6CAC3EA9}" type="slidenum">
              <a:rPr lang="fr-FR" smtClean="0"/>
              <a:t>‹N°›</a:t>
            </a:fld>
            <a:endParaRPr lang="fr-FR"/>
          </a:p>
        </p:txBody>
      </p:sp>
    </p:spTree>
    <p:extLst>
      <p:ext uri="{BB962C8B-B14F-4D97-AF65-F5344CB8AC3E}">
        <p14:creationId xmlns:p14="http://schemas.microsoft.com/office/powerpoint/2010/main" val="15968220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926D575-F2D2-4AD9-B7C1-36E5369E80D9}"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2E6878A-A9CA-42D4-ADB8-087A6CAC3EA9}" type="slidenum">
              <a:rPr lang="fr-FR" smtClean="0"/>
              <a:t>‹N°›</a:t>
            </a:fld>
            <a:endParaRPr lang="fr-FR"/>
          </a:p>
        </p:txBody>
      </p:sp>
    </p:spTree>
    <p:extLst>
      <p:ext uri="{BB962C8B-B14F-4D97-AF65-F5344CB8AC3E}">
        <p14:creationId xmlns:p14="http://schemas.microsoft.com/office/powerpoint/2010/main" val="25140110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7926D575-F2D2-4AD9-B7C1-36E5369E80D9}"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2E6878A-A9CA-42D4-ADB8-087A6CAC3EA9}" type="slidenum">
              <a:rPr lang="fr-FR" smtClean="0"/>
              <a:t>‹N°›</a:t>
            </a:fld>
            <a:endParaRPr lang="fr-FR"/>
          </a:p>
        </p:txBody>
      </p:sp>
    </p:spTree>
    <p:extLst>
      <p:ext uri="{BB962C8B-B14F-4D97-AF65-F5344CB8AC3E}">
        <p14:creationId xmlns:p14="http://schemas.microsoft.com/office/powerpoint/2010/main" val="3304820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926D575-F2D2-4AD9-B7C1-36E5369E80D9}" type="datetimeFigureOut">
              <a:rPr lang="fr-FR" smtClean="0"/>
              <a:t>27/04/2024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2E6878A-A9CA-42D4-ADB8-087A6CAC3EA9}" type="slidenum">
              <a:rPr lang="fr-FR" smtClean="0"/>
              <a:t>‹N°›</a:t>
            </a:fld>
            <a:endParaRPr lang="fr-FR"/>
          </a:p>
        </p:txBody>
      </p:sp>
    </p:spTree>
    <p:extLst>
      <p:ext uri="{BB962C8B-B14F-4D97-AF65-F5344CB8AC3E}">
        <p14:creationId xmlns:p14="http://schemas.microsoft.com/office/powerpoint/2010/main" val="34361019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926D575-F2D2-4AD9-B7C1-36E5369E80D9}" type="datetimeFigureOut">
              <a:rPr lang="fr-FR" smtClean="0"/>
              <a:t>27/04/2024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32E6878A-A9CA-42D4-ADB8-087A6CAC3EA9}" type="slidenum">
              <a:rPr lang="fr-FR" smtClean="0"/>
              <a:t>‹N°›</a:t>
            </a:fld>
            <a:endParaRPr lang="fr-FR"/>
          </a:p>
        </p:txBody>
      </p:sp>
    </p:spTree>
    <p:extLst>
      <p:ext uri="{BB962C8B-B14F-4D97-AF65-F5344CB8AC3E}">
        <p14:creationId xmlns:p14="http://schemas.microsoft.com/office/powerpoint/2010/main" val="35422046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7926D575-F2D2-4AD9-B7C1-36E5369E80D9}" type="datetimeFigureOut">
              <a:rPr lang="fr-FR" smtClean="0"/>
              <a:t>27/04/2024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32E6878A-A9CA-42D4-ADB8-087A6CAC3EA9}" type="slidenum">
              <a:rPr lang="fr-FR" smtClean="0"/>
              <a:t>‹N°›</a:t>
            </a:fld>
            <a:endParaRPr lang="fr-FR"/>
          </a:p>
        </p:txBody>
      </p:sp>
    </p:spTree>
    <p:extLst>
      <p:ext uri="{BB962C8B-B14F-4D97-AF65-F5344CB8AC3E}">
        <p14:creationId xmlns:p14="http://schemas.microsoft.com/office/powerpoint/2010/main" val="21180535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926D575-F2D2-4AD9-B7C1-36E5369E80D9}" type="datetimeFigureOut">
              <a:rPr lang="fr-FR" smtClean="0"/>
              <a:t>27/04/2024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32E6878A-A9CA-42D4-ADB8-087A6CAC3EA9}" type="slidenum">
              <a:rPr lang="fr-FR" smtClean="0"/>
              <a:t>‹N°›</a:t>
            </a:fld>
            <a:endParaRPr lang="fr-FR"/>
          </a:p>
        </p:txBody>
      </p:sp>
    </p:spTree>
    <p:extLst>
      <p:ext uri="{BB962C8B-B14F-4D97-AF65-F5344CB8AC3E}">
        <p14:creationId xmlns:p14="http://schemas.microsoft.com/office/powerpoint/2010/main" val="17420104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7926D575-F2D2-4AD9-B7C1-36E5369E80D9}" type="datetimeFigureOut">
              <a:rPr lang="fr-FR" smtClean="0"/>
              <a:t>27/04/2024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2E6878A-A9CA-42D4-ADB8-087A6CAC3EA9}" type="slidenum">
              <a:rPr lang="fr-FR" smtClean="0"/>
              <a:t>‹N°›</a:t>
            </a:fld>
            <a:endParaRPr lang="fr-FR"/>
          </a:p>
        </p:txBody>
      </p:sp>
    </p:spTree>
    <p:extLst>
      <p:ext uri="{BB962C8B-B14F-4D97-AF65-F5344CB8AC3E}">
        <p14:creationId xmlns:p14="http://schemas.microsoft.com/office/powerpoint/2010/main" val="9863106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7926D575-F2D2-4AD9-B7C1-36E5369E80D9}" type="datetimeFigureOut">
              <a:rPr lang="fr-FR" smtClean="0"/>
              <a:t>27/04/2024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2E6878A-A9CA-42D4-ADB8-087A6CAC3EA9}" type="slidenum">
              <a:rPr lang="fr-FR" smtClean="0"/>
              <a:t>‹N°›</a:t>
            </a:fld>
            <a:endParaRPr lang="fr-FR"/>
          </a:p>
        </p:txBody>
      </p:sp>
    </p:spTree>
    <p:extLst>
      <p:ext uri="{BB962C8B-B14F-4D97-AF65-F5344CB8AC3E}">
        <p14:creationId xmlns:p14="http://schemas.microsoft.com/office/powerpoint/2010/main" val="12263608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926D575-F2D2-4AD9-B7C1-36E5369E80D9}"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2E6878A-A9CA-42D4-ADB8-087A6CAC3EA9}" type="slidenum">
              <a:rPr lang="fr-FR" smtClean="0"/>
              <a:t>‹N°›</a:t>
            </a:fld>
            <a:endParaRPr lang="fr-FR"/>
          </a:p>
        </p:txBody>
      </p:sp>
    </p:spTree>
    <p:extLst>
      <p:ext uri="{BB962C8B-B14F-4D97-AF65-F5344CB8AC3E}">
        <p14:creationId xmlns:p14="http://schemas.microsoft.com/office/powerpoint/2010/main" val="15572785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926D575-F2D2-4AD9-B7C1-36E5369E80D9}"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2E6878A-A9CA-42D4-ADB8-087A6CAC3EA9}" type="slidenum">
              <a:rPr lang="fr-FR" smtClean="0"/>
              <a:t>‹N°›</a:t>
            </a:fld>
            <a:endParaRPr lang="fr-FR"/>
          </a:p>
        </p:txBody>
      </p:sp>
    </p:spTree>
    <p:extLst>
      <p:ext uri="{BB962C8B-B14F-4D97-AF65-F5344CB8AC3E}">
        <p14:creationId xmlns:p14="http://schemas.microsoft.com/office/powerpoint/2010/main" val="34145170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26D575-F2D2-4AD9-B7C1-36E5369E80D9}" type="datetimeFigureOut">
              <a:rPr lang="fr-FR" smtClean="0"/>
              <a:t>27/04/2024</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E6878A-A9CA-42D4-ADB8-087A6CAC3EA9}" type="slidenum">
              <a:rPr lang="fr-FR" smtClean="0"/>
              <a:t>‹N°›</a:t>
            </a:fld>
            <a:endParaRPr lang="fr-FR"/>
          </a:p>
        </p:txBody>
      </p:sp>
    </p:spTree>
    <p:extLst>
      <p:ext uri="{BB962C8B-B14F-4D97-AF65-F5344CB8AC3E}">
        <p14:creationId xmlns:p14="http://schemas.microsoft.com/office/powerpoint/2010/main" val="33554583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g"/><Relationship Id="rId5" Type="http://schemas.openxmlformats.org/officeDocument/2006/relationships/image" Target="../media/image3.gi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hyperlink" Target="https://fr.wikipedia.org/wiki/14_avril" TargetMode="External"/><Relationship Id="rId13" Type="http://schemas.openxmlformats.org/officeDocument/2006/relationships/image" Target="../media/image5.jpeg"/><Relationship Id="rId18" Type="http://schemas.openxmlformats.org/officeDocument/2006/relationships/hyperlink" Target="https://fr.wikipedia.org/wiki/Pont_suspendu" TargetMode="External"/><Relationship Id="rId3" Type="http://schemas.openxmlformats.org/officeDocument/2006/relationships/hyperlink" Target="https://fr.wikipedia.org/wiki/Ing%C3%A9nieur" TargetMode="External"/><Relationship Id="rId7" Type="http://schemas.openxmlformats.org/officeDocument/2006/relationships/hyperlink" Target="https://fr.wikipedia.org/wiki/Sainte-Foy-l%C3%A8s-Lyon" TargetMode="External"/><Relationship Id="rId12" Type="http://schemas.openxmlformats.org/officeDocument/2006/relationships/hyperlink" Target="https://fr.wikipedia.org/wiki/Loiret_(d%C3%A9partement)" TargetMode="External"/><Relationship Id="rId17" Type="http://schemas.openxmlformats.org/officeDocument/2006/relationships/hyperlink" Target="https://fr.wikipedia.org/wiki/Pont_de_Biscaye" TargetMode="External"/><Relationship Id="rId2" Type="http://schemas.openxmlformats.org/officeDocument/2006/relationships/image" Target="../media/image1.jpeg"/><Relationship Id="rId16" Type="http://schemas.openxmlformats.org/officeDocument/2006/relationships/hyperlink" Target="https://fr.wikipedia.org/wiki/Alberto_de_Palacio" TargetMode="External"/><Relationship Id="rId1" Type="http://schemas.openxmlformats.org/officeDocument/2006/relationships/slideLayout" Target="../slideLayouts/slideLayout7.xml"/><Relationship Id="rId6" Type="http://schemas.openxmlformats.org/officeDocument/2006/relationships/hyperlink" Target="https://fr.wikipedia.org/wiki/1845" TargetMode="External"/><Relationship Id="rId11" Type="http://schemas.openxmlformats.org/officeDocument/2006/relationships/hyperlink" Target="https://fr.wikipedia.org/wiki/Ch%C3%A2teauneuf-sur-Loire" TargetMode="External"/><Relationship Id="rId5" Type="http://schemas.openxmlformats.org/officeDocument/2006/relationships/hyperlink" Target="https://fr.wikipedia.org/wiki/Octobre_1845" TargetMode="External"/><Relationship Id="rId15" Type="http://schemas.openxmlformats.org/officeDocument/2006/relationships/hyperlink" Target="https://fr.wikipedia.org/wiki/1887" TargetMode="External"/><Relationship Id="rId10" Type="http://schemas.openxmlformats.org/officeDocument/2006/relationships/hyperlink" Target="https://fr.wikipedia.org/wiki/1924" TargetMode="External"/><Relationship Id="rId19" Type="http://schemas.openxmlformats.org/officeDocument/2006/relationships/hyperlink" Target="https://fr.wikipedia.org/wiki/Pont_%C3%A0_haubans" TargetMode="External"/><Relationship Id="rId4" Type="http://schemas.openxmlformats.org/officeDocument/2006/relationships/hyperlink" Target="https://fr.wikipedia.org/wiki/9_octobre" TargetMode="External"/><Relationship Id="rId9" Type="http://schemas.openxmlformats.org/officeDocument/2006/relationships/hyperlink" Target="https://fr.wikipedia.org/wiki/Avril_1924" TargetMode="External"/><Relationship Id="rId14" Type="http://schemas.openxmlformats.org/officeDocument/2006/relationships/hyperlink" Target="https://fr.wikipedia.org/wiki/Pont_transbordeur"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hyperlink" Target="https://fr.wikipedia.org/wiki/Ferdinand_Arnodin" TargetMode="External"/><Relationship Id="rId13" Type="http://schemas.openxmlformats.org/officeDocument/2006/relationships/hyperlink" Target="https://fr.wikipedia.org/wiki/Pont_transbordeur_de_Nantes#cite_note-1" TargetMode="External"/><Relationship Id="rId3" Type="http://schemas.openxmlformats.org/officeDocument/2006/relationships/image" Target="../media/image7.jpeg"/><Relationship Id="rId7" Type="http://schemas.openxmlformats.org/officeDocument/2006/relationships/hyperlink" Target="https://fr.wikipedia.org/wiki/Nantes" TargetMode="External"/><Relationship Id="rId12" Type="http://schemas.openxmlformats.org/officeDocument/2006/relationships/hyperlink" Target="https://fr.wikipedia.org/wiki/%C3%8Ele_de_la_Prairie-au-Duc" TargetMode="Externa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hyperlink" Target="https://fr.wikipedia.org/wiki/Loire" TargetMode="External"/><Relationship Id="rId11" Type="http://schemas.openxmlformats.org/officeDocument/2006/relationships/hyperlink" Target="https://fr.wikipedia.org/wiki/Quai_de_la_Fosse" TargetMode="External"/><Relationship Id="rId5" Type="http://schemas.openxmlformats.org/officeDocument/2006/relationships/hyperlink" Target="https://fr.wikipedia.org/wiki/1958" TargetMode="External"/><Relationship Id="rId10" Type="http://schemas.openxmlformats.org/officeDocument/2006/relationships/hyperlink" Target="https://fr.wikipedia.org/wiki/Pont_Anne-de-Bretagne" TargetMode="External"/><Relationship Id="rId4" Type="http://schemas.openxmlformats.org/officeDocument/2006/relationships/hyperlink" Target="https://fr.wikipedia.org/wiki/1903" TargetMode="External"/><Relationship Id="rId9" Type="http://schemas.openxmlformats.org/officeDocument/2006/relationships/hyperlink" Target="https://fr.wikipedia.org/wiki/Pont_transbordeur"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hyperlink" Target="https://fr.wikipedia.org/wiki/%C3%89chillais" TargetMode="External"/><Relationship Id="rId3" Type="http://schemas.openxmlformats.org/officeDocument/2006/relationships/image" Target="../media/image12.jpeg"/><Relationship Id="rId7" Type="http://schemas.openxmlformats.org/officeDocument/2006/relationships/hyperlink" Target="https://fr.wikipedia.org/wiki/Rochefort_(Charente-Maritime)" TargetMode="Externa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hyperlink" Target="https://fr.wikipedia.org/wiki/Charente_(fleuve)" TargetMode="External"/><Relationship Id="rId5" Type="http://schemas.openxmlformats.org/officeDocument/2006/relationships/hyperlink" Target="https://fr.wikipedia.org/wiki/Ouvrage_d%27art" TargetMode="External"/><Relationship Id="rId10" Type="http://schemas.openxmlformats.org/officeDocument/2006/relationships/hyperlink" Target="https://fr.wikipedia.org/wiki/France" TargetMode="External"/><Relationship Id="rId4" Type="http://schemas.openxmlformats.org/officeDocument/2006/relationships/hyperlink" Target="https://fr.wikipedia.org/wiki/Pont_transbordeur" TargetMode="External"/><Relationship Id="rId9" Type="http://schemas.openxmlformats.org/officeDocument/2006/relationships/hyperlink" Target="https://fr.wikipedia.org/wiki/Tonnay-Charente"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fr.wikipedia.org/wiki/Juillet_1900" TargetMode="External"/><Relationship Id="rId3" Type="http://schemas.openxmlformats.org/officeDocument/2006/relationships/image" Target="../media/image13.jpeg"/><Relationship Id="rId7" Type="http://schemas.openxmlformats.org/officeDocument/2006/relationships/hyperlink" Target="https://fr.wikipedia.org/wiki/29_juillet" TargetMode="Externa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hyperlink" Target="https://fr.wikipedia.org/wiki/Ferdinand_Arnodin" TargetMode="External"/><Relationship Id="rId5" Type="http://schemas.openxmlformats.org/officeDocument/2006/relationships/hyperlink" Target="https://fr.wikipedia.org/wiki/1900" TargetMode="External"/><Relationship Id="rId4" Type="http://schemas.openxmlformats.org/officeDocument/2006/relationships/hyperlink" Target="https://fr.wikipedia.org/wiki/1898" TargetMode="External"/><Relationship Id="rId9" Type="http://schemas.openxmlformats.org/officeDocument/2006/relationships/hyperlink" Target="https://fr.wikipedia.org/wiki/1er_ao%C3%BBt"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fr.wikipedia.org/wiki/Septembre_1910" TargetMode="External"/><Relationship Id="rId13" Type="http://schemas.openxmlformats.org/officeDocument/2006/relationships/image" Target="../media/image14.jpeg"/><Relationship Id="rId3" Type="http://schemas.openxmlformats.org/officeDocument/2006/relationships/hyperlink" Target="https://fr.wikipedia.org/wiki/Bordeaux" TargetMode="External"/><Relationship Id="rId7" Type="http://schemas.openxmlformats.org/officeDocument/2006/relationships/hyperlink" Target="https://fr.wikipedia.org/wiki/19_septembre" TargetMode="External"/><Relationship Id="rId12" Type="http://schemas.openxmlformats.org/officeDocument/2006/relationships/hyperlink" Target="https://fr.wikipedia.org/wiki/Pont_transbordeur_de_Bordeaux#cite_note-:0-2" TargetMode="Externa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hyperlink" Target="https://fr.wikipedia.org/wiki/Ferdinand_Arnodin" TargetMode="External"/><Relationship Id="rId11" Type="http://schemas.openxmlformats.org/officeDocument/2006/relationships/hyperlink" Target="https://fr.wikipedia.org/wiki/Base_sous-marine_de_Bordeaux" TargetMode="External"/><Relationship Id="rId5" Type="http://schemas.openxmlformats.org/officeDocument/2006/relationships/hyperlink" Target="https://fr.wikipedia.org/wiki/Garonne" TargetMode="External"/><Relationship Id="rId10" Type="http://schemas.openxmlformats.org/officeDocument/2006/relationships/hyperlink" Target="https://fr.wikipedia.org/wiki/Adrien_Marquet" TargetMode="External"/><Relationship Id="rId4" Type="http://schemas.openxmlformats.org/officeDocument/2006/relationships/hyperlink" Target="https://fr.wikipedia.org/wiki/Pont_transbordeur" TargetMode="External"/><Relationship Id="rId9" Type="http://schemas.openxmlformats.org/officeDocument/2006/relationships/hyperlink" Target="https://fr.wikipedia.org/wiki/1910"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s://fr.wikipedia.org/wiki/Ferdinand_Arnodin" TargetMode="External"/><Relationship Id="rId13" Type="http://schemas.openxmlformats.org/officeDocument/2006/relationships/hyperlink" Target="https://fr.wikipedia.org/wiki/1895" TargetMode="External"/><Relationship Id="rId3" Type="http://schemas.openxmlformats.org/officeDocument/2006/relationships/image" Target="../media/image15.jpeg"/><Relationship Id="rId7" Type="http://schemas.openxmlformats.org/officeDocument/2006/relationships/hyperlink" Target="https://fr.wikipedia.org/wiki/1940" TargetMode="External"/><Relationship Id="rId12" Type="http://schemas.openxmlformats.org/officeDocument/2006/relationships/hyperlink" Target="https://fr.wikipedia.org/wiki/Pont_Guillaume-le-Conqu%C3%A9rant" TargetMode="External"/><Relationship Id="rId2" Type="http://schemas.openxmlformats.org/officeDocument/2006/relationships/image" Target="../media/image1.jpeg"/><Relationship Id="rId16" Type="http://schemas.openxmlformats.org/officeDocument/2006/relationships/hyperlink" Target="https://fr.wikipedia.org/wiki/1897" TargetMode="External"/><Relationship Id="rId1" Type="http://schemas.openxmlformats.org/officeDocument/2006/relationships/slideLayout" Target="../slideLayouts/slideLayout7.xml"/><Relationship Id="rId6" Type="http://schemas.openxmlformats.org/officeDocument/2006/relationships/hyperlink" Target="https://fr.wikipedia.org/wiki/1899" TargetMode="External"/><Relationship Id="rId11" Type="http://schemas.openxmlformats.org/officeDocument/2006/relationships/hyperlink" Target="https://fr.wikipedia.org/wiki/Pont_Boieldieu" TargetMode="External"/><Relationship Id="rId5" Type="http://schemas.openxmlformats.org/officeDocument/2006/relationships/hyperlink" Target="https://fr.wikipedia.org/wiki/Rouen" TargetMode="External"/><Relationship Id="rId15" Type="http://schemas.openxmlformats.org/officeDocument/2006/relationships/hyperlink" Target="https://fr.wikipedia.org/wiki/Concession_de_service_public_en_France" TargetMode="External"/><Relationship Id="rId10" Type="http://schemas.openxmlformats.org/officeDocument/2006/relationships/hyperlink" Target="https://fr.wikipedia.org/wiki/Estuaire" TargetMode="External"/><Relationship Id="rId4" Type="http://schemas.openxmlformats.org/officeDocument/2006/relationships/hyperlink" Target="https://fr.wikipedia.org/wiki/Pont_transbordeur" TargetMode="External"/><Relationship Id="rId9" Type="http://schemas.openxmlformats.org/officeDocument/2006/relationships/hyperlink" Target="https://fr.wikipedia.org/wiki/Seine" TargetMode="External"/><Relationship Id="rId14" Type="http://schemas.openxmlformats.org/officeDocument/2006/relationships/hyperlink" Target="https://fr.wikipedia.org/wiki/XIXe_si%C3%A8cle"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hyperlink" Target="https://fr.wikipedia.org/wiki/Marseille" TargetMode="External"/><Relationship Id="rId3" Type="http://schemas.openxmlformats.org/officeDocument/2006/relationships/image" Target="../media/image17.jpeg"/><Relationship Id="rId7" Type="http://schemas.openxmlformats.org/officeDocument/2006/relationships/hyperlink" Target="https://fr.wikipedia.org/wiki/Vieux-Port_de_Marseille" TargetMode="Externa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hyperlink" Target="https://fr.wikipedia.org/wiki/1944" TargetMode="External"/><Relationship Id="rId11" Type="http://schemas.openxmlformats.org/officeDocument/2006/relationships/hyperlink" Target="https://fr.wikipedia.org/wiki/D%C3%A9cembre_1905" TargetMode="External"/><Relationship Id="rId5" Type="http://schemas.openxmlformats.org/officeDocument/2006/relationships/hyperlink" Target="https://fr.wikipedia.org/wiki/1905" TargetMode="External"/><Relationship Id="rId10" Type="http://schemas.openxmlformats.org/officeDocument/2006/relationships/hyperlink" Target="https://fr.wikipedia.org/wiki/15_d%C3%A9cembre" TargetMode="External"/><Relationship Id="rId4" Type="http://schemas.openxmlformats.org/officeDocument/2006/relationships/hyperlink" Target="https://fr.wikipedia.org/wiki/Pont_transbordeur" TargetMode="External"/><Relationship Id="rId9" Type="http://schemas.openxmlformats.org/officeDocument/2006/relationships/hyperlink" Target="https://fr.wikipedia.org/wiki/Ferdinand_Arnodin"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hyperlink" Target="https://fr.wikipedia.org/wiki/Nervion" TargetMode="External"/><Relationship Id="rId13" Type="http://schemas.openxmlformats.org/officeDocument/2006/relationships/hyperlink" Target="https://fr.wikipedia.org/wiki/Liste_du_patrimoine_mondial" TargetMode="External"/><Relationship Id="rId3" Type="http://schemas.openxmlformats.org/officeDocument/2006/relationships/image" Target="../media/image20.jpeg"/><Relationship Id="rId7" Type="http://schemas.openxmlformats.org/officeDocument/2006/relationships/hyperlink" Target="https://fr.wikipedia.org/wiki/Getxo" TargetMode="External"/><Relationship Id="rId12" Type="http://schemas.openxmlformats.org/officeDocument/2006/relationships/hyperlink" Target="https://fr.wikipedia.org/wiki/2006" TargetMode="Externa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hyperlink" Target="https://fr.wikipedia.org/wiki/Portugalete" TargetMode="External"/><Relationship Id="rId11" Type="http://schemas.openxmlformats.org/officeDocument/2006/relationships/hyperlink" Target="https://fr.wikipedia.org/wiki/Pont_de_Biscaye#cite_note-1" TargetMode="External"/><Relationship Id="rId5" Type="http://schemas.openxmlformats.org/officeDocument/2006/relationships/hyperlink" Target="https://fr.wikipedia.org/wiki/Pont_transbordeur" TargetMode="External"/><Relationship Id="rId10" Type="http://schemas.openxmlformats.org/officeDocument/2006/relationships/hyperlink" Target="https://fr.wikipedia.org/wiki/Espagne" TargetMode="External"/><Relationship Id="rId4" Type="http://schemas.openxmlformats.org/officeDocument/2006/relationships/hyperlink" Target="https://fr.wikipedia.org/wiki/Espagnol" TargetMode="External"/><Relationship Id="rId9" Type="http://schemas.openxmlformats.org/officeDocument/2006/relationships/hyperlink" Target="https://fr.wikipedia.org/wiki/Bilbao" TargetMode="External"/><Relationship Id="rId14" Type="http://schemas.openxmlformats.org/officeDocument/2006/relationships/hyperlink" Target="https://fr.wikipedia.org/wiki/Organisation_des_Nations_unies_pour_l%27%C3%A9ducation,_la_science_et_la_culture"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s://www.google.com/url?sa=i&amp;source=images&amp;cd=&amp;cad=rja&amp;uact=8&amp;ved=2ahUKEwjalofduq3jAhV5A2MBHTqTDbUQjhx6BAgBEAM&amp;url=https%3A%2F%2Fstructurae.info%2Fouvrages%2Fpont-transbordeur-de-middlesbrough&amp;psig=AOvVaw0Rd5fjjUsbr_dSdxOWUMDX&amp;ust=1562954850752913" TargetMode="External"/><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9.xml.rels><?xml version="1.0" encoding="UTF-8" standalone="yes"?>
<Relationships xmlns="http://schemas.openxmlformats.org/package/2006/relationships"><Relationship Id="rId8" Type="http://schemas.openxmlformats.org/officeDocument/2006/relationships/hyperlink" Target="http://www.rendsburger-hochbruecke.de/" TargetMode="External"/><Relationship Id="rId3" Type="http://schemas.openxmlformats.org/officeDocument/2006/relationships/image" Target="../media/image23.jpeg"/><Relationship Id="rId7" Type="http://schemas.openxmlformats.org/officeDocument/2006/relationships/hyperlink" Target="https://www.middlesbrough.gov.uk/parking-roads-and-footpaths/tees-transporter-bridge" TargetMode="Externa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hyperlink" Target="http://www.schwebefaehre-osten.de/" TargetMode="External"/><Relationship Id="rId5" Type="http://schemas.openxmlformats.org/officeDocument/2006/relationships/hyperlink" Target="http://www.newport.gov.uk/heritage/Transporter-Bridge/Transporter-Bridge.aspx" TargetMode="External"/><Relationship Id="rId10" Type="http://schemas.openxmlformats.org/officeDocument/2006/relationships/hyperlink" Target="http://www.warringtontransporterbridge.co.uk/index.html" TargetMode="External"/><Relationship Id="rId4" Type="http://schemas.openxmlformats.org/officeDocument/2006/relationships/hyperlink" Target="http://puente-colgante.com/" TargetMode="External"/><Relationship Id="rId9" Type="http://schemas.openxmlformats.org/officeDocument/2006/relationships/hyperlink" Target="http://fundacionxlaboca.org.ar/puente-transbordador/"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8.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4" name="Picture 6" descr="RÃ©sultat de recherche d'images pour &quot;pont transbordeur&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pic>
        <p:nvPicPr>
          <p:cNvPr id="17410" name="Picture 2" descr="RÃ©sultat de recherche d'images pour &quot;pont transbordeur&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56767" y="194153"/>
            <a:ext cx="6275539" cy="6275539"/>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5336087" y="3206663"/>
            <a:ext cx="2304789" cy="1384995"/>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fr-FR" sz="2800" b="1" dirty="0" smtClean="0">
                <a:latin typeface="Arial Black" panose="020B0A04020102020204" pitchFamily="34" charset="0"/>
              </a:rPr>
              <a:t>   France</a:t>
            </a:r>
          </a:p>
          <a:p>
            <a:r>
              <a:rPr lang="fr-FR" sz="2800" b="1" dirty="0" smtClean="0">
                <a:latin typeface="Arial Black" panose="020B0A04020102020204" pitchFamily="34" charset="0"/>
              </a:rPr>
              <a:t>      &amp;</a:t>
            </a:r>
          </a:p>
          <a:p>
            <a:r>
              <a:rPr lang="fr-FR" sz="2800" b="1" dirty="0" smtClean="0">
                <a:latin typeface="Arial Black" panose="020B0A04020102020204" pitchFamily="34" charset="0"/>
              </a:rPr>
              <a:t>AILLEURS</a:t>
            </a:r>
            <a:endParaRPr lang="fr-FR" sz="2800" b="1" dirty="0">
              <a:latin typeface="Arial Black" panose="020B0A04020102020204" pitchFamily="34" charset="0"/>
            </a:endParaRPr>
          </a:p>
        </p:txBody>
      </p:sp>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68021" y="4900871"/>
            <a:ext cx="2240920" cy="1434189"/>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442579" y="4173213"/>
            <a:ext cx="1298448" cy="1444752"/>
          </a:xfrm>
          <a:prstGeom prst="rect">
            <a:avLst/>
          </a:prstGeom>
        </p:spPr>
      </p:pic>
    </p:spTree>
    <p:extLst>
      <p:ext uri="{BB962C8B-B14F-4D97-AF65-F5344CB8AC3E}">
        <p14:creationId xmlns:p14="http://schemas.microsoft.com/office/powerpoint/2010/main" val="621674641"/>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Le pont transbordeur de Rochefort(1).wav"/>
          </p:stSnd>
        </p:sndAc>
      </p:transition>
    </mc:Choice>
    <mc:Fallback xmlns="">
      <p:transition spd="slow">
        <p:sndAc>
          <p:stSnd loop="1">
            <p:snd r:embed="rId7" name="Le pont transbordeur de Rochefort(1).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5" name="Picture 6" descr="RÃ©sultat de recherche d'images pour &quot;pont transbordeu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520526" y="249186"/>
            <a:ext cx="6096000" cy="923330"/>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r>
              <a:rPr lang="fr-FR" b="1" dirty="0">
                <a:solidFill>
                  <a:srgbClr val="222222"/>
                </a:solidFill>
                <a:latin typeface="Arial" panose="020B0604020202020204" pitchFamily="34" charset="0"/>
              </a:rPr>
              <a:t>Ferdinand Joseph </a:t>
            </a:r>
            <a:r>
              <a:rPr lang="fr-FR" b="1" dirty="0" err="1">
                <a:solidFill>
                  <a:srgbClr val="222222"/>
                </a:solidFill>
                <a:latin typeface="Arial" panose="020B0604020202020204" pitchFamily="34" charset="0"/>
              </a:rPr>
              <a:t>Arnodin</a:t>
            </a:r>
            <a:r>
              <a:rPr lang="fr-FR" dirty="0">
                <a:solidFill>
                  <a:srgbClr val="222222"/>
                </a:solidFill>
                <a:latin typeface="Arial" panose="020B0604020202020204" pitchFamily="34" charset="0"/>
              </a:rPr>
              <a:t> est un </a:t>
            </a:r>
            <a:r>
              <a:rPr lang="fr-FR" dirty="0">
                <a:solidFill>
                  <a:srgbClr val="0B0080"/>
                </a:solidFill>
                <a:latin typeface="Arial" panose="020B0604020202020204" pitchFamily="34" charset="0"/>
                <a:hlinkClick r:id="rId3" tooltip="Ingénieur"/>
              </a:rPr>
              <a:t>ingénieur</a:t>
            </a:r>
            <a:r>
              <a:rPr lang="fr-FR" dirty="0">
                <a:solidFill>
                  <a:srgbClr val="222222"/>
                </a:solidFill>
                <a:latin typeface="Arial" panose="020B0604020202020204" pitchFamily="34" charset="0"/>
              </a:rPr>
              <a:t> et industriel français né le </a:t>
            </a:r>
            <a:r>
              <a:rPr lang="fr-FR" dirty="0">
                <a:solidFill>
                  <a:srgbClr val="0B0080"/>
                </a:solidFill>
                <a:hlinkClick r:id="rId4" tooltip="9 octobre"/>
              </a:rPr>
              <a:t>9</a:t>
            </a:r>
            <a:r>
              <a:rPr lang="fr-FR" dirty="0"/>
              <a:t> </a:t>
            </a:r>
            <a:r>
              <a:rPr lang="fr-FR" dirty="0">
                <a:solidFill>
                  <a:srgbClr val="0B0080"/>
                </a:solidFill>
                <a:hlinkClick r:id="rId5" tooltip="Octobre 1845"/>
              </a:rPr>
              <a:t>octobre</a:t>
            </a:r>
            <a:r>
              <a:rPr lang="fr-FR" dirty="0"/>
              <a:t> </a:t>
            </a:r>
            <a:r>
              <a:rPr lang="fr-FR" dirty="0">
                <a:solidFill>
                  <a:srgbClr val="0B0080"/>
                </a:solidFill>
                <a:hlinkClick r:id="rId6" tooltip="1845"/>
              </a:rPr>
              <a:t>1845</a:t>
            </a:r>
            <a:r>
              <a:rPr lang="fr-FR" dirty="0">
                <a:solidFill>
                  <a:srgbClr val="222222"/>
                </a:solidFill>
                <a:latin typeface="Arial" panose="020B0604020202020204" pitchFamily="34" charset="0"/>
              </a:rPr>
              <a:t> à </a:t>
            </a:r>
            <a:r>
              <a:rPr lang="fr-FR" dirty="0">
                <a:solidFill>
                  <a:srgbClr val="0B0080"/>
                </a:solidFill>
                <a:latin typeface="Arial" panose="020B0604020202020204" pitchFamily="34" charset="0"/>
                <a:hlinkClick r:id="rId7" tooltip="Sainte-Foy-lès-Lyon"/>
              </a:rPr>
              <a:t>Sainte-Foy-lès-Lyon</a:t>
            </a:r>
            <a:r>
              <a:rPr lang="fr-FR" dirty="0">
                <a:solidFill>
                  <a:srgbClr val="222222"/>
                </a:solidFill>
                <a:latin typeface="Arial" panose="020B0604020202020204" pitchFamily="34" charset="0"/>
              </a:rPr>
              <a:t>, mort le </a:t>
            </a:r>
            <a:r>
              <a:rPr lang="fr-FR" dirty="0">
                <a:solidFill>
                  <a:srgbClr val="0B0080"/>
                </a:solidFill>
                <a:hlinkClick r:id="rId8" tooltip="14 avril"/>
              </a:rPr>
              <a:t>14</a:t>
            </a:r>
            <a:r>
              <a:rPr lang="fr-FR" dirty="0"/>
              <a:t> </a:t>
            </a:r>
            <a:r>
              <a:rPr lang="fr-FR" dirty="0">
                <a:solidFill>
                  <a:srgbClr val="0B0080"/>
                </a:solidFill>
                <a:hlinkClick r:id="rId9" tooltip="Avril 1924"/>
              </a:rPr>
              <a:t>avril</a:t>
            </a:r>
            <a:r>
              <a:rPr lang="fr-FR" dirty="0"/>
              <a:t> </a:t>
            </a:r>
            <a:r>
              <a:rPr lang="fr-FR" dirty="0">
                <a:solidFill>
                  <a:srgbClr val="0B0080"/>
                </a:solidFill>
                <a:hlinkClick r:id="rId10" tooltip="1924"/>
              </a:rPr>
              <a:t>1924</a:t>
            </a:r>
            <a:r>
              <a:rPr lang="fr-FR" dirty="0">
                <a:solidFill>
                  <a:srgbClr val="222222"/>
                </a:solidFill>
                <a:latin typeface="Arial" panose="020B0604020202020204" pitchFamily="34" charset="0"/>
              </a:rPr>
              <a:t> à </a:t>
            </a:r>
            <a:r>
              <a:rPr lang="fr-FR" u="sng" dirty="0">
                <a:solidFill>
                  <a:srgbClr val="0B0080"/>
                </a:solidFill>
                <a:latin typeface="Arial" panose="020B0604020202020204" pitchFamily="34" charset="0"/>
                <a:hlinkClick r:id="rId11"/>
              </a:rPr>
              <a:t>Châteauneuf-sur-Loire</a:t>
            </a:r>
            <a:r>
              <a:rPr lang="fr-FR" dirty="0">
                <a:solidFill>
                  <a:srgbClr val="222222"/>
                </a:solidFill>
                <a:latin typeface="Arial" panose="020B0604020202020204" pitchFamily="34" charset="0"/>
              </a:rPr>
              <a:t> dans le </a:t>
            </a:r>
            <a:r>
              <a:rPr lang="fr-FR" dirty="0">
                <a:solidFill>
                  <a:srgbClr val="0B0080"/>
                </a:solidFill>
                <a:latin typeface="Arial" panose="020B0604020202020204" pitchFamily="34" charset="0"/>
                <a:hlinkClick r:id="rId12" tooltip="Loiret (département)"/>
              </a:rPr>
              <a:t>Loiret</a:t>
            </a:r>
            <a:r>
              <a:rPr lang="fr-FR" dirty="0">
                <a:solidFill>
                  <a:srgbClr val="222222"/>
                </a:solidFill>
                <a:latin typeface="Arial" panose="020B0604020202020204" pitchFamily="34" charset="0"/>
              </a:rPr>
              <a:t>.</a:t>
            </a:r>
            <a:endParaRPr lang="fr-FR" dirty="0"/>
          </a:p>
        </p:txBody>
      </p:sp>
      <p:pic>
        <p:nvPicPr>
          <p:cNvPr id="3" name="Image 2"/>
          <p:cNvPicPr>
            <a:picLocks noChangeAspect="1"/>
          </p:cNvPicPr>
          <p:nvPr/>
        </p:nvPicPr>
        <p:blipFill rotWithShape="1">
          <a:blip r:embed="rId13" cstate="print">
            <a:extLst>
              <a:ext uri="{28A0092B-C50C-407E-A947-70E740481C1C}">
                <a14:useLocalDpi xmlns:a14="http://schemas.microsoft.com/office/drawing/2010/main" val="0"/>
              </a:ext>
            </a:extLst>
          </a:blip>
          <a:srcRect l="64794" t="21917" b="8128"/>
          <a:stretch/>
        </p:blipFill>
        <p:spPr>
          <a:xfrm>
            <a:off x="8029183" y="710851"/>
            <a:ext cx="3319398" cy="494680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Rectangle 2"/>
          <p:cNvSpPr>
            <a:spLocks noChangeArrowheads="1"/>
          </p:cNvSpPr>
          <p:nvPr/>
        </p:nvSpPr>
        <p:spPr bwMode="auto">
          <a:xfrm>
            <a:off x="520526" y="1452027"/>
            <a:ext cx="6669413" cy="424731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b="0" i="0" u="none" strike="noStrike" cap="none" normalizeH="0" baseline="0" dirty="0" smtClean="0">
                <a:ln>
                  <a:noFill/>
                </a:ln>
                <a:solidFill>
                  <a:srgbClr val="222222"/>
                </a:solidFill>
                <a:effectLst/>
                <a:latin typeface="Calibri" panose="020F0502020204030204" pitchFamily="34" charset="0"/>
                <a:cs typeface="Calibri" panose="020F0502020204030204" pitchFamily="34" charset="0"/>
              </a:rPr>
              <a:t>Spécialiste des ponts à câbles, il est considéré comme l'inventeur des </a:t>
            </a:r>
            <a:r>
              <a:rPr kumimoji="0" lang="fr-FR" altLang="fr-FR" b="0" i="0" u="none" strike="noStrike" cap="none" normalizeH="0" baseline="0" dirty="0" smtClean="0">
                <a:ln>
                  <a:noFill/>
                </a:ln>
                <a:solidFill>
                  <a:srgbClr val="0B0080"/>
                </a:solidFill>
                <a:effectLst/>
                <a:latin typeface="Calibri" panose="020F0502020204030204" pitchFamily="34" charset="0"/>
                <a:cs typeface="Calibri" panose="020F0502020204030204" pitchFamily="34" charset="0"/>
                <a:hlinkClick r:id="rId14" tooltip="Pont transbordeur"/>
              </a:rPr>
              <a:t>ponts transbordeurs</a:t>
            </a:r>
            <a:r>
              <a:rPr kumimoji="0" lang="fr-FR" altLang="fr-FR" b="0" i="0" u="none" strike="noStrike" cap="none" normalizeH="0" baseline="0" dirty="0" smtClean="0">
                <a:ln>
                  <a:noFill/>
                </a:ln>
                <a:solidFill>
                  <a:srgbClr val="222222"/>
                </a:solidFill>
                <a:effectLst/>
                <a:latin typeface="Calibri" panose="020F0502020204030204" pitchFamily="34" charset="0"/>
                <a:cs typeface="Calibri" panose="020F0502020204030204" pitchFamily="34" charset="0"/>
              </a:rPr>
              <a:t>, On lui en doit 9 parmi les 18 connus au monde. Trois d'entre eux subsistent de nos jours. Ce sont d'abord des ponts à câbles, puis à haubans. Il a déposé le 5 novembre </a:t>
            </a:r>
            <a:r>
              <a:rPr kumimoji="0" lang="fr-FR" altLang="fr-FR" b="0" i="0" u="none" strike="noStrike" cap="none" normalizeH="0" baseline="0" dirty="0" smtClean="0">
                <a:ln>
                  <a:noFill/>
                </a:ln>
                <a:solidFill>
                  <a:srgbClr val="0B0080"/>
                </a:solidFill>
                <a:effectLst/>
                <a:latin typeface="Calibri" panose="020F0502020204030204" pitchFamily="34" charset="0"/>
                <a:cs typeface="Calibri" panose="020F0502020204030204" pitchFamily="34" charset="0"/>
                <a:hlinkClick r:id="rId15" tooltip="1887"/>
              </a:rPr>
              <a:t>1887</a:t>
            </a:r>
            <a:r>
              <a:rPr kumimoji="0" lang="fr-FR" altLang="fr-FR" b="0" i="0" u="none" strike="noStrike" cap="none" normalizeH="0" baseline="0" dirty="0" smtClean="0">
                <a:ln>
                  <a:noFill/>
                </a:ln>
                <a:solidFill>
                  <a:srgbClr val="222222"/>
                </a:solidFill>
                <a:effectLst/>
                <a:latin typeface="Calibri" panose="020F0502020204030204" pitchFamily="34" charset="0"/>
                <a:cs typeface="Calibri" panose="020F0502020204030204" pitchFamily="34" charset="0"/>
              </a:rPr>
              <a:t> un brevet "pour un système de pont à transbordeur pour grands débouchés servant à la traverse des voies maritimes". La même année le jeune architecte </a:t>
            </a:r>
            <a:r>
              <a:rPr kumimoji="0" lang="fr-FR" altLang="fr-FR" b="0" i="0" u="none" strike="noStrike" cap="none" normalizeH="0" baseline="0" dirty="0" smtClean="0">
                <a:ln>
                  <a:noFill/>
                </a:ln>
                <a:solidFill>
                  <a:srgbClr val="0B0080"/>
                </a:solidFill>
                <a:effectLst/>
                <a:latin typeface="Calibri" panose="020F0502020204030204" pitchFamily="34" charset="0"/>
                <a:cs typeface="Calibri" panose="020F0502020204030204" pitchFamily="34" charset="0"/>
                <a:hlinkClick r:id="rId16" tooltip="Alberto de Palacio"/>
              </a:rPr>
              <a:t>Alberto </a:t>
            </a:r>
            <a:r>
              <a:rPr kumimoji="0" lang="fr-FR" altLang="fr-FR" b="0" i="0" u="none" strike="noStrike" cap="none" normalizeH="0" baseline="0" dirty="0" err="1" smtClean="0">
                <a:ln>
                  <a:noFill/>
                </a:ln>
                <a:solidFill>
                  <a:srgbClr val="0B0080"/>
                </a:solidFill>
                <a:effectLst/>
                <a:latin typeface="Calibri" panose="020F0502020204030204" pitchFamily="34" charset="0"/>
                <a:cs typeface="Calibri" panose="020F0502020204030204" pitchFamily="34" charset="0"/>
                <a:hlinkClick r:id="rId16" tooltip="Alberto de Palacio"/>
              </a:rPr>
              <a:t>del</a:t>
            </a:r>
            <a:r>
              <a:rPr kumimoji="0" lang="fr-FR" altLang="fr-FR" b="0" i="0" u="none" strike="noStrike" cap="none" normalizeH="0" baseline="0" dirty="0" smtClean="0">
                <a:ln>
                  <a:noFill/>
                </a:ln>
                <a:solidFill>
                  <a:srgbClr val="0B0080"/>
                </a:solidFill>
                <a:effectLst/>
                <a:latin typeface="Calibri" panose="020F0502020204030204" pitchFamily="34" charset="0"/>
                <a:cs typeface="Calibri" panose="020F0502020204030204" pitchFamily="34" charset="0"/>
                <a:hlinkClick r:id="rId16" tooltip="Alberto de Palacio"/>
              </a:rPr>
              <a:t> Palacio y </a:t>
            </a:r>
            <a:r>
              <a:rPr kumimoji="0" lang="fr-FR" altLang="fr-FR" b="0" i="0" u="none" strike="noStrike" cap="none" normalizeH="0" baseline="0" dirty="0" err="1" smtClean="0">
                <a:ln>
                  <a:noFill/>
                </a:ln>
                <a:solidFill>
                  <a:srgbClr val="0B0080"/>
                </a:solidFill>
                <a:effectLst/>
                <a:latin typeface="Calibri" panose="020F0502020204030204" pitchFamily="34" charset="0"/>
                <a:cs typeface="Calibri" panose="020F0502020204030204" pitchFamily="34" charset="0"/>
                <a:hlinkClick r:id="rId16" tooltip="Alberto de Palacio"/>
              </a:rPr>
              <a:t>Elissague</a:t>
            </a:r>
            <a:r>
              <a:rPr kumimoji="0" lang="fr-FR" altLang="fr-FR" b="0" i="0" u="none" strike="noStrike" cap="none" normalizeH="0" baseline="0" dirty="0" err="1" smtClean="0">
                <a:ln>
                  <a:noFill/>
                </a:ln>
                <a:solidFill>
                  <a:srgbClr val="222222"/>
                </a:solidFill>
                <a:effectLst/>
                <a:latin typeface="Calibri" panose="020F0502020204030204" pitchFamily="34" charset="0"/>
                <a:cs typeface="Calibri" panose="020F0502020204030204" pitchFamily="34" charset="0"/>
              </a:rPr>
              <a:t>met</a:t>
            </a:r>
            <a:r>
              <a:rPr kumimoji="0" lang="fr-FR" altLang="fr-FR" b="0" i="0" u="none" strike="noStrike" cap="none" normalizeH="0" baseline="0" dirty="0" smtClean="0">
                <a:ln>
                  <a:noFill/>
                </a:ln>
                <a:solidFill>
                  <a:srgbClr val="222222"/>
                </a:solidFill>
                <a:effectLst/>
                <a:latin typeface="Calibri" panose="020F0502020204030204" pitchFamily="34" charset="0"/>
                <a:cs typeface="Calibri" panose="020F0502020204030204" pitchFamily="34" charset="0"/>
              </a:rPr>
              <a:t> au point son projet de pont transbordeur à </a:t>
            </a:r>
            <a:r>
              <a:rPr kumimoji="0" lang="fr-FR" altLang="fr-FR" b="0" i="0" u="none" strike="noStrike" cap="none" normalizeH="0" baseline="0" dirty="0" err="1" smtClean="0">
                <a:ln>
                  <a:noFill/>
                </a:ln>
                <a:solidFill>
                  <a:srgbClr val="0B0080"/>
                </a:solidFill>
                <a:effectLst/>
                <a:latin typeface="Calibri" panose="020F0502020204030204" pitchFamily="34" charset="0"/>
                <a:cs typeface="Calibri" panose="020F0502020204030204" pitchFamily="34" charset="0"/>
                <a:hlinkClick r:id="rId17" tooltip="Pont de Biscaye"/>
              </a:rPr>
              <a:t>Portugalete</a:t>
            </a:r>
            <a:r>
              <a:rPr kumimoji="0" lang="fr-FR" altLang="fr-FR" b="0" i="0" u="none" strike="noStrike" cap="none" normalizeH="0" baseline="0" dirty="0" smtClean="0">
                <a:ln>
                  <a:noFill/>
                </a:ln>
                <a:solidFill>
                  <a:srgbClr val="222222"/>
                </a:solidFill>
                <a:effectLst/>
                <a:latin typeface="Calibri" panose="020F0502020204030204" pitchFamily="34" charset="0"/>
                <a:cs typeface="Calibri" panose="020F0502020204030204" pitchFamily="34" charset="0"/>
              </a:rPr>
              <a:t>.</a:t>
            </a:r>
            <a:endParaRPr kumimoji="0" lang="fr-FR" altLang="fr-FR"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b="0" i="0" u="none" strike="noStrike" cap="none" normalizeH="0" baseline="0" dirty="0" smtClean="0">
                <a:ln>
                  <a:noFill/>
                </a:ln>
                <a:solidFill>
                  <a:srgbClr val="222222"/>
                </a:solidFill>
                <a:effectLst/>
                <a:latin typeface="Calibri" panose="020F0502020204030204" pitchFamily="34" charset="0"/>
                <a:cs typeface="Calibri" panose="020F0502020204030204" pitchFamily="34" charset="0"/>
              </a:rPr>
              <a:t>Il a construit un grand nombre de </a:t>
            </a:r>
            <a:r>
              <a:rPr kumimoji="0" lang="fr-FR" altLang="fr-FR" b="0" i="0" u="none" strike="noStrike" cap="none" normalizeH="0" baseline="0" dirty="0" smtClean="0">
                <a:ln>
                  <a:noFill/>
                </a:ln>
                <a:solidFill>
                  <a:srgbClr val="0B0080"/>
                </a:solidFill>
                <a:effectLst/>
                <a:latin typeface="Calibri" panose="020F0502020204030204" pitchFamily="34" charset="0"/>
                <a:cs typeface="Calibri" panose="020F0502020204030204" pitchFamily="34" charset="0"/>
                <a:hlinkClick r:id="rId18" tooltip="Pont suspendu"/>
              </a:rPr>
              <a:t>ponts suspendus</a:t>
            </a:r>
            <a:r>
              <a:rPr kumimoji="0" lang="fr-FR" altLang="fr-FR" b="0" i="0" u="none" strike="noStrike" cap="none" normalizeH="0" baseline="0" dirty="0" smtClean="0">
                <a:ln>
                  <a:noFill/>
                </a:ln>
                <a:solidFill>
                  <a:srgbClr val="222222"/>
                </a:solidFill>
                <a:effectLst/>
                <a:latin typeface="Calibri" panose="020F0502020204030204" pitchFamily="34" charset="0"/>
                <a:cs typeface="Calibri" panose="020F0502020204030204" pitchFamily="34" charset="0"/>
              </a:rPr>
              <a:t> de la seconde génération (fin </a:t>
            </a:r>
            <a:r>
              <a:rPr kumimoji="0" lang="fr-FR" altLang="fr-FR" b="0" i="0" u="none" strike="noStrike" cap="none" normalizeH="0" baseline="0" dirty="0" err="1" smtClean="0">
                <a:ln>
                  <a:noFill/>
                </a:ln>
                <a:solidFill>
                  <a:srgbClr val="222222"/>
                </a:solidFill>
                <a:effectLst/>
                <a:latin typeface="Calibri" panose="020F0502020204030204" pitchFamily="34" charset="0"/>
                <a:cs typeface="Calibri" panose="020F0502020204030204" pitchFamily="34" charset="0"/>
              </a:rPr>
              <a:t>xix</a:t>
            </a:r>
            <a:r>
              <a:rPr kumimoji="0" lang="fr-FR" altLang="fr-FR" b="0" i="0" u="none" strike="noStrike" cap="none" normalizeH="0" baseline="30000" dirty="0" err="1" smtClean="0">
                <a:ln>
                  <a:noFill/>
                </a:ln>
                <a:solidFill>
                  <a:srgbClr val="222222"/>
                </a:solidFill>
                <a:effectLst/>
                <a:latin typeface="Calibri" panose="020F0502020204030204" pitchFamily="34" charset="0"/>
                <a:cs typeface="Calibri" panose="020F0502020204030204" pitchFamily="34" charset="0"/>
              </a:rPr>
              <a:t>e</a:t>
            </a:r>
            <a:r>
              <a:rPr kumimoji="0" lang="fr-FR" altLang="fr-FR" b="0" i="0" u="none" strike="noStrike" cap="none" normalizeH="0" baseline="0" dirty="0" smtClean="0">
                <a:ln>
                  <a:noFill/>
                </a:ln>
                <a:solidFill>
                  <a:srgbClr val="222222"/>
                </a:solidFill>
                <a:effectLst/>
                <a:latin typeface="Calibri" panose="020F0502020204030204" pitchFamily="34" charset="0"/>
                <a:cs typeface="Calibri" panose="020F0502020204030204" pitchFamily="34" charset="0"/>
              </a:rPr>
              <a:t> - début </a:t>
            </a:r>
            <a:r>
              <a:rPr kumimoji="0" lang="fr-FR" altLang="fr-FR" b="0" i="0" u="none" strike="noStrike" cap="none" normalizeH="0" baseline="0" dirty="0" err="1" smtClean="0">
                <a:ln>
                  <a:noFill/>
                </a:ln>
                <a:solidFill>
                  <a:srgbClr val="222222"/>
                </a:solidFill>
                <a:effectLst/>
                <a:latin typeface="Calibri" panose="020F0502020204030204" pitchFamily="34" charset="0"/>
                <a:cs typeface="Calibri" panose="020F0502020204030204" pitchFamily="34" charset="0"/>
              </a:rPr>
              <a:t>xx</a:t>
            </a:r>
            <a:r>
              <a:rPr kumimoji="0" lang="fr-FR" altLang="fr-FR" b="0" i="0" u="none" strike="noStrike" cap="none" normalizeH="0" baseline="30000" dirty="0" err="1" smtClean="0">
                <a:ln>
                  <a:noFill/>
                </a:ln>
                <a:solidFill>
                  <a:srgbClr val="222222"/>
                </a:solidFill>
                <a:effectLst/>
                <a:latin typeface="Calibri" panose="020F0502020204030204" pitchFamily="34" charset="0"/>
                <a:cs typeface="Calibri" panose="020F0502020204030204" pitchFamily="34" charset="0"/>
              </a:rPr>
              <a:t>e</a:t>
            </a:r>
            <a:r>
              <a:rPr kumimoji="0" lang="fr-FR" altLang="fr-FR" b="0" i="0" u="none" strike="noStrike" cap="none" normalizeH="0" baseline="0" dirty="0" smtClean="0">
                <a:ln>
                  <a:noFill/>
                </a:ln>
                <a:solidFill>
                  <a:srgbClr val="222222"/>
                </a:solidFill>
                <a:effectLst/>
                <a:latin typeface="Calibri" panose="020F0502020204030204" pitchFamily="34" charset="0"/>
                <a:cs typeface="Calibri" panose="020F0502020204030204" pitchFamily="34" charset="0"/>
              </a:rPr>
              <a:t> siècle) , et il a aussi restauré et consolidé quantité de ponts suspendus anciens à câbles de la première génération (avant 1860) : les tabliers étaient renforcés et les vieux câbles de fil de fer remplacés par des câbles d'acier à torsions alternées, souvent avec adjonction de </a:t>
            </a:r>
            <a:r>
              <a:rPr kumimoji="0" lang="fr-FR" altLang="fr-FR" b="0" i="0" u="none" strike="noStrike" cap="none" normalizeH="0" baseline="0" dirty="0" smtClean="0">
                <a:ln>
                  <a:noFill/>
                </a:ln>
                <a:solidFill>
                  <a:srgbClr val="0B0080"/>
                </a:solidFill>
                <a:effectLst/>
                <a:latin typeface="Calibri" panose="020F0502020204030204" pitchFamily="34" charset="0"/>
                <a:cs typeface="Calibri" panose="020F0502020204030204" pitchFamily="34" charset="0"/>
                <a:hlinkClick r:id="rId19" tooltip="Pont à haubans"/>
              </a:rPr>
              <a:t>haubans</a:t>
            </a:r>
            <a:r>
              <a:rPr kumimoji="0" lang="fr-FR" altLang="fr-FR" b="0" i="0" u="none" strike="noStrike" cap="none" normalizeH="0" baseline="0" dirty="0" smtClean="0">
                <a:ln>
                  <a:noFill/>
                </a:ln>
                <a:solidFill>
                  <a:srgbClr val="222222"/>
                </a:solidFill>
                <a:effectLst/>
                <a:latin typeface="Calibri" panose="020F0502020204030204" pitchFamily="34" charset="0"/>
                <a:cs typeface="Calibri" panose="020F0502020204030204" pitchFamily="34" charset="0"/>
              </a:rPr>
              <a:t> (modification structurelle connue sous le nom de "Système </a:t>
            </a:r>
            <a:r>
              <a:rPr kumimoji="0" lang="fr-FR" altLang="fr-FR" b="0" i="0" u="none" strike="noStrike" cap="none" normalizeH="0" baseline="0" dirty="0" err="1" smtClean="0">
                <a:ln>
                  <a:noFill/>
                </a:ln>
                <a:solidFill>
                  <a:srgbClr val="222222"/>
                </a:solidFill>
                <a:effectLst/>
                <a:latin typeface="Calibri" panose="020F0502020204030204" pitchFamily="34" charset="0"/>
                <a:cs typeface="Calibri" panose="020F0502020204030204" pitchFamily="34" charset="0"/>
              </a:rPr>
              <a:t>Arnodin</a:t>
            </a:r>
            <a:r>
              <a:rPr kumimoji="0" lang="fr-FR" altLang="fr-FR" b="0" i="0" u="none" strike="noStrike" cap="none" normalizeH="0" baseline="0" dirty="0" smtClean="0">
                <a:ln>
                  <a:noFill/>
                </a:ln>
                <a:solidFill>
                  <a:srgbClr val="222222"/>
                </a:solidFill>
                <a:effectLst/>
                <a:latin typeface="Calibri" panose="020F0502020204030204" pitchFamily="34" charset="0"/>
                <a:cs typeface="Calibri" panose="020F0502020204030204" pitchFamily="34" charset="0"/>
              </a:rPr>
              <a:t>").</a:t>
            </a:r>
            <a:endParaRPr kumimoji="0" lang="fr-FR" altLang="fr-FR"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352515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RÃ©sultat de recherche d'images pour &quot;pont transbordeu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442585" y="1078085"/>
            <a:ext cx="4868450" cy="4708981"/>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fontAlgn="base"/>
            <a:r>
              <a:rPr lang="fr-FR" sz="2000" dirty="0">
                <a:latin typeface="Calibri" panose="020F0502020204030204" pitchFamily="34" charset="0"/>
                <a:cs typeface="Calibri" panose="020F0502020204030204" pitchFamily="34" charset="0"/>
              </a:rPr>
              <a:t>Tous les ponts transbordeurs français sont l’œuvre du même ingénieur : Ferdinand </a:t>
            </a:r>
            <a:r>
              <a:rPr lang="fr-FR" sz="2000" dirty="0" err="1">
                <a:latin typeface="Calibri" panose="020F0502020204030204" pitchFamily="34" charset="0"/>
                <a:cs typeface="Calibri" panose="020F0502020204030204" pitchFamily="34" charset="0"/>
              </a:rPr>
              <a:t>Arnodin</a:t>
            </a:r>
            <a:r>
              <a:rPr lang="fr-FR" sz="2000" dirty="0">
                <a:latin typeface="Calibri" panose="020F0502020204030204" pitchFamily="34" charset="0"/>
                <a:cs typeface="Calibri" panose="020F0502020204030204" pitchFamily="34" charset="0"/>
              </a:rPr>
              <a:t> (1845–1924), installé à Châteauneuf-sur-Loire (45). Leur construction s’est étalée sur une période de sept ans Il est le constructeur des 6 Ponts Transbordeurs de France : à Rouen (1899), à Rochefort (1900), à Nantes (1903), à Marseille (1905), à Brest (1909) et à Bordeaux (1910</a:t>
            </a:r>
            <a:r>
              <a:rPr lang="fr-FR" sz="2000" dirty="0" smtClean="0">
                <a:latin typeface="Calibri" panose="020F0502020204030204" pitchFamily="34" charset="0"/>
                <a:cs typeface="Calibri" panose="020F0502020204030204" pitchFamily="34" charset="0"/>
              </a:rPr>
              <a:t>).</a:t>
            </a:r>
          </a:p>
          <a:p>
            <a:pPr fontAlgn="base"/>
            <a:endParaRPr lang="fr-FR" sz="2000" dirty="0">
              <a:latin typeface="Calibri" panose="020F0502020204030204" pitchFamily="34" charset="0"/>
              <a:cs typeface="Calibri" panose="020F0502020204030204" pitchFamily="34" charset="0"/>
            </a:endParaRPr>
          </a:p>
          <a:p>
            <a:pPr fontAlgn="base"/>
            <a:r>
              <a:rPr lang="fr-FR" sz="2000" dirty="0">
                <a:latin typeface="Calibri" panose="020F0502020204030204" pitchFamily="34" charset="0"/>
                <a:cs typeface="Calibri" panose="020F0502020204030204" pitchFamily="34" charset="0"/>
              </a:rPr>
              <a:t>Il collabore avec Alberto De Palacio, ingénieur espagnol, pour construire le tout premier Pont Transbordeur du monde à Bilbao en Espagne.</a:t>
            </a:r>
          </a:p>
        </p:txBody>
      </p:sp>
      <p:pic>
        <p:nvPicPr>
          <p:cNvPr id="4098" name="Picture 2" descr="http://anabf.org/pierredangle/thumbs/dossiers/les-ponts/transbordeur-un-pont-a-part-l-histoire-trop-eph-mere/arnodinnantescpa-700x45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7767" y="1185667"/>
            <a:ext cx="6667500" cy="42862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40721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RÃ©sultat de recherche d'images pour &quot;pont transbordeu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pic>
        <p:nvPicPr>
          <p:cNvPr id="11266" name="Picture 2" descr="44 - Loire Atlantique -  NANTES  - Le Pont Transbordeur Pris En Aval - Nantes"/>
          <p:cNvPicPr>
            <a:picLocks noChangeAspect="1" noChangeArrowheads="1"/>
          </p:cNvPicPr>
          <p:nvPr/>
        </p:nvPicPr>
        <p:blipFill rotWithShape="1">
          <a:blip r:embed="rId3">
            <a:extLst>
              <a:ext uri="{28A0092B-C50C-407E-A947-70E740481C1C}">
                <a14:useLocalDpi xmlns:a14="http://schemas.microsoft.com/office/drawing/2010/main" val="0"/>
              </a:ext>
            </a:extLst>
          </a:blip>
          <a:srcRect b="2557"/>
          <a:stretch/>
        </p:blipFill>
        <p:spPr bwMode="auto">
          <a:xfrm>
            <a:off x="4367407" y="1006816"/>
            <a:ext cx="7573017" cy="474549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Rectangle 2"/>
          <p:cNvSpPr/>
          <p:nvPr/>
        </p:nvSpPr>
        <p:spPr>
          <a:xfrm>
            <a:off x="0" y="1392259"/>
            <a:ext cx="4367407" cy="424731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fr-FR" dirty="0">
                <a:solidFill>
                  <a:srgbClr val="222222"/>
                </a:solidFill>
                <a:latin typeface="Arial" panose="020B0604020202020204" pitchFamily="34" charset="0"/>
              </a:rPr>
              <a:t>Le </a:t>
            </a:r>
            <a:r>
              <a:rPr lang="fr-FR" b="1" dirty="0">
                <a:solidFill>
                  <a:srgbClr val="222222"/>
                </a:solidFill>
                <a:latin typeface="Arial" panose="020B0604020202020204" pitchFamily="34" charset="0"/>
              </a:rPr>
              <a:t>pont transbordeur de Nantes</a:t>
            </a:r>
            <a:r>
              <a:rPr lang="fr-FR" dirty="0">
                <a:solidFill>
                  <a:srgbClr val="222222"/>
                </a:solidFill>
                <a:latin typeface="Arial" panose="020B0604020202020204" pitchFamily="34" charset="0"/>
              </a:rPr>
              <a:t>, construit en </a:t>
            </a:r>
            <a:r>
              <a:rPr lang="fr-FR" dirty="0">
                <a:solidFill>
                  <a:srgbClr val="0B0080"/>
                </a:solidFill>
                <a:latin typeface="Arial" panose="020B0604020202020204" pitchFamily="34" charset="0"/>
                <a:hlinkClick r:id="rId4" tooltip="1903"/>
              </a:rPr>
              <a:t>1903</a:t>
            </a:r>
            <a:r>
              <a:rPr lang="fr-FR" dirty="0">
                <a:solidFill>
                  <a:srgbClr val="222222"/>
                </a:solidFill>
                <a:latin typeface="Arial" panose="020B0604020202020204" pitchFamily="34" charset="0"/>
              </a:rPr>
              <a:t> et détruit en </a:t>
            </a:r>
            <a:r>
              <a:rPr lang="fr-FR" dirty="0">
                <a:solidFill>
                  <a:srgbClr val="0B0080"/>
                </a:solidFill>
                <a:latin typeface="Arial" panose="020B0604020202020204" pitchFamily="34" charset="0"/>
                <a:hlinkClick r:id="rId5" tooltip="1958"/>
              </a:rPr>
              <a:t>1958</a:t>
            </a:r>
            <a:r>
              <a:rPr lang="fr-FR" dirty="0">
                <a:solidFill>
                  <a:srgbClr val="222222"/>
                </a:solidFill>
                <a:latin typeface="Arial" panose="020B0604020202020204" pitchFamily="34" charset="0"/>
              </a:rPr>
              <a:t>, est un ouvrage de franchissement d'un bras de la </a:t>
            </a:r>
            <a:r>
              <a:rPr lang="fr-FR" dirty="0">
                <a:solidFill>
                  <a:srgbClr val="0B0080"/>
                </a:solidFill>
                <a:latin typeface="Arial" panose="020B0604020202020204" pitchFamily="34" charset="0"/>
                <a:hlinkClick r:id="rId6" tooltip="Loire"/>
              </a:rPr>
              <a:t>Loire</a:t>
            </a:r>
            <a:r>
              <a:rPr lang="fr-FR" dirty="0">
                <a:solidFill>
                  <a:srgbClr val="222222"/>
                </a:solidFill>
                <a:latin typeface="Arial" panose="020B0604020202020204" pitchFamily="34" charset="0"/>
              </a:rPr>
              <a:t> à </a:t>
            </a:r>
            <a:r>
              <a:rPr lang="fr-FR" dirty="0">
                <a:solidFill>
                  <a:srgbClr val="0B0080"/>
                </a:solidFill>
                <a:latin typeface="Arial" panose="020B0604020202020204" pitchFamily="34" charset="0"/>
                <a:hlinkClick r:id="rId7" tooltip="Nantes"/>
              </a:rPr>
              <a:t>Nantes</a:t>
            </a:r>
            <a:r>
              <a:rPr lang="fr-FR" dirty="0">
                <a:solidFill>
                  <a:srgbClr val="222222"/>
                </a:solidFill>
                <a:latin typeface="Arial" panose="020B0604020202020204" pitchFamily="34" charset="0"/>
              </a:rPr>
              <a:t>. Construit par l’architecte </a:t>
            </a:r>
            <a:r>
              <a:rPr lang="fr-FR" dirty="0">
                <a:solidFill>
                  <a:srgbClr val="0B0080"/>
                </a:solidFill>
                <a:latin typeface="Arial" panose="020B0604020202020204" pitchFamily="34" charset="0"/>
                <a:hlinkClick r:id="rId8" tooltip="Ferdinand Arnodin"/>
              </a:rPr>
              <a:t>Ferdinand </a:t>
            </a:r>
            <a:r>
              <a:rPr lang="fr-FR" dirty="0" err="1">
                <a:solidFill>
                  <a:srgbClr val="0B0080"/>
                </a:solidFill>
                <a:latin typeface="Arial" panose="020B0604020202020204" pitchFamily="34" charset="0"/>
                <a:hlinkClick r:id="rId8" tooltip="Ferdinand Arnodin"/>
              </a:rPr>
              <a:t>Arnodin</a:t>
            </a:r>
            <a:r>
              <a:rPr lang="fr-FR" dirty="0">
                <a:solidFill>
                  <a:srgbClr val="222222"/>
                </a:solidFill>
                <a:latin typeface="Arial" panose="020B0604020202020204" pitchFamily="34" charset="0"/>
              </a:rPr>
              <a:t>, le </a:t>
            </a:r>
            <a:r>
              <a:rPr lang="fr-FR" dirty="0">
                <a:solidFill>
                  <a:srgbClr val="0B0080"/>
                </a:solidFill>
                <a:latin typeface="Arial" panose="020B0604020202020204" pitchFamily="34" charset="0"/>
                <a:hlinkClick r:id="rId9" tooltip="Pont transbordeur"/>
              </a:rPr>
              <a:t>pont transbordeur</a:t>
            </a:r>
            <a:r>
              <a:rPr lang="fr-FR" dirty="0">
                <a:solidFill>
                  <a:srgbClr val="222222"/>
                </a:solidFill>
                <a:latin typeface="Arial" panose="020B0604020202020204" pitchFamily="34" charset="0"/>
              </a:rPr>
              <a:t> permettait la traversée du bras de la Madeleine, à hauteur de l’actuel </a:t>
            </a:r>
            <a:r>
              <a:rPr lang="fr-FR" dirty="0">
                <a:solidFill>
                  <a:srgbClr val="0B0080"/>
                </a:solidFill>
                <a:latin typeface="Arial" panose="020B0604020202020204" pitchFamily="34" charset="0"/>
                <a:hlinkClick r:id="rId10" tooltip="Pont Anne-de-Bretagne"/>
              </a:rPr>
              <a:t>pont Anne de Bretagne</a:t>
            </a:r>
            <a:r>
              <a:rPr lang="fr-FR" dirty="0">
                <a:solidFill>
                  <a:srgbClr val="222222"/>
                </a:solidFill>
                <a:latin typeface="Arial" panose="020B0604020202020204" pitchFamily="34" charset="0"/>
              </a:rPr>
              <a:t>, entre le </a:t>
            </a:r>
            <a:r>
              <a:rPr lang="fr-FR" dirty="0">
                <a:solidFill>
                  <a:srgbClr val="0B0080"/>
                </a:solidFill>
                <a:latin typeface="Arial" panose="020B0604020202020204" pitchFamily="34" charset="0"/>
                <a:hlinkClick r:id="rId11" tooltip="Quai de la Fosse"/>
              </a:rPr>
              <a:t>quai de la Fosse</a:t>
            </a:r>
            <a:r>
              <a:rPr lang="fr-FR" dirty="0">
                <a:solidFill>
                  <a:srgbClr val="222222"/>
                </a:solidFill>
                <a:latin typeface="Arial" panose="020B0604020202020204" pitchFamily="34" charset="0"/>
              </a:rPr>
              <a:t> et l'</a:t>
            </a:r>
            <a:r>
              <a:rPr lang="fr-FR" dirty="0">
                <a:solidFill>
                  <a:srgbClr val="0B0080"/>
                </a:solidFill>
                <a:latin typeface="Arial" panose="020B0604020202020204" pitchFamily="34" charset="0"/>
                <a:hlinkClick r:id="rId12" tooltip="Île de la Prairie-au-Duc"/>
              </a:rPr>
              <a:t>île de la Prairie-au-Duc</a:t>
            </a:r>
            <a:r>
              <a:rPr lang="fr-FR" baseline="30000" dirty="0">
                <a:solidFill>
                  <a:srgbClr val="0B0080"/>
                </a:solidFill>
                <a:latin typeface="Arial" panose="020B0604020202020204" pitchFamily="34" charset="0"/>
                <a:hlinkClick r:id="rId13"/>
              </a:rPr>
              <a:t>1</a:t>
            </a:r>
            <a:r>
              <a:rPr lang="fr-FR" dirty="0">
                <a:solidFill>
                  <a:srgbClr val="222222"/>
                </a:solidFill>
                <a:latin typeface="Arial" panose="020B0604020202020204" pitchFamily="34" charset="0"/>
              </a:rPr>
              <a:t>.</a:t>
            </a:r>
          </a:p>
          <a:p>
            <a:r>
              <a:rPr lang="fr-FR" dirty="0">
                <a:solidFill>
                  <a:srgbClr val="222222"/>
                </a:solidFill>
                <a:latin typeface="Arial" panose="020B0604020202020204" pitchFamily="34" charset="0"/>
              </a:rPr>
              <a:t>Il existe aujourd'hui un nouveau projet de franchissement de la Loire, mettant en lice plusieurs options : téléphérique (tramway aérien), pont transbordeur ou pont mobile</a:t>
            </a:r>
            <a:endParaRPr lang="fr-FR" b="0" i="0" dirty="0">
              <a:solidFill>
                <a:srgbClr val="222222"/>
              </a:solidFill>
              <a:effectLst/>
              <a:latin typeface="Arial" panose="020B0604020202020204" pitchFamily="34" charset="0"/>
            </a:endParaRPr>
          </a:p>
        </p:txBody>
      </p:sp>
    </p:spTree>
    <p:extLst>
      <p:ext uri="{BB962C8B-B14F-4D97-AF65-F5344CB8AC3E}">
        <p14:creationId xmlns:p14="http://schemas.microsoft.com/office/powerpoint/2010/main" val="20552100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RÃ©sultat de recherche d'images pour &quot;pont transbordeu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pic>
        <p:nvPicPr>
          <p:cNvPr id="3074" name="Picture 2" descr="44 NANTES. Le Pont Transbordeur - Nantes"/>
          <p:cNvPicPr>
            <a:picLocks noChangeAspect="1" noChangeArrowheads="1"/>
          </p:cNvPicPr>
          <p:nvPr/>
        </p:nvPicPr>
        <p:blipFill rotWithShape="1">
          <a:blip r:embed="rId3">
            <a:extLst>
              <a:ext uri="{28A0092B-C50C-407E-A947-70E740481C1C}">
                <a14:useLocalDpi xmlns:a14="http://schemas.microsoft.com/office/drawing/2010/main" val="0"/>
              </a:ext>
            </a:extLst>
          </a:blip>
          <a:srcRect b="7015"/>
          <a:stretch/>
        </p:blipFill>
        <p:spPr bwMode="auto">
          <a:xfrm>
            <a:off x="0" y="855053"/>
            <a:ext cx="7946704" cy="514789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6" name="Picture 4" descr="Col1/       44   Nantes   La Nacelle Du Pont  Transbordeur   (animations) - Nantes"/>
          <p:cNvPicPr>
            <a:picLocks noChangeAspect="1" noChangeArrowheads="1"/>
          </p:cNvPicPr>
          <p:nvPr/>
        </p:nvPicPr>
        <p:blipFill rotWithShape="1">
          <a:blip r:embed="rId4">
            <a:extLst>
              <a:ext uri="{28A0092B-C50C-407E-A947-70E740481C1C}">
                <a14:useLocalDpi xmlns:a14="http://schemas.microsoft.com/office/drawing/2010/main" val="0"/>
              </a:ext>
            </a:extLst>
          </a:blip>
          <a:srcRect b="3232"/>
          <a:stretch/>
        </p:blipFill>
        <p:spPr bwMode="auto">
          <a:xfrm>
            <a:off x="8507143" y="706621"/>
            <a:ext cx="3684857" cy="544475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29313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RÃ©sultat de recherche d'images pour &quot;pont transbordeu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pic>
        <p:nvPicPr>
          <p:cNvPr id="8198" name="Picture 6" descr="29 - BREST - LE PONT A TRANSBORDEUR ET LE DUPETIT-THOUARS - Brest"/>
          <p:cNvPicPr>
            <a:picLocks noChangeAspect="1" noChangeArrowheads="1"/>
          </p:cNvPicPr>
          <p:nvPr/>
        </p:nvPicPr>
        <p:blipFill rotWithShape="1">
          <a:blip r:embed="rId3">
            <a:extLst>
              <a:ext uri="{28A0092B-C50C-407E-A947-70E740481C1C}">
                <a14:useLocalDpi xmlns:a14="http://schemas.microsoft.com/office/drawing/2010/main" val="0"/>
              </a:ext>
            </a:extLst>
          </a:blip>
          <a:srcRect b="1930"/>
          <a:stretch/>
        </p:blipFill>
        <p:spPr bwMode="auto">
          <a:xfrm>
            <a:off x="4210611" y="853671"/>
            <a:ext cx="7686367" cy="49959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193932" y="597063"/>
            <a:ext cx="4016679" cy="575542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fr-FR" sz="1600" b="1" dirty="0">
                <a:solidFill>
                  <a:srgbClr val="000000"/>
                </a:solidFill>
                <a:latin typeface="Arial" panose="020B0604020202020204" pitchFamily="34" charset="0"/>
              </a:rPr>
              <a:t>Le pont transbordeur construit en 1898 à Bizerte (Tunisie), </a:t>
            </a:r>
            <a:r>
              <a:rPr lang="fr-FR" sz="1600" dirty="0">
                <a:solidFill>
                  <a:srgbClr val="000000"/>
                </a:solidFill>
                <a:latin typeface="Arial" panose="020B0604020202020204" pitchFamily="34" charset="0"/>
              </a:rPr>
              <a:t>par le constructeur </a:t>
            </a:r>
            <a:r>
              <a:rPr lang="fr-FR" sz="1600" dirty="0" smtClean="0">
                <a:solidFill>
                  <a:srgbClr val="000000"/>
                </a:solidFill>
                <a:latin typeface="Arial" panose="020B0604020202020204" pitchFamily="34" charset="0"/>
              </a:rPr>
              <a:t>Joseph </a:t>
            </a:r>
            <a:r>
              <a:rPr lang="fr-FR" sz="1600" dirty="0" err="1" smtClean="0">
                <a:solidFill>
                  <a:srgbClr val="000000"/>
                </a:solidFill>
                <a:latin typeface="Arial" panose="020B0604020202020204" pitchFamily="34" charset="0"/>
              </a:rPr>
              <a:t>Arnodin</a:t>
            </a:r>
            <a:r>
              <a:rPr lang="fr-FR" sz="1600" dirty="0">
                <a:solidFill>
                  <a:srgbClr val="000000"/>
                </a:solidFill>
                <a:latin typeface="Arial" panose="020B0604020202020204" pitchFamily="34" charset="0"/>
              </a:rPr>
              <a:t>, avait une portée de 109 mètres.</a:t>
            </a:r>
          </a:p>
          <a:p>
            <a:r>
              <a:rPr lang="fr-FR" sz="1600" dirty="0">
                <a:solidFill>
                  <a:srgbClr val="000000"/>
                </a:solidFill>
                <a:latin typeface="Arial" panose="020B0604020202020204" pitchFamily="34" charset="0"/>
              </a:rPr>
              <a:t>Démonté en 1903 (agrandissement du chenal de Bizerte) et correspondant à la largeur du chenal de la </a:t>
            </a:r>
            <a:r>
              <a:rPr lang="fr-FR" sz="1600" dirty="0" err="1">
                <a:solidFill>
                  <a:srgbClr val="000000"/>
                </a:solidFill>
                <a:latin typeface="Arial" panose="020B0604020202020204" pitchFamily="34" charset="0"/>
              </a:rPr>
              <a:t>Penfeld</a:t>
            </a:r>
            <a:r>
              <a:rPr lang="fr-FR" sz="1600" dirty="0">
                <a:solidFill>
                  <a:srgbClr val="000000"/>
                </a:solidFill>
                <a:latin typeface="Arial" panose="020B0604020202020204" pitchFamily="34" charset="0"/>
              </a:rPr>
              <a:t> à Brest, il est transporté vers cette ville en 1904.</a:t>
            </a:r>
          </a:p>
          <a:p>
            <a:r>
              <a:rPr lang="fr-FR" sz="1600" dirty="0">
                <a:solidFill>
                  <a:srgbClr val="000000"/>
                </a:solidFill>
                <a:latin typeface="Arial" panose="020B0604020202020204" pitchFamily="34" charset="0"/>
              </a:rPr>
              <a:t>Le pont y est remonté en 1908 et achevé en 1909.</a:t>
            </a:r>
          </a:p>
          <a:p>
            <a:r>
              <a:rPr lang="fr-FR" sz="1600" dirty="0">
                <a:solidFill>
                  <a:srgbClr val="000000"/>
                </a:solidFill>
                <a:latin typeface="Arial" panose="020B0604020202020204" pitchFamily="34" charset="0"/>
              </a:rPr>
              <a:t>Il était composé de 2 pylônes métalliques de plus de 50 mètres de hauteur, reliés par une travée de 109 mètres de portée, supportant une nacelle qui se déplaçait d'une rive à l'autre de l'arsenal.</a:t>
            </a:r>
          </a:p>
          <a:p>
            <a:r>
              <a:rPr lang="fr-FR" sz="1600" dirty="0">
                <a:solidFill>
                  <a:srgbClr val="000000"/>
                </a:solidFill>
                <a:latin typeface="Arial" panose="020B0604020202020204" pitchFamily="34" charset="0"/>
              </a:rPr>
              <a:t>Cette nacelle pouvait transporter environ 40 personnes.</a:t>
            </a:r>
          </a:p>
          <a:p>
            <a:r>
              <a:rPr lang="fr-FR" sz="1600" dirty="0">
                <a:solidFill>
                  <a:srgbClr val="000000"/>
                </a:solidFill>
                <a:latin typeface="Arial" panose="020B0604020202020204" pitchFamily="34" charset="0"/>
              </a:rPr>
              <a:t>Ce moyen de transbordement était exclusivement réservé aux personnels de l'arsenal.</a:t>
            </a:r>
          </a:p>
          <a:p>
            <a:r>
              <a:rPr lang="fr-FR" sz="1600" dirty="0">
                <a:solidFill>
                  <a:srgbClr val="000000"/>
                </a:solidFill>
                <a:latin typeface="Arial" panose="020B0604020202020204" pitchFamily="34" charset="0"/>
              </a:rPr>
              <a:t>En 1944, l'ouvrage fut très endommagé lors des bombardements.</a:t>
            </a:r>
          </a:p>
          <a:p>
            <a:r>
              <a:rPr lang="fr-FR" sz="1600" dirty="0">
                <a:solidFill>
                  <a:srgbClr val="000000"/>
                </a:solidFill>
                <a:latin typeface="Arial" panose="020B0604020202020204" pitchFamily="34" charset="0"/>
              </a:rPr>
              <a:t>C'est en 1947 qu'il est déconstruit.</a:t>
            </a:r>
            <a:endParaRPr lang="fr-FR" sz="1600"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3718721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RÃ©sultat de recherche d'images pour &quot;pont transbordeu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pic>
        <p:nvPicPr>
          <p:cNvPr id="7170" name="Picture 2" descr="29, FinistÃ¨re, BREST, Le Pont Transbordeur - La Nacelle, Scan Recto-Verso - Brest"/>
          <p:cNvPicPr>
            <a:picLocks noChangeAspect="1" noChangeArrowheads="1"/>
          </p:cNvPicPr>
          <p:nvPr/>
        </p:nvPicPr>
        <p:blipFill rotWithShape="1">
          <a:blip r:embed="rId3">
            <a:extLst>
              <a:ext uri="{28A0092B-C50C-407E-A947-70E740481C1C}">
                <a14:useLocalDpi xmlns:a14="http://schemas.microsoft.com/office/drawing/2010/main" val="0"/>
              </a:ext>
            </a:extLst>
          </a:blip>
          <a:srcRect b="1421"/>
          <a:stretch/>
        </p:blipFill>
        <p:spPr bwMode="auto">
          <a:xfrm>
            <a:off x="2175222" y="903092"/>
            <a:ext cx="8191893" cy="532234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5749447" y="533760"/>
            <a:ext cx="2079320" cy="369332"/>
          </a:xfrm>
          <a:prstGeom prst="rect">
            <a:avLst/>
          </a:prstGeom>
          <a:noFill/>
        </p:spPr>
        <p:txBody>
          <a:bodyPr wrap="square" rtlCol="0">
            <a:spAutoFit/>
          </a:bodyPr>
          <a:lstStyle/>
          <a:p>
            <a:r>
              <a:rPr lang="fr-FR" b="1" dirty="0" smtClean="0"/>
              <a:t>Brest</a:t>
            </a:r>
            <a:endParaRPr lang="fr-FR" b="1" dirty="0"/>
          </a:p>
        </p:txBody>
      </p:sp>
    </p:spTree>
    <p:extLst>
      <p:ext uri="{BB962C8B-B14F-4D97-AF65-F5344CB8AC3E}">
        <p14:creationId xmlns:p14="http://schemas.microsoft.com/office/powerpoint/2010/main" val="15101372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RÃ©sultat de recherche d'images pour &quot;pont transbordeu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pic>
        <p:nvPicPr>
          <p:cNvPr id="4098" name="Picture 2" descr="39 - ROCHEFORT Sur MER (Ch.-Inf.) - Le Pont Transbordeur - Rochefort"/>
          <p:cNvPicPr>
            <a:picLocks noChangeAspect="1" noChangeArrowheads="1"/>
          </p:cNvPicPr>
          <p:nvPr/>
        </p:nvPicPr>
        <p:blipFill rotWithShape="1">
          <a:blip r:embed="rId3">
            <a:extLst>
              <a:ext uri="{28A0092B-C50C-407E-A947-70E740481C1C}">
                <a14:useLocalDpi xmlns:a14="http://schemas.microsoft.com/office/drawing/2010/main" val="0"/>
              </a:ext>
            </a:extLst>
          </a:blip>
          <a:srcRect l="17672" t="11597" r="7662" b="8003"/>
          <a:stretch/>
        </p:blipFill>
        <p:spPr bwMode="auto">
          <a:xfrm>
            <a:off x="4446740" y="1263631"/>
            <a:ext cx="7503091" cy="46486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7377831" y="676405"/>
            <a:ext cx="2329841" cy="369332"/>
          </a:xfrm>
          <a:prstGeom prst="rect">
            <a:avLst/>
          </a:prstGeom>
          <a:noFill/>
        </p:spPr>
        <p:txBody>
          <a:bodyPr wrap="square" rtlCol="0">
            <a:spAutoFit/>
          </a:bodyPr>
          <a:lstStyle/>
          <a:p>
            <a:r>
              <a:rPr lang="fr-FR" dirty="0" smtClean="0"/>
              <a:t>Rochefort sur mer</a:t>
            </a:r>
            <a:endParaRPr lang="fr-FR" dirty="0"/>
          </a:p>
        </p:txBody>
      </p:sp>
      <p:sp>
        <p:nvSpPr>
          <p:cNvPr id="3" name="Rectangle 2"/>
          <p:cNvSpPr/>
          <p:nvPr/>
        </p:nvSpPr>
        <p:spPr>
          <a:xfrm>
            <a:off x="254696" y="1449546"/>
            <a:ext cx="3928997" cy="341632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fr-FR" dirty="0">
                <a:solidFill>
                  <a:srgbClr val="222222"/>
                </a:solidFill>
                <a:latin typeface="Arial" panose="020B0604020202020204" pitchFamily="34" charset="0"/>
              </a:rPr>
              <a:t>Le </a:t>
            </a:r>
            <a:r>
              <a:rPr lang="fr-FR" dirty="0">
                <a:solidFill>
                  <a:srgbClr val="0B0080"/>
                </a:solidFill>
                <a:latin typeface="Arial" panose="020B0604020202020204" pitchFamily="34" charset="0"/>
                <a:hlinkClick r:id="rId4" tooltip="Pont transbordeur"/>
              </a:rPr>
              <a:t>pont transbordeur</a:t>
            </a:r>
            <a:r>
              <a:rPr lang="fr-FR" dirty="0">
                <a:solidFill>
                  <a:srgbClr val="222222"/>
                </a:solidFill>
                <a:latin typeface="Arial" panose="020B0604020202020204" pitchFamily="34" charset="0"/>
              </a:rPr>
              <a:t> du </a:t>
            </a:r>
            <a:r>
              <a:rPr lang="fr-FR" dirty="0" err="1" smtClean="0">
                <a:solidFill>
                  <a:srgbClr val="222222"/>
                </a:solidFill>
                <a:latin typeface="Arial" panose="020B0604020202020204" pitchFamily="34" charset="0"/>
              </a:rPr>
              <a:t>Martrou</a:t>
            </a:r>
            <a:endParaRPr lang="fr-FR" dirty="0" smtClean="0">
              <a:solidFill>
                <a:srgbClr val="222222"/>
              </a:solidFill>
              <a:latin typeface="Arial" panose="020B0604020202020204" pitchFamily="34" charset="0"/>
            </a:endParaRPr>
          </a:p>
          <a:p>
            <a:endParaRPr lang="fr-FR" dirty="0">
              <a:solidFill>
                <a:srgbClr val="222222"/>
              </a:solidFill>
              <a:latin typeface="Arial" panose="020B0604020202020204" pitchFamily="34" charset="0"/>
            </a:endParaRPr>
          </a:p>
          <a:p>
            <a:endParaRPr lang="fr-FR" dirty="0" smtClean="0">
              <a:solidFill>
                <a:srgbClr val="222222"/>
              </a:solidFill>
              <a:latin typeface="Arial" panose="020B0604020202020204" pitchFamily="34" charset="0"/>
            </a:endParaRPr>
          </a:p>
          <a:p>
            <a:r>
              <a:rPr lang="fr-FR" dirty="0" smtClean="0">
                <a:solidFill>
                  <a:srgbClr val="222222"/>
                </a:solidFill>
                <a:latin typeface="Arial" panose="020B0604020202020204" pitchFamily="34" charset="0"/>
              </a:rPr>
              <a:t> </a:t>
            </a:r>
            <a:r>
              <a:rPr lang="fr-FR" dirty="0">
                <a:solidFill>
                  <a:srgbClr val="222222"/>
                </a:solidFill>
                <a:latin typeface="Arial" panose="020B0604020202020204" pitchFamily="34" charset="0"/>
              </a:rPr>
              <a:t>est un </a:t>
            </a:r>
            <a:r>
              <a:rPr lang="fr-FR" dirty="0">
                <a:solidFill>
                  <a:srgbClr val="0B0080"/>
                </a:solidFill>
                <a:latin typeface="Arial" panose="020B0604020202020204" pitchFamily="34" charset="0"/>
                <a:hlinkClick r:id="rId5" tooltip="Ouvrage d'art"/>
              </a:rPr>
              <a:t>ouvrage d'art</a:t>
            </a:r>
            <a:r>
              <a:rPr lang="fr-FR" dirty="0">
                <a:solidFill>
                  <a:srgbClr val="222222"/>
                </a:solidFill>
                <a:latin typeface="Arial" panose="020B0604020202020204" pitchFamily="34" charset="0"/>
              </a:rPr>
              <a:t> métallique permettant de relier les deux rives de la </a:t>
            </a:r>
            <a:r>
              <a:rPr lang="fr-FR" dirty="0">
                <a:solidFill>
                  <a:srgbClr val="0B0080"/>
                </a:solidFill>
                <a:latin typeface="Arial" panose="020B0604020202020204" pitchFamily="34" charset="0"/>
                <a:hlinkClick r:id="rId6" tooltip="Charente (fleuve)"/>
              </a:rPr>
              <a:t>Charente</a:t>
            </a:r>
            <a:r>
              <a:rPr lang="fr-FR" dirty="0">
                <a:solidFill>
                  <a:srgbClr val="222222"/>
                </a:solidFill>
                <a:latin typeface="Arial" panose="020B0604020202020204" pitchFamily="34" charset="0"/>
              </a:rPr>
              <a:t>, entre les villes de </a:t>
            </a:r>
            <a:r>
              <a:rPr lang="fr-FR" dirty="0">
                <a:solidFill>
                  <a:srgbClr val="0B0080"/>
                </a:solidFill>
                <a:latin typeface="Arial" panose="020B0604020202020204" pitchFamily="34" charset="0"/>
                <a:hlinkClick r:id="rId7" tooltip="Rochefort (Charente-Maritime)"/>
              </a:rPr>
              <a:t>Rochefort</a:t>
            </a:r>
            <a:r>
              <a:rPr lang="fr-FR" dirty="0">
                <a:solidFill>
                  <a:srgbClr val="222222"/>
                </a:solidFill>
                <a:latin typeface="Arial" panose="020B0604020202020204" pitchFamily="34" charset="0"/>
              </a:rPr>
              <a:t> et d'</a:t>
            </a:r>
            <a:r>
              <a:rPr lang="fr-FR" dirty="0" err="1">
                <a:solidFill>
                  <a:srgbClr val="0B0080"/>
                </a:solidFill>
                <a:latin typeface="Arial" panose="020B0604020202020204" pitchFamily="34" charset="0"/>
                <a:hlinkClick r:id="rId8" tooltip="Échillais"/>
              </a:rPr>
              <a:t>Échillais</a:t>
            </a:r>
            <a:r>
              <a:rPr lang="fr-FR" dirty="0">
                <a:solidFill>
                  <a:srgbClr val="222222"/>
                </a:solidFill>
                <a:latin typeface="Arial" panose="020B0604020202020204" pitchFamily="34" charset="0"/>
              </a:rPr>
              <a:t>, sans gêner la navigation des cargos qui desservent les ports de Rochefort et de </a:t>
            </a:r>
            <a:r>
              <a:rPr lang="fr-FR" dirty="0">
                <a:solidFill>
                  <a:srgbClr val="0B0080"/>
                </a:solidFill>
                <a:latin typeface="Arial" panose="020B0604020202020204" pitchFamily="34" charset="0"/>
                <a:hlinkClick r:id="rId9" tooltip="Tonnay-Charente"/>
              </a:rPr>
              <a:t>Tonnay-Charente</a:t>
            </a:r>
            <a:r>
              <a:rPr lang="fr-FR" dirty="0">
                <a:solidFill>
                  <a:srgbClr val="222222"/>
                </a:solidFill>
                <a:latin typeface="Arial" panose="020B0604020202020204" pitchFamily="34" charset="0"/>
              </a:rPr>
              <a:t>. C'est le dernier pont transbordeur existant en </a:t>
            </a:r>
            <a:r>
              <a:rPr lang="fr-FR" dirty="0">
                <a:solidFill>
                  <a:srgbClr val="0B0080"/>
                </a:solidFill>
                <a:latin typeface="Arial" panose="020B0604020202020204" pitchFamily="34" charset="0"/>
                <a:hlinkClick r:id="rId10" tooltip="France"/>
              </a:rPr>
              <a:t>France</a:t>
            </a:r>
            <a:r>
              <a:rPr lang="fr-FR" dirty="0">
                <a:solidFill>
                  <a:srgbClr val="222222"/>
                </a:solidFill>
                <a:latin typeface="Arial" panose="020B0604020202020204" pitchFamily="34" charset="0"/>
              </a:rPr>
              <a:t>.</a:t>
            </a:r>
            <a:endParaRPr lang="fr-FR" dirty="0"/>
          </a:p>
        </p:txBody>
      </p:sp>
    </p:spTree>
    <p:extLst>
      <p:ext uri="{BB962C8B-B14F-4D97-AF65-F5344CB8AC3E}">
        <p14:creationId xmlns:p14="http://schemas.microsoft.com/office/powerpoint/2010/main" val="41472330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4" name="Picture 6" descr="RÃ©sultat de recherche d'images pour &quot;pont transbordeu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pic>
        <p:nvPicPr>
          <p:cNvPr id="10242" name="Picture 2" descr="ROCHEFORT Le Pont Du MARTROU Et Le Transbordeur  (scan Recto-verso) Ref 1073 - Rochefort"/>
          <p:cNvPicPr>
            <a:picLocks noChangeAspect="1" noChangeArrowheads="1"/>
          </p:cNvPicPr>
          <p:nvPr/>
        </p:nvPicPr>
        <p:blipFill rotWithShape="1">
          <a:blip r:embed="rId3">
            <a:extLst>
              <a:ext uri="{28A0092B-C50C-407E-A947-70E740481C1C}">
                <a14:useLocalDpi xmlns:a14="http://schemas.microsoft.com/office/drawing/2010/main" val="0"/>
              </a:ext>
            </a:extLst>
          </a:blip>
          <a:srcRect l="3288" t="4115" r="3223" b="5578"/>
          <a:stretch/>
        </p:blipFill>
        <p:spPr bwMode="auto">
          <a:xfrm>
            <a:off x="4546949" y="864296"/>
            <a:ext cx="7327726" cy="52233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2"/>
          <p:cNvSpPr>
            <a:spLocks noChangeArrowheads="1"/>
          </p:cNvSpPr>
          <p:nvPr/>
        </p:nvSpPr>
        <p:spPr bwMode="auto">
          <a:xfrm>
            <a:off x="187890" y="1090704"/>
            <a:ext cx="3784600" cy="4770537"/>
          </a:xfrm>
          <a:prstGeom prst="rect">
            <a:avLst/>
          </a:prstGeom>
          <a:ln/>
          <a:extLst/>
        </p:spPr>
        <p:style>
          <a:lnRef idx="2">
            <a:schemeClr val="dk1"/>
          </a:lnRef>
          <a:fillRef idx="1">
            <a:schemeClr val="lt1"/>
          </a:fillRef>
          <a:effectRef idx="0">
            <a:schemeClr val="dk1"/>
          </a:effectRef>
          <a:fontRef idx="minor">
            <a:schemeClr val="dk1"/>
          </a:fontRef>
        </p:style>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600" b="0" i="0" u="none" strike="noStrike" cap="none" normalizeH="0" baseline="0" dirty="0" smtClean="0">
                <a:ln>
                  <a:noFill/>
                </a:ln>
                <a:solidFill>
                  <a:srgbClr val="222222"/>
                </a:solidFill>
                <a:effectLst/>
                <a:cs typeface="Arial" panose="020B0604020202020204" pitchFamily="34" charset="0"/>
              </a:rPr>
              <a:t>Les travaux du pont transbordeur en vue de remplacer un bac devenu insuffisant pour le trafic commencent en mars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4" tooltip="1898"/>
              </a:rPr>
              <a:t>1898</a:t>
            </a:r>
            <a:r>
              <a:rPr kumimoji="0" lang="fr-FR" altLang="fr-FR" sz="1600" b="0" i="0" u="none" strike="noStrike" cap="none" normalizeH="0" baseline="0" dirty="0" smtClean="0">
                <a:ln>
                  <a:noFill/>
                </a:ln>
                <a:solidFill>
                  <a:srgbClr val="222222"/>
                </a:solidFill>
                <a:effectLst/>
                <a:cs typeface="Arial" panose="020B0604020202020204" pitchFamily="34" charset="0"/>
              </a:rPr>
              <a:t> pour se terminer en juillet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5" tooltip="1900"/>
              </a:rPr>
              <a:t>1900</a:t>
            </a:r>
            <a:r>
              <a:rPr kumimoji="0" lang="fr-FR" altLang="fr-FR" sz="1600" b="0" i="0" u="none" strike="noStrike" cap="none" normalizeH="0" baseline="0" dirty="0" smtClean="0">
                <a:ln>
                  <a:noFill/>
                </a:ln>
                <a:solidFill>
                  <a:srgbClr val="222222"/>
                </a:solidFill>
                <a:effectLst/>
                <a:cs typeface="Arial" panose="020B0604020202020204" pitchFamily="34" charset="0"/>
              </a:rPr>
              <a:t>, sous la direction de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6" tooltip="Ferdinand Arnodin"/>
              </a:rPr>
              <a:t>Ferdinand </a:t>
            </a:r>
            <a:r>
              <a:rPr kumimoji="0" lang="fr-FR" altLang="fr-FR" sz="1600" b="0" i="0" u="none" strike="noStrike" cap="none" normalizeH="0" baseline="0" dirty="0" err="1" smtClean="0">
                <a:ln>
                  <a:noFill/>
                </a:ln>
                <a:solidFill>
                  <a:srgbClr val="0B0080"/>
                </a:solidFill>
                <a:effectLst/>
                <a:cs typeface="Arial" panose="020B0604020202020204" pitchFamily="34" charset="0"/>
                <a:hlinkClick r:id="rId6" tooltip="Ferdinand Arnodin"/>
              </a:rPr>
              <a:t>Arnodin</a:t>
            </a:r>
            <a:r>
              <a:rPr kumimoji="0" lang="fr-FR" altLang="fr-FR" sz="1600" b="0" i="0" u="none" strike="noStrike" cap="none" normalizeH="0" baseline="0" dirty="0" smtClean="0">
                <a:ln>
                  <a:noFill/>
                </a:ln>
                <a:solidFill>
                  <a:srgbClr val="222222"/>
                </a:solidFill>
                <a:effectLst/>
                <a:cs typeface="Arial" panose="020B0604020202020204" pitchFamily="34" charset="0"/>
              </a:rPr>
              <a:t>.</a:t>
            </a:r>
            <a:endParaRPr kumimoji="0" lang="fr-FR" altLang="fr-FR" sz="1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600" b="0" i="0" u="none" strike="noStrike" cap="none" normalizeH="0" baseline="0" dirty="0" smtClean="0">
                <a:ln>
                  <a:noFill/>
                </a:ln>
                <a:solidFill>
                  <a:srgbClr val="222222"/>
                </a:solidFill>
                <a:effectLst/>
                <a:cs typeface="Arial" panose="020B0604020202020204" pitchFamily="34" charset="0"/>
              </a:rPr>
              <a:t>Le pont est inauguré le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7" tooltip="29 juillet"/>
              </a:rPr>
              <a:t>29</a:t>
            </a:r>
            <a:r>
              <a:rPr kumimoji="0" lang="fr-FR" altLang="fr-FR" sz="1600" b="0" i="0" u="none" strike="noStrike" cap="none" normalizeH="0" baseline="0" dirty="0" smtClean="0">
                <a:ln>
                  <a:noFill/>
                </a:ln>
                <a:solidFill>
                  <a:srgbClr val="222222"/>
                </a:solidFill>
                <a:effectLst/>
                <a:cs typeface="Arial" panose="020B0604020202020204" pitchFamily="34" charset="0"/>
              </a:rPr>
              <a:t>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8" tooltip="Juillet 1900"/>
              </a:rPr>
              <a:t>juillet</a:t>
            </a:r>
            <a:r>
              <a:rPr kumimoji="0" lang="fr-FR" altLang="fr-FR" sz="1600" b="0" i="0" u="none" strike="noStrike" cap="none" normalizeH="0" baseline="0" dirty="0" smtClean="0">
                <a:ln>
                  <a:noFill/>
                </a:ln>
                <a:solidFill>
                  <a:srgbClr val="222222"/>
                </a:solidFill>
                <a:effectLst/>
                <a:cs typeface="Arial" panose="020B0604020202020204" pitchFamily="34" charset="0"/>
              </a:rPr>
              <a:t>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5" tooltip="1900"/>
              </a:rPr>
              <a:t>1900</a:t>
            </a:r>
            <a:r>
              <a:rPr kumimoji="0" lang="fr-FR" altLang="fr-FR" sz="1600" b="0" i="0" u="none" strike="noStrike" cap="none" normalizeH="0" baseline="0" dirty="0" smtClean="0">
                <a:ln>
                  <a:noFill/>
                </a:ln>
                <a:solidFill>
                  <a:srgbClr val="222222"/>
                </a:solidFill>
                <a:effectLst/>
                <a:cs typeface="Arial" panose="020B0604020202020204" pitchFamily="34" charset="0"/>
              </a:rPr>
              <a:t>, après 27 mois de travaux. Il aura coûté 586 500 francs de l'époque, et est prévu pour transporter à chaque traversée, 9 voitures à cheval à 2 attelages et 50 piétons ou bien 200 piétons seuls. Sa capacité est de 14 tonnes. La traversée dure, hors temps d'embarquement et de débarquement, 75 secondes.</a:t>
            </a:r>
            <a:endParaRPr kumimoji="0" lang="fr-FR" altLang="fr-FR" sz="1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600" b="0" i="0" u="none" strike="noStrike" cap="none" normalizeH="0" baseline="0" dirty="0" smtClean="0">
                <a:ln>
                  <a:noFill/>
                </a:ln>
                <a:solidFill>
                  <a:srgbClr val="222222"/>
                </a:solidFill>
                <a:effectLst/>
                <a:cs typeface="Arial" panose="020B0604020202020204" pitchFamily="34" charset="0"/>
              </a:rPr>
              <a:t>Le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9" tooltip="1er août"/>
              </a:rPr>
              <a:t>1</a:t>
            </a:r>
            <a:r>
              <a:rPr kumimoji="0" lang="fr-FR" altLang="fr-FR" sz="1600" b="0" i="0" u="none" strike="noStrike" cap="none" normalizeH="0" baseline="30000" dirty="0" smtClean="0">
                <a:ln>
                  <a:noFill/>
                </a:ln>
                <a:solidFill>
                  <a:srgbClr val="0B0080"/>
                </a:solidFill>
                <a:effectLst/>
                <a:cs typeface="Arial" panose="020B0604020202020204" pitchFamily="34" charset="0"/>
                <a:hlinkClick r:id="rId9" tooltip="1er août"/>
              </a:rPr>
              <a:t>er</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9" tooltip="1er août"/>
              </a:rPr>
              <a:t> août</a:t>
            </a:r>
            <a:r>
              <a:rPr kumimoji="0" lang="fr-FR" altLang="fr-FR" sz="1600" b="0" i="0" u="none" strike="noStrike" cap="none" normalizeH="0" baseline="0" dirty="0" smtClean="0">
                <a:ln>
                  <a:noFill/>
                </a:ln>
                <a:solidFill>
                  <a:srgbClr val="222222"/>
                </a:solidFill>
                <a:effectLst/>
                <a:cs typeface="Arial" panose="020B0604020202020204" pitchFamily="34" charset="0"/>
              </a:rPr>
              <a:t> 1912, l'aviateur Lucien </a:t>
            </a:r>
            <a:r>
              <a:rPr kumimoji="0" lang="fr-FR" altLang="fr-FR" sz="1600" b="0" i="0" u="none" strike="noStrike" cap="none" normalizeH="0" baseline="0" dirty="0" err="1" smtClean="0">
                <a:ln>
                  <a:noFill/>
                </a:ln>
                <a:solidFill>
                  <a:srgbClr val="222222"/>
                </a:solidFill>
                <a:effectLst/>
                <a:cs typeface="Arial" panose="020B0604020202020204" pitchFamily="34" charset="0"/>
              </a:rPr>
              <a:t>Deneau</a:t>
            </a:r>
            <a:r>
              <a:rPr kumimoji="0" lang="fr-FR" altLang="fr-FR" sz="1600" b="0" i="0" u="none" strike="noStrike" cap="none" normalizeH="0" baseline="0" dirty="0" smtClean="0">
                <a:ln>
                  <a:noFill/>
                </a:ln>
                <a:solidFill>
                  <a:srgbClr val="222222"/>
                </a:solidFill>
                <a:effectLst/>
                <a:cs typeface="Arial" panose="020B0604020202020204" pitchFamily="34" charset="0"/>
              </a:rPr>
              <a:t> passa sous le tablier du pont transbordeur de Rochefort</a:t>
            </a:r>
            <a:endParaRPr kumimoji="0" lang="fr-FR" altLang="fr-FR" sz="16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31244347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RÃ©sultat de recherche d'images pour &quot;pont transbordeu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279748" y="561625"/>
            <a:ext cx="6096000" cy="1200329"/>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r>
              <a:rPr lang="fr-FR" dirty="0">
                <a:solidFill>
                  <a:srgbClr val="222222"/>
                </a:solidFill>
                <a:latin typeface="Arial" panose="020B0604020202020204" pitchFamily="34" charset="0"/>
              </a:rPr>
              <a:t>Le </a:t>
            </a:r>
            <a:r>
              <a:rPr lang="fr-FR" b="1" dirty="0">
                <a:solidFill>
                  <a:srgbClr val="222222"/>
                </a:solidFill>
                <a:latin typeface="Arial" panose="020B0604020202020204" pitchFamily="34" charset="0"/>
              </a:rPr>
              <a:t>pont transbordeur de </a:t>
            </a:r>
            <a:r>
              <a:rPr lang="fr-FR" b="1" dirty="0">
                <a:solidFill>
                  <a:srgbClr val="0B0080"/>
                </a:solidFill>
                <a:latin typeface="Arial" panose="020B0604020202020204" pitchFamily="34" charset="0"/>
                <a:hlinkClick r:id="rId3" tooltip="Bordeaux"/>
              </a:rPr>
              <a:t>Bordeaux</a:t>
            </a:r>
            <a:r>
              <a:rPr lang="fr-FR" dirty="0">
                <a:solidFill>
                  <a:srgbClr val="222222"/>
                </a:solidFill>
                <a:latin typeface="Arial" panose="020B0604020202020204" pitchFamily="34" charset="0"/>
              </a:rPr>
              <a:t> est un projet de </a:t>
            </a:r>
            <a:r>
              <a:rPr lang="fr-FR" dirty="0">
                <a:solidFill>
                  <a:srgbClr val="0B0080"/>
                </a:solidFill>
                <a:latin typeface="Arial" panose="020B0604020202020204" pitchFamily="34" charset="0"/>
                <a:hlinkClick r:id="rId4" tooltip="Pont transbordeur"/>
              </a:rPr>
              <a:t>pont transbordeur</a:t>
            </a:r>
            <a:r>
              <a:rPr lang="fr-FR" dirty="0">
                <a:solidFill>
                  <a:srgbClr val="222222"/>
                </a:solidFill>
                <a:latin typeface="Arial" panose="020B0604020202020204" pitchFamily="34" charset="0"/>
              </a:rPr>
              <a:t> de quatre cents mètres de long, destiné à franchir la </a:t>
            </a:r>
            <a:r>
              <a:rPr lang="fr-FR" dirty="0">
                <a:solidFill>
                  <a:srgbClr val="0B0080"/>
                </a:solidFill>
                <a:latin typeface="Arial" panose="020B0604020202020204" pitchFamily="34" charset="0"/>
                <a:hlinkClick r:id="rId5" tooltip="Garonne"/>
              </a:rPr>
              <a:t>Garonne</a:t>
            </a:r>
            <a:r>
              <a:rPr lang="fr-FR" dirty="0">
                <a:solidFill>
                  <a:srgbClr val="222222"/>
                </a:solidFill>
                <a:latin typeface="Arial" panose="020B0604020202020204" pitchFamily="34" charset="0"/>
              </a:rPr>
              <a:t>. Conçu par </a:t>
            </a:r>
            <a:r>
              <a:rPr lang="fr-FR" dirty="0">
                <a:solidFill>
                  <a:srgbClr val="0B0080"/>
                </a:solidFill>
                <a:latin typeface="Arial" panose="020B0604020202020204" pitchFamily="34" charset="0"/>
                <a:hlinkClick r:id="rId6" tooltip="Ferdinand Arnodin"/>
              </a:rPr>
              <a:t>Ferdinand </a:t>
            </a:r>
            <a:r>
              <a:rPr lang="fr-FR" dirty="0" err="1">
                <a:solidFill>
                  <a:srgbClr val="0B0080"/>
                </a:solidFill>
                <a:latin typeface="Arial" panose="020B0604020202020204" pitchFamily="34" charset="0"/>
                <a:hlinkClick r:id="rId6" tooltip="Ferdinand Arnodin"/>
              </a:rPr>
              <a:t>Arnodin</a:t>
            </a:r>
            <a:r>
              <a:rPr lang="fr-FR" dirty="0">
                <a:solidFill>
                  <a:srgbClr val="222222"/>
                </a:solidFill>
                <a:latin typeface="Arial" panose="020B0604020202020204" pitchFamily="34" charset="0"/>
              </a:rPr>
              <a:t>, il est commencé le </a:t>
            </a:r>
            <a:r>
              <a:rPr lang="fr-FR" dirty="0">
                <a:solidFill>
                  <a:srgbClr val="0B0080"/>
                </a:solidFill>
                <a:hlinkClick r:id="rId7" tooltip="19 septembre"/>
              </a:rPr>
              <a:t>19</a:t>
            </a:r>
            <a:r>
              <a:rPr lang="fr-FR" dirty="0"/>
              <a:t> </a:t>
            </a:r>
            <a:r>
              <a:rPr lang="fr-FR" dirty="0">
                <a:solidFill>
                  <a:srgbClr val="0B0080"/>
                </a:solidFill>
                <a:hlinkClick r:id="rId8" tooltip="Septembre 1910"/>
              </a:rPr>
              <a:t>septembre</a:t>
            </a:r>
            <a:r>
              <a:rPr lang="fr-FR" dirty="0"/>
              <a:t> </a:t>
            </a:r>
            <a:r>
              <a:rPr lang="fr-FR" dirty="0">
                <a:solidFill>
                  <a:srgbClr val="0B0080"/>
                </a:solidFill>
                <a:hlinkClick r:id="rId9" tooltip="1910"/>
              </a:rPr>
              <a:t>1910</a:t>
            </a:r>
            <a:r>
              <a:rPr lang="fr-FR" dirty="0">
                <a:solidFill>
                  <a:srgbClr val="222222"/>
                </a:solidFill>
                <a:latin typeface="Arial" panose="020B0604020202020204" pitchFamily="34" charset="0"/>
              </a:rPr>
              <a:t> mais jamais achevé.</a:t>
            </a:r>
            <a:endParaRPr lang="fr-FR" dirty="0"/>
          </a:p>
        </p:txBody>
      </p:sp>
      <p:sp>
        <p:nvSpPr>
          <p:cNvPr id="3" name="Rectangle 2"/>
          <p:cNvSpPr/>
          <p:nvPr/>
        </p:nvSpPr>
        <p:spPr>
          <a:xfrm>
            <a:off x="279748" y="1761954"/>
            <a:ext cx="6096000" cy="4247317"/>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r>
              <a:rPr lang="fr-FR" dirty="0" smtClean="0">
                <a:solidFill>
                  <a:srgbClr val="222222"/>
                </a:solidFill>
                <a:latin typeface="Arial" panose="020B0604020202020204" pitchFamily="34" charset="0"/>
              </a:rPr>
              <a:t>Les </a:t>
            </a:r>
            <a:r>
              <a:rPr lang="fr-FR" dirty="0">
                <a:solidFill>
                  <a:srgbClr val="222222"/>
                </a:solidFill>
                <a:latin typeface="Arial" panose="020B0604020202020204" pitchFamily="34" charset="0"/>
              </a:rPr>
              <a:t>travaux sont interrompus en 1914, du fait de la guerre, alors que la construction des deux pylônes, d’une hauteur exceptionnelle de 95 mètres, est terminée.</a:t>
            </a:r>
          </a:p>
          <a:p>
            <a:r>
              <a:rPr lang="fr-FR" dirty="0">
                <a:solidFill>
                  <a:srgbClr val="222222"/>
                </a:solidFill>
                <a:latin typeface="Arial" panose="020B0604020202020204" pitchFamily="34" charset="0"/>
              </a:rPr>
              <a:t>La structure métallique, restée inachevée pendant l’entre-deux guerres faute de réunir les financements nécessaires, se dégrade et en 1938, le maire, </a:t>
            </a:r>
            <a:r>
              <a:rPr lang="fr-FR" dirty="0">
                <a:solidFill>
                  <a:srgbClr val="0B0080"/>
                </a:solidFill>
                <a:latin typeface="Arial" panose="020B0604020202020204" pitchFamily="34" charset="0"/>
                <a:hlinkClick r:id="rId10" tooltip="Adrien Marquet"/>
              </a:rPr>
              <a:t>Adrien Marquet</a:t>
            </a:r>
            <a:r>
              <a:rPr lang="fr-FR" dirty="0">
                <a:solidFill>
                  <a:srgbClr val="222222"/>
                </a:solidFill>
                <a:latin typeface="Arial" panose="020B0604020202020204" pitchFamily="34" charset="0"/>
              </a:rPr>
              <a:t>, abandonne le principe du pont à transbordeur.</a:t>
            </a:r>
          </a:p>
          <a:p>
            <a:r>
              <a:rPr lang="fr-FR" dirty="0">
                <a:solidFill>
                  <a:srgbClr val="222222"/>
                </a:solidFill>
                <a:latin typeface="Arial" panose="020B0604020202020204" pitchFamily="34" charset="0"/>
              </a:rPr>
              <a:t>Les pylônes sont détruits par les autorités allemandes le 18 août 1942 pour récupérer l’acier et pour éviter qu’ils ne servent de repère aux avions alliés pour bombarder la </a:t>
            </a:r>
            <a:r>
              <a:rPr lang="fr-FR" dirty="0">
                <a:solidFill>
                  <a:srgbClr val="0B0080"/>
                </a:solidFill>
                <a:latin typeface="Arial" panose="020B0604020202020204" pitchFamily="34" charset="0"/>
                <a:hlinkClick r:id="rId11" tooltip="Base sous-marine de Bordeaux"/>
              </a:rPr>
              <a:t>base sous-marine</a:t>
            </a:r>
            <a:r>
              <a:rPr lang="fr-FR" dirty="0">
                <a:solidFill>
                  <a:srgbClr val="222222"/>
                </a:solidFill>
                <a:latin typeface="Arial" panose="020B0604020202020204" pitchFamily="34" charset="0"/>
              </a:rPr>
              <a:t> toute proche. Certains évoquent des représailles en réaction au fait qu’un drapeau français ait flotté sur un câble du pont</a:t>
            </a:r>
            <a:r>
              <a:rPr lang="fr-FR" baseline="30000" dirty="0">
                <a:solidFill>
                  <a:srgbClr val="0B0080"/>
                </a:solidFill>
                <a:latin typeface="Arial" panose="020B0604020202020204" pitchFamily="34" charset="0"/>
                <a:hlinkClick r:id="rId12"/>
              </a:rPr>
              <a:t>2</a:t>
            </a:r>
            <a:r>
              <a:rPr lang="fr-FR" dirty="0">
                <a:solidFill>
                  <a:srgbClr val="222222"/>
                </a:solidFill>
                <a:latin typeface="Arial" panose="020B0604020202020204" pitchFamily="34" charset="0"/>
              </a:rPr>
              <a:t>. Le pylône de la rive gauche est dynamité le 18 août 1942 à </a:t>
            </a:r>
            <a:r>
              <a:rPr lang="fr-FR" dirty="0" smtClean="0">
                <a:solidFill>
                  <a:srgbClr val="222222"/>
                </a:solidFill>
                <a:latin typeface="Arial" panose="020B0604020202020204" pitchFamily="34" charset="0"/>
              </a:rPr>
              <a:t>19h15. </a:t>
            </a:r>
            <a:r>
              <a:rPr lang="fr-FR" dirty="0">
                <a:solidFill>
                  <a:srgbClr val="222222"/>
                </a:solidFill>
                <a:latin typeface="Arial" panose="020B0604020202020204" pitchFamily="34" charset="0"/>
              </a:rPr>
              <a:t>Puis le pylône rive droite est découpé au </a:t>
            </a:r>
            <a:r>
              <a:rPr lang="fr-FR" dirty="0" smtClean="0">
                <a:solidFill>
                  <a:srgbClr val="222222"/>
                </a:solidFill>
                <a:latin typeface="Arial" panose="020B0604020202020204" pitchFamily="34" charset="0"/>
              </a:rPr>
              <a:t>chalumeau.</a:t>
            </a:r>
            <a:endParaRPr lang="fr-FR" b="0" i="0" dirty="0">
              <a:solidFill>
                <a:srgbClr val="222222"/>
              </a:solidFill>
              <a:effectLst/>
              <a:latin typeface="Arial" panose="020B0604020202020204" pitchFamily="34" charset="0"/>
            </a:endParaRPr>
          </a:p>
        </p:txBody>
      </p:sp>
      <p:pic>
        <p:nvPicPr>
          <p:cNvPr id="1028" name="Picture 4" descr="BORDEAUX - LE PONT TRANSBORDEUR - Bordeaux"/>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b="2252"/>
          <a:stretch/>
        </p:blipFill>
        <p:spPr bwMode="auto">
          <a:xfrm>
            <a:off x="6455658" y="977030"/>
            <a:ext cx="5656432" cy="420874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86656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5" name="Picture 6" descr="RÃ©sultat de recherche d'images pour &quot;pont transbordeu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pic>
        <p:nvPicPr>
          <p:cNvPr id="2050" name="Picture 2" descr="76----ROUEN--pont Transbordeur---voir 2 Scans - Rouen"/>
          <p:cNvPicPr>
            <a:picLocks noChangeAspect="1" noChangeArrowheads="1"/>
          </p:cNvPicPr>
          <p:nvPr/>
        </p:nvPicPr>
        <p:blipFill rotWithShape="1">
          <a:blip r:embed="rId3">
            <a:extLst>
              <a:ext uri="{28A0092B-C50C-407E-A947-70E740481C1C}">
                <a14:useLocalDpi xmlns:a14="http://schemas.microsoft.com/office/drawing/2010/main" val="0"/>
              </a:ext>
            </a:extLst>
          </a:blip>
          <a:srcRect t="2375" b="1614"/>
          <a:stretch/>
        </p:blipFill>
        <p:spPr bwMode="auto">
          <a:xfrm>
            <a:off x="4307606" y="964504"/>
            <a:ext cx="7767205" cy="504798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Rectangle 2"/>
          <p:cNvSpPr/>
          <p:nvPr/>
        </p:nvSpPr>
        <p:spPr>
          <a:xfrm>
            <a:off x="204591" y="397360"/>
            <a:ext cx="4242148" cy="286232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fr-FR" dirty="0">
                <a:solidFill>
                  <a:srgbClr val="222222"/>
                </a:solidFill>
                <a:latin typeface="Arial" panose="020B0604020202020204" pitchFamily="34" charset="0"/>
              </a:rPr>
              <a:t>Le </a:t>
            </a:r>
            <a:r>
              <a:rPr lang="fr-FR" b="1" dirty="0">
                <a:solidFill>
                  <a:srgbClr val="0B0080"/>
                </a:solidFill>
                <a:latin typeface="Arial" panose="020B0604020202020204" pitchFamily="34" charset="0"/>
                <a:hlinkClick r:id="rId4" tooltip="Pont transbordeur"/>
              </a:rPr>
              <a:t>pont transbordeur</a:t>
            </a:r>
            <a:r>
              <a:rPr lang="fr-FR" b="1" dirty="0">
                <a:solidFill>
                  <a:srgbClr val="222222"/>
                </a:solidFill>
                <a:latin typeface="Arial" panose="020B0604020202020204" pitchFamily="34" charset="0"/>
              </a:rPr>
              <a:t> de </a:t>
            </a:r>
            <a:r>
              <a:rPr lang="fr-FR" b="1" dirty="0">
                <a:solidFill>
                  <a:srgbClr val="0B0080"/>
                </a:solidFill>
                <a:latin typeface="Arial" panose="020B0604020202020204" pitchFamily="34" charset="0"/>
                <a:hlinkClick r:id="rId5" tooltip="Rouen"/>
              </a:rPr>
              <a:t>Rouen</a:t>
            </a:r>
            <a:r>
              <a:rPr lang="fr-FR" dirty="0">
                <a:solidFill>
                  <a:srgbClr val="222222"/>
                </a:solidFill>
                <a:latin typeface="Arial" panose="020B0604020202020204" pitchFamily="34" charset="0"/>
              </a:rPr>
              <a:t> (</a:t>
            </a:r>
            <a:r>
              <a:rPr lang="fr-FR" dirty="0">
                <a:solidFill>
                  <a:srgbClr val="0B0080"/>
                </a:solidFill>
                <a:latin typeface="Arial" panose="020B0604020202020204" pitchFamily="34" charset="0"/>
                <a:hlinkClick r:id="rId6" tooltip="1899"/>
              </a:rPr>
              <a:t>1899</a:t>
            </a:r>
            <a:r>
              <a:rPr lang="fr-FR" dirty="0">
                <a:solidFill>
                  <a:srgbClr val="222222"/>
                </a:solidFill>
                <a:latin typeface="Arial" panose="020B0604020202020204" pitchFamily="34" charset="0"/>
              </a:rPr>
              <a:t>-</a:t>
            </a:r>
            <a:r>
              <a:rPr lang="fr-FR" dirty="0">
                <a:solidFill>
                  <a:srgbClr val="0B0080"/>
                </a:solidFill>
                <a:latin typeface="Arial" panose="020B0604020202020204" pitchFamily="34" charset="0"/>
                <a:hlinkClick r:id="rId7" tooltip="1940"/>
              </a:rPr>
              <a:t>1940</a:t>
            </a:r>
            <a:r>
              <a:rPr lang="fr-FR" dirty="0">
                <a:solidFill>
                  <a:srgbClr val="222222"/>
                </a:solidFill>
                <a:latin typeface="Arial" panose="020B0604020202020204" pitchFamily="34" charset="0"/>
              </a:rPr>
              <a:t>), œuvre de l’ingénieur </a:t>
            </a:r>
            <a:r>
              <a:rPr lang="fr-FR" dirty="0">
                <a:solidFill>
                  <a:srgbClr val="0B0080"/>
                </a:solidFill>
                <a:latin typeface="Arial" panose="020B0604020202020204" pitchFamily="34" charset="0"/>
                <a:hlinkClick r:id="rId8" tooltip="Ferdinand Arnodin"/>
              </a:rPr>
              <a:t>Ferdinand </a:t>
            </a:r>
            <a:r>
              <a:rPr lang="fr-FR" dirty="0" err="1">
                <a:solidFill>
                  <a:srgbClr val="0B0080"/>
                </a:solidFill>
                <a:latin typeface="Arial" panose="020B0604020202020204" pitchFamily="34" charset="0"/>
                <a:hlinkClick r:id="rId8" tooltip="Ferdinand Arnodin"/>
              </a:rPr>
              <a:t>Arnodin</a:t>
            </a:r>
            <a:r>
              <a:rPr lang="fr-FR" dirty="0">
                <a:solidFill>
                  <a:srgbClr val="222222"/>
                </a:solidFill>
                <a:latin typeface="Arial" panose="020B0604020202020204" pitchFamily="34" charset="0"/>
              </a:rPr>
              <a:t> fut, jusqu'en </a:t>
            </a:r>
            <a:r>
              <a:rPr lang="fr-FR" u="sng" dirty="0">
                <a:solidFill>
                  <a:srgbClr val="0B0080"/>
                </a:solidFill>
                <a:latin typeface="Arial" panose="020B0604020202020204" pitchFamily="34" charset="0"/>
                <a:hlinkClick r:id="rId7"/>
              </a:rPr>
              <a:t>1940</a:t>
            </a:r>
            <a:r>
              <a:rPr lang="fr-FR" dirty="0">
                <a:solidFill>
                  <a:srgbClr val="222222"/>
                </a:solidFill>
                <a:latin typeface="Arial" panose="020B0604020202020204" pitchFamily="34" charset="0"/>
              </a:rPr>
              <a:t>, le dernier ouvrage d'art à franchir la </a:t>
            </a:r>
            <a:r>
              <a:rPr lang="fr-FR" dirty="0">
                <a:solidFill>
                  <a:srgbClr val="0B0080"/>
                </a:solidFill>
                <a:latin typeface="Arial" panose="020B0604020202020204" pitchFamily="34" charset="0"/>
                <a:hlinkClick r:id="rId9" tooltip="Seine"/>
              </a:rPr>
              <a:t>Seine</a:t>
            </a:r>
            <a:r>
              <a:rPr lang="fr-FR" dirty="0">
                <a:solidFill>
                  <a:srgbClr val="222222"/>
                </a:solidFill>
                <a:latin typeface="Arial" panose="020B0604020202020204" pitchFamily="34" charset="0"/>
              </a:rPr>
              <a:t> avant son </a:t>
            </a:r>
            <a:r>
              <a:rPr lang="fr-FR" dirty="0">
                <a:solidFill>
                  <a:srgbClr val="0B0080"/>
                </a:solidFill>
                <a:latin typeface="Arial" panose="020B0604020202020204" pitchFamily="34" charset="0"/>
                <a:hlinkClick r:id="rId10" tooltip="Estuaire"/>
              </a:rPr>
              <a:t>estuaire</a:t>
            </a:r>
            <a:r>
              <a:rPr lang="fr-FR" dirty="0">
                <a:solidFill>
                  <a:srgbClr val="222222"/>
                </a:solidFill>
                <a:latin typeface="Arial" panose="020B0604020202020204" pitchFamily="34" charset="0"/>
              </a:rPr>
              <a:t>. Il permettait la traversée du fleuve au moyen d'une nacelle, à environ 700 mètres du </a:t>
            </a:r>
            <a:r>
              <a:rPr lang="fr-FR" dirty="0">
                <a:solidFill>
                  <a:srgbClr val="0B0080"/>
                </a:solidFill>
                <a:latin typeface="Arial" panose="020B0604020202020204" pitchFamily="34" charset="0"/>
                <a:hlinkClick r:id="rId11" tooltip="Pont Boieldieu"/>
              </a:rPr>
              <a:t>pont Boieldieu</a:t>
            </a:r>
            <a:r>
              <a:rPr lang="fr-FR" dirty="0">
                <a:solidFill>
                  <a:srgbClr val="222222"/>
                </a:solidFill>
                <a:latin typeface="Arial" panose="020B0604020202020204" pitchFamily="34" charset="0"/>
              </a:rPr>
              <a:t>, à hauteur de l’actuel </a:t>
            </a:r>
            <a:r>
              <a:rPr lang="fr-FR" dirty="0">
                <a:solidFill>
                  <a:srgbClr val="0B0080"/>
                </a:solidFill>
                <a:latin typeface="Arial" panose="020B0604020202020204" pitchFamily="34" charset="0"/>
                <a:hlinkClick r:id="rId12" tooltip="Pont Guillaume-le-Conquérant"/>
              </a:rPr>
              <a:t>pont Guillaume-le-Conquérant</a:t>
            </a:r>
            <a:r>
              <a:rPr lang="fr-FR" dirty="0">
                <a:solidFill>
                  <a:srgbClr val="222222"/>
                </a:solidFill>
                <a:latin typeface="Arial" panose="020B0604020202020204" pitchFamily="34" charset="0"/>
              </a:rPr>
              <a:t>.</a:t>
            </a:r>
            <a:endParaRPr lang="fr-FR" dirty="0"/>
          </a:p>
        </p:txBody>
      </p:sp>
      <p:sp>
        <p:nvSpPr>
          <p:cNvPr id="4" name="Rectangle 2"/>
          <p:cNvSpPr>
            <a:spLocks noChangeArrowheads="1"/>
          </p:cNvSpPr>
          <p:nvPr/>
        </p:nvSpPr>
        <p:spPr bwMode="auto">
          <a:xfrm rot="10800000" flipV="1">
            <a:off x="204591" y="3488498"/>
            <a:ext cx="3966575" cy="3046988"/>
          </a:xfrm>
          <a:prstGeom prst="rect">
            <a:avLst/>
          </a:prstGeom>
          <a:ln/>
          <a:extLst/>
        </p:spPr>
        <p:style>
          <a:lnRef idx="2">
            <a:schemeClr val="dk1"/>
          </a:lnRef>
          <a:fillRef idx="1">
            <a:schemeClr val="lt1"/>
          </a:fillRef>
          <a:effectRef idx="0">
            <a:schemeClr val="dk1"/>
          </a:effectRef>
          <a:fontRef idx="minor">
            <a:schemeClr val="dk1"/>
          </a:fontRef>
        </p:style>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600" b="0" i="0" u="none" strike="noStrike" cap="none" normalizeH="0" baseline="0" dirty="0" smtClean="0">
                <a:ln>
                  <a:noFill/>
                </a:ln>
                <a:solidFill>
                  <a:srgbClr val="222222"/>
                </a:solidFill>
                <a:effectLst/>
                <a:cs typeface="Arial" panose="020B0604020202020204" pitchFamily="34" charset="0"/>
              </a:rPr>
              <a:t>La municipalité rouennaise décida de sa construction le 23 septembre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13" tooltip="1895"/>
              </a:rPr>
              <a:t>1895</a:t>
            </a:r>
            <a:r>
              <a:rPr kumimoji="0" lang="fr-FR" altLang="fr-FR" sz="1600" b="0" i="0" u="none" strike="noStrike" cap="none" normalizeH="0" baseline="0" dirty="0" smtClean="0">
                <a:ln>
                  <a:noFill/>
                </a:ln>
                <a:solidFill>
                  <a:srgbClr val="222222"/>
                </a:solidFill>
                <a:effectLst/>
                <a:cs typeface="Arial" panose="020B0604020202020204" pitchFamily="34" charset="0"/>
              </a:rPr>
              <a:t>, pour faciliter les communications entre les deux rives de la Seine reliées, à la fin du </a:t>
            </a:r>
            <a:r>
              <a:rPr kumimoji="0" lang="fr-FR" altLang="fr-FR" sz="1600" b="0" i="0" u="none" strike="noStrike" cap="none" normalizeH="0" baseline="0" dirty="0" err="1" smtClean="0">
                <a:ln>
                  <a:noFill/>
                </a:ln>
                <a:solidFill>
                  <a:srgbClr val="0B0080"/>
                </a:solidFill>
                <a:effectLst/>
                <a:cs typeface="Arial" panose="020B0604020202020204" pitchFamily="34" charset="0"/>
                <a:hlinkClick r:id="rId14" tooltip="XIXe siècle"/>
              </a:rPr>
              <a:t>xix</a:t>
            </a:r>
            <a:r>
              <a:rPr kumimoji="0" lang="fr-FR" altLang="fr-FR" sz="1600" b="0" i="0" u="none" strike="noStrike" cap="none" normalizeH="0" baseline="30000" dirty="0" err="1" smtClean="0">
                <a:ln>
                  <a:noFill/>
                </a:ln>
                <a:solidFill>
                  <a:srgbClr val="0B0080"/>
                </a:solidFill>
                <a:effectLst/>
                <a:cs typeface="Arial" panose="020B0604020202020204" pitchFamily="34" charset="0"/>
                <a:hlinkClick r:id="rId14" tooltip="XIXe siècle"/>
              </a:rPr>
              <a:t>e</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14" tooltip="XIXe siècle"/>
              </a:rPr>
              <a:t> siècle</a:t>
            </a:r>
            <a:r>
              <a:rPr kumimoji="0" lang="fr-FR" altLang="fr-FR" sz="1600" b="0" i="0" u="none" strike="noStrike" cap="none" normalizeH="0" baseline="0" dirty="0" smtClean="0">
                <a:ln>
                  <a:noFill/>
                </a:ln>
                <a:solidFill>
                  <a:srgbClr val="222222"/>
                </a:solidFill>
                <a:effectLst/>
                <a:cs typeface="Arial" panose="020B0604020202020204" pitchFamily="34" charset="0"/>
              </a:rPr>
              <a:t>, seulement par trois ouvrages aériens, dont un exclusivement ferroviaire. L'exécution des travaux et la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15" tooltip="Concession de service public en France"/>
              </a:rPr>
              <a:t>concession</a:t>
            </a:r>
            <a:r>
              <a:rPr kumimoji="0" lang="fr-FR" altLang="fr-FR" sz="1600" b="0" i="0" u="none" strike="noStrike" cap="none" normalizeH="0" baseline="0" dirty="0" smtClean="0">
                <a:ln>
                  <a:noFill/>
                </a:ln>
                <a:solidFill>
                  <a:srgbClr val="222222"/>
                </a:solidFill>
                <a:effectLst/>
                <a:cs typeface="Arial" panose="020B0604020202020204" pitchFamily="34" charset="0"/>
              </a:rPr>
              <a:t> furent confiées à Ferdinand </a:t>
            </a:r>
            <a:r>
              <a:rPr kumimoji="0" lang="fr-FR" altLang="fr-FR" sz="1600" b="0" i="0" u="none" strike="noStrike" cap="none" normalizeH="0" baseline="0" dirty="0" err="1" smtClean="0">
                <a:ln>
                  <a:noFill/>
                </a:ln>
                <a:solidFill>
                  <a:srgbClr val="222222"/>
                </a:solidFill>
                <a:effectLst/>
                <a:cs typeface="Arial" panose="020B0604020202020204" pitchFamily="34" charset="0"/>
              </a:rPr>
              <a:t>Arnodin</a:t>
            </a:r>
            <a:r>
              <a:rPr kumimoji="0" lang="fr-FR" altLang="fr-FR" sz="1600" b="0" i="0" u="none" strike="noStrike" cap="none" normalizeH="0" baseline="0" dirty="0" smtClean="0">
                <a:ln>
                  <a:noFill/>
                </a:ln>
                <a:solidFill>
                  <a:srgbClr val="222222"/>
                </a:solidFill>
                <a:effectLst/>
                <a:cs typeface="Arial" panose="020B0604020202020204" pitchFamily="34" charset="0"/>
              </a:rPr>
              <a:t> qui avait déjà participé à la construction de nombreux ouvrages d'art et qui commença le chantier durant l'automne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16" tooltip="1897"/>
              </a:rPr>
              <a:t>1897</a:t>
            </a:r>
            <a:r>
              <a:rPr kumimoji="0" lang="fr-FR" altLang="fr-FR" sz="1600" b="0" i="0" u="none" strike="noStrike" cap="none" normalizeH="0" baseline="0" dirty="0" smtClean="0">
                <a:ln>
                  <a:noFill/>
                </a:ln>
                <a:solidFill>
                  <a:schemeClr val="tx1"/>
                </a:solidFill>
                <a:effectLst/>
              </a:rPr>
              <a:t> </a:t>
            </a:r>
          </a:p>
        </p:txBody>
      </p:sp>
    </p:spTree>
    <p:extLst>
      <p:ext uri="{BB962C8B-B14F-4D97-AF65-F5344CB8AC3E}">
        <p14:creationId xmlns:p14="http://schemas.microsoft.com/office/powerpoint/2010/main" val="29323417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6" descr="RÃ©sultat de recherche d'images pour &quot;pont transbordeu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pic>
        <p:nvPicPr>
          <p:cNvPr id="6150" name="Picture 6" descr="76-ROUEN-LE PONT TRANSBORDEUR-NÂ°C-423-B/0315 - Rouen"/>
          <p:cNvPicPr>
            <a:picLocks noChangeAspect="1" noChangeArrowheads="1"/>
          </p:cNvPicPr>
          <p:nvPr/>
        </p:nvPicPr>
        <p:blipFill rotWithShape="1">
          <a:blip r:embed="rId3">
            <a:extLst>
              <a:ext uri="{28A0092B-C50C-407E-A947-70E740481C1C}">
                <a14:useLocalDpi xmlns:a14="http://schemas.microsoft.com/office/drawing/2010/main" val="0"/>
              </a:ext>
            </a:extLst>
          </a:blip>
          <a:srcRect b="3587"/>
          <a:stretch/>
        </p:blipFill>
        <p:spPr bwMode="auto">
          <a:xfrm>
            <a:off x="1985244" y="747838"/>
            <a:ext cx="8561670" cy="541497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79468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RÃ©sultat de recherche d'images pour &quot;pont transbordeu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pic>
        <p:nvPicPr>
          <p:cNvPr id="5122" name="Picture 2" descr="Marseille - La Nacelle Du Pont Ã  Transbordeur - Marseille"/>
          <p:cNvPicPr>
            <a:picLocks noChangeAspect="1" noChangeArrowheads="1"/>
          </p:cNvPicPr>
          <p:nvPr/>
        </p:nvPicPr>
        <p:blipFill rotWithShape="1">
          <a:blip r:embed="rId3">
            <a:extLst>
              <a:ext uri="{28A0092B-C50C-407E-A947-70E740481C1C}">
                <a14:useLocalDpi xmlns:a14="http://schemas.microsoft.com/office/drawing/2010/main" val="0"/>
              </a:ext>
            </a:extLst>
          </a:blip>
          <a:srcRect b="1772"/>
          <a:stretch/>
        </p:blipFill>
        <p:spPr bwMode="auto">
          <a:xfrm>
            <a:off x="4720790" y="1046792"/>
            <a:ext cx="7337095" cy="483870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192065" y="1046792"/>
            <a:ext cx="4404987" cy="1754326"/>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fr-FR" dirty="0">
                <a:solidFill>
                  <a:srgbClr val="222222"/>
                </a:solidFill>
                <a:latin typeface="Arial" panose="020B0604020202020204" pitchFamily="34" charset="0"/>
              </a:rPr>
              <a:t>Le </a:t>
            </a:r>
            <a:r>
              <a:rPr lang="fr-FR" b="1" dirty="0">
                <a:solidFill>
                  <a:srgbClr val="0B0080"/>
                </a:solidFill>
                <a:latin typeface="Arial" panose="020B0604020202020204" pitchFamily="34" charset="0"/>
                <a:hlinkClick r:id="rId4" tooltip="Pont transbordeur"/>
              </a:rPr>
              <a:t>pont transbordeur</a:t>
            </a:r>
            <a:r>
              <a:rPr lang="fr-FR" dirty="0">
                <a:solidFill>
                  <a:srgbClr val="222222"/>
                </a:solidFill>
                <a:latin typeface="Arial" panose="020B0604020202020204" pitchFamily="34" charset="0"/>
              </a:rPr>
              <a:t> (ou </a:t>
            </a:r>
            <a:r>
              <a:rPr lang="fr-FR" b="1" dirty="0">
                <a:solidFill>
                  <a:srgbClr val="222222"/>
                </a:solidFill>
                <a:latin typeface="Arial" panose="020B0604020202020204" pitchFamily="34" charset="0"/>
              </a:rPr>
              <a:t>pont à transbordeur</a:t>
            </a:r>
            <a:r>
              <a:rPr lang="fr-FR" dirty="0">
                <a:solidFill>
                  <a:srgbClr val="222222"/>
                </a:solidFill>
                <a:latin typeface="Arial" panose="020B0604020202020204" pitchFamily="34" charset="0"/>
              </a:rPr>
              <a:t>) </a:t>
            </a:r>
            <a:r>
              <a:rPr lang="fr-FR" b="1" dirty="0">
                <a:solidFill>
                  <a:srgbClr val="222222"/>
                </a:solidFill>
                <a:latin typeface="Arial" panose="020B0604020202020204" pitchFamily="34" charset="0"/>
              </a:rPr>
              <a:t>de Marseille</a:t>
            </a:r>
            <a:r>
              <a:rPr lang="fr-FR" dirty="0">
                <a:solidFill>
                  <a:srgbClr val="222222"/>
                </a:solidFill>
                <a:latin typeface="Arial" panose="020B0604020202020204" pitchFamily="34" charset="0"/>
              </a:rPr>
              <a:t>, inauguré en </a:t>
            </a:r>
            <a:r>
              <a:rPr lang="fr-FR" dirty="0">
                <a:solidFill>
                  <a:srgbClr val="0B0080"/>
                </a:solidFill>
                <a:latin typeface="Arial" panose="020B0604020202020204" pitchFamily="34" charset="0"/>
                <a:hlinkClick r:id="rId5" tooltip="1905"/>
              </a:rPr>
              <a:t>1905</a:t>
            </a:r>
            <a:r>
              <a:rPr lang="fr-FR" dirty="0">
                <a:solidFill>
                  <a:srgbClr val="222222"/>
                </a:solidFill>
                <a:latin typeface="Arial" panose="020B0604020202020204" pitchFamily="34" charset="0"/>
              </a:rPr>
              <a:t> et détruit en </a:t>
            </a:r>
            <a:r>
              <a:rPr lang="fr-FR" dirty="0">
                <a:solidFill>
                  <a:srgbClr val="0B0080"/>
                </a:solidFill>
                <a:latin typeface="Arial" panose="020B0604020202020204" pitchFamily="34" charset="0"/>
                <a:hlinkClick r:id="rId6" tooltip="1944"/>
              </a:rPr>
              <a:t>1944</a:t>
            </a:r>
            <a:r>
              <a:rPr lang="fr-FR" dirty="0">
                <a:solidFill>
                  <a:srgbClr val="222222"/>
                </a:solidFill>
                <a:latin typeface="Arial" panose="020B0604020202020204" pitchFamily="34" charset="0"/>
              </a:rPr>
              <a:t>, est un ouvrage de franchissement du </a:t>
            </a:r>
            <a:r>
              <a:rPr lang="fr-FR" dirty="0">
                <a:solidFill>
                  <a:srgbClr val="0B0080"/>
                </a:solidFill>
                <a:latin typeface="Arial" panose="020B0604020202020204" pitchFamily="34" charset="0"/>
                <a:hlinkClick r:id="rId7" tooltip="Vieux-Port de Marseille"/>
              </a:rPr>
              <a:t>Vieux-Port</a:t>
            </a:r>
            <a:r>
              <a:rPr lang="fr-FR" dirty="0">
                <a:solidFill>
                  <a:srgbClr val="222222"/>
                </a:solidFill>
                <a:latin typeface="Arial" panose="020B0604020202020204" pitchFamily="34" charset="0"/>
              </a:rPr>
              <a:t> de </a:t>
            </a:r>
            <a:r>
              <a:rPr lang="fr-FR" dirty="0">
                <a:solidFill>
                  <a:srgbClr val="0B0080"/>
                </a:solidFill>
                <a:latin typeface="Arial" panose="020B0604020202020204" pitchFamily="34" charset="0"/>
                <a:hlinkClick r:id="rId8" tooltip="Marseille"/>
              </a:rPr>
              <a:t>Marseille</a:t>
            </a:r>
            <a:r>
              <a:rPr lang="fr-FR" dirty="0">
                <a:solidFill>
                  <a:srgbClr val="222222"/>
                </a:solidFill>
                <a:latin typeface="Arial" panose="020B0604020202020204" pitchFamily="34" charset="0"/>
              </a:rPr>
              <a:t> construit par l’architecte </a:t>
            </a:r>
            <a:r>
              <a:rPr lang="fr-FR" u="sng" dirty="0">
                <a:solidFill>
                  <a:srgbClr val="0B0080"/>
                </a:solidFill>
                <a:latin typeface="Arial" panose="020B0604020202020204" pitchFamily="34" charset="0"/>
                <a:hlinkClick r:id="rId9"/>
              </a:rPr>
              <a:t>Ferdinand </a:t>
            </a:r>
            <a:r>
              <a:rPr lang="fr-FR" u="sng" dirty="0" err="1">
                <a:solidFill>
                  <a:srgbClr val="0B0080"/>
                </a:solidFill>
                <a:latin typeface="Arial" panose="020B0604020202020204" pitchFamily="34" charset="0"/>
                <a:hlinkClick r:id="rId9"/>
              </a:rPr>
              <a:t>Arnodin</a:t>
            </a:r>
            <a:r>
              <a:rPr lang="fr-FR" dirty="0">
                <a:solidFill>
                  <a:srgbClr val="222222"/>
                </a:solidFill>
                <a:latin typeface="Arial" panose="020B0604020202020204" pitchFamily="34" charset="0"/>
              </a:rPr>
              <a:t>.</a:t>
            </a:r>
            <a:endParaRPr lang="fr-FR" dirty="0"/>
          </a:p>
        </p:txBody>
      </p:sp>
      <p:sp>
        <p:nvSpPr>
          <p:cNvPr id="3" name="Rectangle 2"/>
          <p:cNvSpPr/>
          <p:nvPr/>
        </p:nvSpPr>
        <p:spPr>
          <a:xfrm>
            <a:off x="192065" y="2988108"/>
            <a:ext cx="4229623" cy="3693319"/>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fr-FR" dirty="0">
                <a:solidFill>
                  <a:srgbClr val="222222"/>
                </a:solidFill>
                <a:latin typeface="Arial" panose="020B0604020202020204" pitchFamily="34" charset="0"/>
              </a:rPr>
              <a:t>Le transbordeur de Marseille était du type « à contrepoids et articulations ». Il fut construit en dix-neuf mois pour relier les quais du Port et de Rive Neuve. Il fut inauguré le </a:t>
            </a:r>
            <a:r>
              <a:rPr lang="fr-FR" dirty="0">
                <a:solidFill>
                  <a:srgbClr val="0B0080"/>
                </a:solidFill>
                <a:latin typeface="Arial" panose="020B0604020202020204" pitchFamily="34" charset="0"/>
                <a:hlinkClick r:id="rId10" tooltip="15 décembre"/>
              </a:rPr>
              <a:t>15</a:t>
            </a:r>
            <a:r>
              <a:rPr lang="fr-FR" dirty="0">
                <a:solidFill>
                  <a:srgbClr val="222222"/>
                </a:solidFill>
                <a:latin typeface="Arial" panose="020B0604020202020204" pitchFamily="34" charset="0"/>
              </a:rPr>
              <a:t> </a:t>
            </a:r>
            <a:r>
              <a:rPr lang="fr-FR" dirty="0">
                <a:solidFill>
                  <a:srgbClr val="0B0080"/>
                </a:solidFill>
                <a:latin typeface="Arial" panose="020B0604020202020204" pitchFamily="34" charset="0"/>
                <a:hlinkClick r:id="rId11" tooltip="Décembre 1905"/>
              </a:rPr>
              <a:t>décembre</a:t>
            </a:r>
            <a:r>
              <a:rPr lang="fr-FR" dirty="0">
                <a:solidFill>
                  <a:srgbClr val="222222"/>
                </a:solidFill>
                <a:latin typeface="Arial" panose="020B0604020202020204" pitchFamily="34" charset="0"/>
              </a:rPr>
              <a:t> </a:t>
            </a:r>
            <a:r>
              <a:rPr lang="fr-FR" dirty="0">
                <a:solidFill>
                  <a:srgbClr val="0B0080"/>
                </a:solidFill>
                <a:latin typeface="Arial" panose="020B0604020202020204" pitchFamily="34" charset="0"/>
                <a:hlinkClick r:id="rId5" tooltip="1905"/>
              </a:rPr>
              <a:t>1905</a:t>
            </a:r>
            <a:r>
              <a:rPr lang="fr-FR" dirty="0">
                <a:solidFill>
                  <a:srgbClr val="222222"/>
                </a:solidFill>
                <a:latin typeface="Arial" panose="020B0604020202020204" pitchFamily="34" charset="0"/>
              </a:rPr>
              <a:t>.</a:t>
            </a:r>
          </a:p>
          <a:p>
            <a:r>
              <a:rPr lang="fr-FR" dirty="0">
                <a:solidFill>
                  <a:srgbClr val="222222"/>
                </a:solidFill>
                <a:latin typeface="Arial" panose="020B0604020202020204" pitchFamily="34" charset="0"/>
              </a:rPr>
              <a:t>Le transbordeur est composé de deux pylônes de 86,60 mètres de haut et de 240 tonnes chacun. A 50 mètres au-dessus de la mer, le tablier de 239 mètres relie les deux pylônes. Une nacelle de 120 m² et de 20 tonnes fait la navette entre les rives en 1 minute 30.</a:t>
            </a:r>
            <a:endParaRPr lang="fr-FR" b="0" i="0" dirty="0">
              <a:solidFill>
                <a:srgbClr val="222222"/>
              </a:solidFill>
              <a:effectLst/>
              <a:latin typeface="Arial" panose="020B0604020202020204" pitchFamily="34" charset="0"/>
            </a:endParaRPr>
          </a:p>
        </p:txBody>
      </p:sp>
    </p:spTree>
    <p:extLst>
      <p:ext uri="{BB962C8B-B14F-4D97-AF65-F5344CB8AC3E}">
        <p14:creationId xmlns:p14="http://schemas.microsoft.com/office/powerpoint/2010/main" val="12813542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6" descr="RÃ©sultat de recherche d'images pour &quot;pont transbordeu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pic>
        <p:nvPicPr>
          <p:cNvPr id="1026" name="Picture 2" descr="Marseille (13) - EntrÃ©e Du Vieux Port Et Le Pont Transbordeur - Marseille"/>
          <p:cNvPicPr>
            <a:picLocks noChangeAspect="1" noChangeArrowheads="1"/>
          </p:cNvPicPr>
          <p:nvPr/>
        </p:nvPicPr>
        <p:blipFill rotWithShape="1">
          <a:blip r:embed="rId3">
            <a:extLst>
              <a:ext uri="{28A0092B-C50C-407E-A947-70E740481C1C}">
                <a14:useLocalDpi xmlns:a14="http://schemas.microsoft.com/office/drawing/2010/main" val="0"/>
              </a:ext>
            </a:extLst>
          </a:blip>
          <a:srcRect b="1515"/>
          <a:stretch/>
        </p:blipFill>
        <p:spPr bwMode="auto">
          <a:xfrm>
            <a:off x="1093787" y="473889"/>
            <a:ext cx="10004425" cy="570144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3090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L100B.377 -  Dessins D'Albert Place - LÃ©gendes De Max Viere -  Et Ce Pont Transbordeur??..- NÂ°13 - Illustrateurs &amp; Photographes"/>
          <p:cNvPicPr>
            <a:picLocks noChangeAspect="1" noChangeArrowheads="1"/>
          </p:cNvPicPr>
          <p:nvPr/>
        </p:nvPicPr>
        <p:blipFill rotWithShape="1">
          <a:blip r:embed="rId2">
            <a:extLst>
              <a:ext uri="{28A0092B-C50C-407E-A947-70E740481C1C}">
                <a14:useLocalDpi xmlns:a14="http://schemas.microsoft.com/office/drawing/2010/main" val="0"/>
              </a:ext>
            </a:extLst>
          </a:blip>
          <a:srcRect b="3035"/>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8395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RÃ©sultat de recherche d'images pour &quot;pont transbordeu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pic>
        <p:nvPicPr>
          <p:cNvPr id="12290" name="Picture 2" descr="Espagne Las Arenas Vizcaya Le Pont Transbordeur De Vizcaya - Vizcaya (Bilbao)"/>
          <p:cNvPicPr>
            <a:picLocks noChangeAspect="1" noChangeArrowheads="1"/>
          </p:cNvPicPr>
          <p:nvPr/>
        </p:nvPicPr>
        <p:blipFill rotWithShape="1">
          <a:blip r:embed="rId3">
            <a:extLst>
              <a:ext uri="{28A0092B-C50C-407E-A947-70E740481C1C}">
                <a14:useLocalDpi xmlns:a14="http://schemas.microsoft.com/office/drawing/2010/main" val="0"/>
              </a:ext>
            </a:extLst>
          </a:blip>
          <a:srcRect t="2014" b="1918"/>
          <a:stretch/>
        </p:blipFill>
        <p:spPr bwMode="auto">
          <a:xfrm>
            <a:off x="3838054" y="663878"/>
            <a:ext cx="8255458" cy="54857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4196026" y="179552"/>
            <a:ext cx="7897486" cy="369332"/>
          </a:xfrm>
          <a:prstGeom prst="rect">
            <a:avLst/>
          </a:prstGeom>
        </p:spPr>
        <p:txBody>
          <a:bodyPr wrap="square">
            <a:spAutoFit/>
          </a:bodyPr>
          <a:lstStyle/>
          <a:p>
            <a:r>
              <a:rPr lang="fr-FR" b="1" i="0" dirty="0" smtClean="0">
                <a:solidFill>
                  <a:srgbClr val="21486D"/>
                </a:solidFill>
                <a:effectLst/>
                <a:latin typeface="Helvetica" panose="020B0604020202020204" pitchFamily="34" charset="0"/>
              </a:rPr>
              <a:t>Espagne Las </a:t>
            </a:r>
            <a:r>
              <a:rPr lang="fr-FR" b="1" i="0" dirty="0" err="1" smtClean="0">
                <a:solidFill>
                  <a:srgbClr val="21486D"/>
                </a:solidFill>
                <a:effectLst/>
                <a:latin typeface="Helvetica" panose="020B0604020202020204" pitchFamily="34" charset="0"/>
              </a:rPr>
              <a:t>Arenas</a:t>
            </a:r>
            <a:r>
              <a:rPr lang="fr-FR" b="1" i="0" dirty="0" smtClean="0">
                <a:solidFill>
                  <a:srgbClr val="21486D"/>
                </a:solidFill>
                <a:effectLst/>
                <a:latin typeface="Helvetica" panose="020B0604020202020204" pitchFamily="34" charset="0"/>
              </a:rPr>
              <a:t> </a:t>
            </a:r>
            <a:r>
              <a:rPr lang="fr-FR" b="1" i="0" dirty="0" err="1" smtClean="0">
                <a:solidFill>
                  <a:srgbClr val="21486D"/>
                </a:solidFill>
                <a:effectLst/>
                <a:latin typeface="Helvetica" panose="020B0604020202020204" pitchFamily="34" charset="0"/>
              </a:rPr>
              <a:t>Vizcaya</a:t>
            </a:r>
            <a:r>
              <a:rPr lang="fr-FR" b="1" i="0" dirty="0" smtClean="0">
                <a:solidFill>
                  <a:srgbClr val="21486D"/>
                </a:solidFill>
                <a:effectLst/>
                <a:latin typeface="Helvetica" panose="020B0604020202020204" pitchFamily="34" charset="0"/>
              </a:rPr>
              <a:t> le Pont Transbordeur de </a:t>
            </a:r>
            <a:r>
              <a:rPr lang="fr-FR" b="1" i="0" dirty="0" err="1" smtClean="0">
                <a:solidFill>
                  <a:srgbClr val="21486D"/>
                </a:solidFill>
                <a:effectLst/>
                <a:latin typeface="Helvetica" panose="020B0604020202020204" pitchFamily="34" charset="0"/>
              </a:rPr>
              <a:t>Vizcaya</a:t>
            </a:r>
            <a:endParaRPr lang="fr-FR" b="1" i="0" dirty="0">
              <a:solidFill>
                <a:srgbClr val="21486D"/>
              </a:solidFill>
              <a:effectLst/>
              <a:latin typeface="Helvetica" panose="020B0604020202020204" pitchFamily="34" charset="0"/>
            </a:endParaRPr>
          </a:p>
        </p:txBody>
      </p:sp>
      <p:sp>
        <p:nvSpPr>
          <p:cNvPr id="3" name="Rectangle 2"/>
          <p:cNvSpPr/>
          <p:nvPr/>
        </p:nvSpPr>
        <p:spPr>
          <a:xfrm>
            <a:off x="217118" y="1046574"/>
            <a:ext cx="3620936" cy="480131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fr-FR" dirty="0">
                <a:solidFill>
                  <a:srgbClr val="222222"/>
                </a:solidFill>
                <a:latin typeface="Arial" panose="020B0604020202020204" pitchFamily="34" charset="0"/>
              </a:rPr>
              <a:t>Le </a:t>
            </a:r>
            <a:r>
              <a:rPr lang="fr-FR" b="1" dirty="0">
                <a:solidFill>
                  <a:srgbClr val="222222"/>
                </a:solidFill>
                <a:latin typeface="Arial" panose="020B0604020202020204" pitchFamily="34" charset="0"/>
              </a:rPr>
              <a:t>pont de Biscaye</a:t>
            </a:r>
            <a:r>
              <a:rPr lang="fr-FR" dirty="0">
                <a:solidFill>
                  <a:srgbClr val="222222"/>
                </a:solidFill>
                <a:latin typeface="Arial" panose="020B0604020202020204" pitchFamily="34" charset="0"/>
              </a:rPr>
              <a:t> (en </a:t>
            </a:r>
            <a:r>
              <a:rPr lang="fr-FR" u="sng" dirty="0">
                <a:solidFill>
                  <a:srgbClr val="0B0080"/>
                </a:solidFill>
                <a:latin typeface="Arial" panose="020B0604020202020204" pitchFamily="34" charset="0"/>
                <a:hlinkClick r:id="rId4"/>
              </a:rPr>
              <a:t>espagnol</a:t>
            </a:r>
            <a:r>
              <a:rPr lang="fr-FR" dirty="0">
                <a:solidFill>
                  <a:srgbClr val="222222"/>
                </a:solidFill>
                <a:latin typeface="Arial" panose="020B0604020202020204" pitchFamily="34" charset="0"/>
              </a:rPr>
              <a:t> : </a:t>
            </a:r>
            <a:r>
              <a:rPr lang="fr-FR" i="1" dirty="0" err="1">
                <a:solidFill>
                  <a:srgbClr val="222222"/>
                </a:solidFill>
                <a:latin typeface="Arial" panose="020B0604020202020204" pitchFamily="34" charset="0"/>
              </a:rPr>
              <a:t>Puente</a:t>
            </a:r>
            <a:r>
              <a:rPr lang="fr-FR" i="1" dirty="0">
                <a:solidFill>
                  <a:srgbClr val="222222"/>
                </a:solidFill>
                <a:latin typeface="Arial" panose="020B0604020202020204" pitchFamily="34" charset="0"/>
              </a:rPr>
              <a:t> de </a:t>
            </a:r>
            <a:r>
              <a:rPr lang="fr-FR" i="1" dirty="0" err="1">
                <a:solidFill>
                  <a:srgbClr val="222222"/>
                </a:solidFill>
                <a:latin typeface="Arial" panose="020B0604020202020204" pitchFamily="34" charset="0"/>
              </a:rPr>
              <a:t>Vizcaya</a:t>
            </a:r>
            <a:r>
              <a:rPr lang="fr-FR" dirty="0">
                <a:solidFill>
                  <a:srgbClr val="222222"/>
                </a:solidFill>
                <a:latin typeface="Arial" panose="020B0604020202020204" pitchFamily="34" charset="0"/>
              </a:rPr>
              <a:t> ou </a:t>
            </a:r>
            <a:r>
              <a:rPr lang="fr-FR" i="1" dirty="0" err="1">
                <a:solidFill>
                  <a:srgbClr val="222222"/>
                </a:solidFill>
                <a:latin typeface="Arial" panose="020B0604020202020204" pitchFamily="34" charset="0"/>
              </a:rPr>
              <a:t>Puente</a:t>
            </a:r>
            <a:r>
              <a:rPr lang="fr-FR" i="1" dirty="0">
                <a:solidFill>
                  <a:srgbClr val="222222"/>
                </a:solidFill>
                <a:latin typeface="Arial" panose="020B0604020202020204" pitchFamily="34" charset="0"/>
              </a:rPr>
              <a:t> </a:t>
            </a:r>
            <a:r>
              <a:rPr lang="fr-FR" i="1" dirty="0" err="1">
                <a:solidFill>
                  <a:srgbClr val="222222"/>
                </a:solidFill>
                <a:latin typeface="Arial" panose="020B0604020202020204" pitchFamily="34" charset="0"/>
              </a:rPr>
              <a:t>Colgante</a:t>
            </a:r>
            <a:r>
              <a:rPr lang="fr-FR" dirty="0">
                <a:solidFill>
                  <a:srgbClr val="222222"/>
                </a:solidFill>
                <a:latin typeface="Arial" panose="020B0604020202020204" pitchFamily="34" charset="0"/>
              </a:rPr>
              <a:t>) est un </a:t>
            </a:r>
            <a:r>
              <a:rPr lang="fr-FR" dirty="0">
                <a:solidFill>
                  <a:srgbClr val="0B0080"/>
                </a:solidFill>
                <a:latin typeface="Arial" panose="020B0604020202020204" pitchFamily="34" charset="0"/>
                <a:hlinkClick r:id="rId5" tooltip="Pont transbordeur"/>
              </a:rPr>
              <a:t>pont transbordeur</a:t>
            </a:r>
            <a:r>
              <a:rPr lang="fr-FR" dirty="0">
                <a:solidFill>
                  <a:srgbClr val="222222"/>
                </a:solidFill>
                <a:latin typeface="Arial" panose="020B0604020202020204" pitchFamily="34" charset="0"/>
              </a:rPr>
              <a:t> construit de 1888 à 1893, reliant les deux villes de </a:t>
            </a:r>
            <a:r>
              <a:rPr lang="fr-FR" dirty="0" err="1">
                <a:solidFill>
                  <a:srgbClr val="0B0080"/>
                </a:solidFill>
                <a:latin typeface="Arial" panose="020B0604020202020204" pitchFamily="34" charset="0"/>
                <a:hlinkClick r:id="rId6" tooltip="Portugalete"/>
              </a:rPr>
              <a:t>Portugalete</a:t>
            </a:r>
            <a:r>
              <a:rPr lang="fr-FR" dirty="0">
                <a:solidFill>
                  <a:srgbClr val="222222"/>
                </a:solidFill>
                <a:latin typeface="Arial" panose="020B0604020202020204" pitchFamily="34" charset="0"/>
              </a:rPr>
              <a:t> et </a:t>
            </a:r>
            <a:r>
              <a:rPr lang="fr-FR" dirty="0" err="1">
                <a:solidFill>
                  <a:srgbClr val="0B0080"/>
                </a:solidFill>
                <a:latin typeface="Arial" panose="020B0604020202020204" pitchFamily="34" charset="0"/>
                <a:hlinkClick r:id="rId7" tooltip="Getxo"/>
              </a:rPr>
              <a:t>Getxo</a:t>
            </a:r>
            <a:r>
              <a:rPr lang="fr-FR" dirty="0">
                <a:solidFill>
                  <a:srgbClr val="222222"/>
                </a:solidFill>
                <a:latin typeface="Arial" panose="020B0604020202020204" pitchFamily="34" charset="0"/>
              </a:rPr>
              <a:t> (Las </a:t>
            </a:r>
            <a:r>
              <a:rPr lang="fr-FR" dirty="0" err="1">
                <a:solidFill>
                  <a:srgbClr val="222222"/>
                </a:solidFill>
                <a:latin typeface="Arial" panose="020B0604020202020204" pitchFamily="34" charset="0"/>
              </a:rPr>
              <a:t>Arenas</a:t>
            </a:r>
            <a:r>
              <a:rPr lang="fr-FR" dirty="0">
                <a:solidFill>
                  <a:srgbClr val="222222"/>
                </a:solidFill>
                <a:latin typeface="Arial" panose="020B0604020202020204" pitchFamily="34" charset="0"/>
              </a:rPr>
              <a:t>) , situées de part et d'autre du </a:t>
            </a:r>
            <a:r>
              <a:rPr lang="fr-FR" dirty="0" err="1">
                <a:solidFill>
                  <a:srgbClr val="0B0080"/>
                </a:solidFill>
                <a:latin typeface="Arial" panose="020B0604020202020204" pitchFamily="34" charset="0"/>
                <a:hlinkClick r:id="rId8" tooltip="Nervion"/>
              </a:rPr>
              <a:t>Nervion</a:t>
            </a:r>
            <a:r>
              <a:rPr lang="fr-FR" dirty="0">
                <a:solidFill>
                  <a:srgbClr val="222222"/>
                </a:solidFill>
                <a:latin typeface="Arial" panose="020B0604020202020204" pitchFamily="34" charset="0"/>
              </a:rPr>
              <a:t>, à l'entrée du port de </a:t>
            </a:r>
            <a:r>
              <a:rPr lang="fr-FR" dirty="0">
                <a:solidFill>
                  <a:srgbClr val="0B0080"/>
                </a:solidFill>
                <a:latin typeface="Arial" panose="020B0604020202020204" pitchFamily="34" charset="0"/>
                <a:hlinkClick r:id="rId9" tooltip="Bilbao"/>
              </a:rPr>
              <a:t>Bilbao</a:t>
            </a:r>
            <a:r>
              <a:rPr lang="fr-FR" dirty="0">
                <a:solidFill>
                  <a:srgbClr val="222222"/>
                </a:solidFill>
                <a:latin typeface="Arial" panose="020B0604020202020204" pitchFamily="34" charset="0"/>
              </a:rPr>
              <a:t>, </a:t>
            </a:r>
            <a:r>
              <a:rPr lang="fr-FR" dirty="0">
                <a:solidFill>
                  <a:srgbClr val="0B0080"/>
                </a:solidFill>
                <a:latin typeface="Arial" panose="020B0604020202020204" pitchFamily="34" charset="0"/>
                <a:hlinkClick r:id="rId10" tooltip="Espagne"/>
              </a:rPr>
              <a:t>Espagne</a:t>
            </a:r>
            <a:r>
              <a:rPr lang="fr-FR" dirty="0">
                <a:solidFill>
                  <a:srgbClr val="222222"/>
                </a:solidFill>
                <a:latin typeface="Arial" panose="020B0604020202020204" pitchFamily="34" charset="0"/>
              </a:rPr>
              <a:t>. Il s'agit du pont transbordeur le plus grand du monde</a:t>
            </a:r>
            <a:r>
              <a:rPr lang="fr-FR" baseline="30000" dirty="0">
                <a:solidFill>
                  <a:srgbClr val="0B0080"/>
                </a:solidFill>
                <a:latin typeface="Arial" panose="020B0604020202020204" pitchFamily="34" charset="0"/>
                <a:hlinkClick r:id="rId11"/>
              </a:rPr>
              <a:t>1</a:t>
            </a:r>
            <a:r>
              <a:rPr lang="fr-FR" dirty="0">
                <a:solidFill>
                  <a:srgbClr val="222222"/>
                </a:solidFill>
                <a:latin typeface="Arial" panose="020B0604020202020204" pitchFamily="34" charset="0"/>
              </a:rPr>
              <a:t>. Premier pont transbordeur construit, il est encore en service. Ce pont transbordeur a été inscrit en </a:t>
            </a:r>
            <a:r>
              <a:rPr lang="fr-FR" dirty="0">
                <a:solidFill>
                  <a:srgbClr val="0B0080"/>
                </a:solidFill>
                <a:latin typeface="Arial" panose="020B0604020202020204" pitchFamily="34" charset="0"/>
                <a:hlinkClick r:id="rId12" tooltip="2006"/>
              </a:rPr>
              <a:t>2006</a:t>
            </a:r>
            <a:r>
              <a:rPr lang="fr-FR" dirty="0">
                <a:solidFill>
                  <a:srgbClr val="222222"/>
                </a:solidFill>
                <a:latin typeface="Arial" panose="020B0604020202020204" pitchFamily="34" charset="0"/>
              </a:rPr>
              <a:t> sur la </a:t>
            </a:r>
            <a:r>
              <a:rPr lang="fr-FR" dirty="0">
                <a:solidFill>
                  <a:srgbClr val="0B0080"/>
                </a:solidFill>
                <a:latin typeface="Arial" panose="020B0604020202020204" pitchFamily="34" charset="0"/>
                <a:hlinkClick r:id="rId13" tooltip="Liste du patrimoine mondial"/>
              </a:rPr>
              <a:t>liste du patrimoine mondial</a:t>
            </a:r>
            <a:r>
              <a:rPr lang="fr-FR" dirty="0">
                <a:solidFill>
                  <a:srgbClr val="222222"/>
                </a:solidFill>
                <a:latin typeface="Arial" panose="020B0604020202020204" pitchFamily="34" charset="0"/>
              </a:rPr>
              <a:t> de l'</a:t>
            </a:r>
            <a:r>
              <a:rPr lang="fr-FR" dirty="0">
                <a:solidFill>
                  <a:srgbClr val="0B0080"/>
                </a:solidFill>
                <a:latin typeface="Arial" panose="020B0604020202020204" pitchFamily="34" charset="0"/>
                <a:hlinkClick r:id="rId14" tooltip="Organisation des Nations unies pour l'éducation, la science et la culture"/>
              </a:rPr>
              <a:t>Unesco</a:t>
            </a:r>
            <a:r>
              <a:rPr lang="fr-FR" dirty="0">
                <a:solidFill>
                  <a:srgbClr val="222222"/>
                </a:solidFill>
                <a:latin typeface="Arial" panose="020B0604020202020204" pitchFamily="34" charset="0"/>
              </a:rPr>
              <a:t>.</a:t>
            </a:r>
            <a:endParaRPr lang="fr-FR" dirty="0"/>
          </a:p>
        </p:txBody>
      </p:sp>
    </p:spTree>
    <p:extLst>
      <p:ext uri="{BB962C8B-B14F-4D97-AF65-F5344CB8AC3E}">
        <p14:creationId xmlns:p14="http://schemas.microsoft.com/office/powerpoint/2010/main" val="3184383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RÃ©sultat de recherche d'images pour &quot;pont transbordeu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pic>
        <p:nvPicPr>
          <p:cNvPr id="16386" name="Picture 2" descr="Le Pont Transbordeur de Biscay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9268" y="1271300"/>
            <a:ext cx="10213047" cy="48957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4909597" y="739129"/>
            <a:ext cx="2172390" cy="369332"/>
          </a:xfrm>
          <a:prstGeom prst="rect">
            <a:avLst/>
          </a:prstGeom>
        </p:spPr>
        <p:txBody>
          <a:bodyPr wrap="none">
            <a:spAutoFit/>
          </a:bodyPr>
          <a:lstStyle/>
          <a:p>
            <a:r>
              <a:rPr lang="fr-FR" b="0" i="0" dirty="0" smtClean="0">
                <a:solidFill>
                  <a:srgbClr val="1A1A1A"/>
                </a:solidFill>
                <a:effectLst/>
                <a:latin typeface="Roboto"/>
              </a:rPr>
              <a:t>Le Pont de Biscaye</a:t>
            </a:r>
            <a:endParaRPr lang="fr-FR" b="0" i="0" dirty="0">
              <a:solidFill>
                <a:srgbClr val="1A1A1A"/>
              </a:solidFill>
              <a:effectLst/>
              <a:latin typeface="Roboto"/>
            </a:endParaRPr>
          </a:p>
        </p:txBody>
      </p:sp>
    </p:spTree>
    <p:extLst>
      <p:ext uri="{BB962C8B-B14F-4D97-AF65-F5344CB8AC3E}">
        <p14:creationId xmlns:p14="http://schemas.microsoft.com/office/powerpoint/2010/main" val="32652059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descr="RÃ©sultat de recherche d'images pour &quot;pont transbordeu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5757789" y="851863"/>
            <a:ext cx="5583580" cy="369332"/>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r>
              <a:rPr lang="fr-FR" b="0" i="0" u="sng" dirty="0" smtClean="0">
                <a:effectLst/>
                <a:latin typeface="arial" panose="020B0604020202020204" pitchFamily="34" charset="0"/>
                <a:hlinkClick r:id="rId3"/>
              </a:rPr>
              <a:t>Pont transbordeur de Middlesbrough (Middlesbrough</a:t>
            </a:r>
            <a:endParaRPr lang="fr-FR" dirty="0"/>
          </a:p>
        </p:txBody>
      </p:sp>
      <p:sp>
        <p:nvSpPr>
          <p:cNvPr id="3" name="Rectangle 2"/>
          <p:cNvSpPr/>
          <p:nvPr/>
        </p:nvSpPr>
        <p:spPr>
          <a:xfrm>
            <a:off x="104384" y="1027351"/>
            <a:ext cx="5411244" cy="397031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fr-FR" dirty="0">
                <a:solidFill>
                  <a:srgbClr val="000000"/>
                </a:solidFill>
                <a:latin typeface="Roboto"/>
              </a:rPr>
              <a:t>Le pont de transport de Tees est le point de repère de la région depuis son ouverture en 1911. Il s'agit du plus long pont de transport en activité au monde et d'un symbole emblématique du patrimoine industriel et d'ingénierie de </a:t>
            </a:r>
            <a:r>
              <a:rPr lang="fr-FR" dirty="0" err="1">
                <a:solidFill>
                  <a:srgbClr val="000000"/>
                </a:solidFill>
                <a:latin typeface="Roboto"/>
              </a:rPr>
              <a:t>Teesside</a:t>
            </a:r>
            <a:r>
              <a:rPr lang="fr-FR" dirty="0">
                <a:solidFill>
                  <a:srgbClr val="000000"/>
                </a:solidFill>
                <a:latin typeface="Roboto"/>
              </a:rPr>
              <a:t>.</a:t>
            </a:r>
          </a:p>
          <a:p>
            <a:r>
              <a:rPr lang="fr-FR" dirty="0">
                <a:solidFill>
                  <a:srgbClr val="000000"/>
                </a:solidFill>
                <a:latin typeface="Roboto"/>
              </a:rPr>
              <a:t>Le pont de transport de Tees joue un rôle important dans l'histoire de la région depuis plus d'un siècle et continue de fournir une traversée importante et unique sur la rivière Tees.</a:t>
            </a:r>
          </a:p>
          <a:p>
            <a:r>
              <a:rPr lang="fr-FR" dirty="0">
                <a:solidFill>
                  <a:srgbClr val="000000"/>
                </a:solidFill>
                <a:latin typeface="Roboto"/>
              </a:rPr>
              <a:t>Au cours des dernières années, le Transporter s'est imposé comme une attraction touristique majeure et l'un des principaux sites de sports extrêmes du Royaume-Uni, notamment les rappels, les sauts à l'élastique et les glissières à glissière.</a:t>
            </a:r>
            <a:endParaRPr lang="fr-FR" b="0" i="0" dirty="0">
              <a:solidFill>
                <a:srgbClr val="000000"/>
              </a:solidFill>
              <a:effectLst/>
              <a:latin typeface="Roboto"/>
            </a:endParaRPr>
          </a:p>
        </p:txBody>
      </p:sp>
      <p:pic>
        <p:nvPicPr>
          <p:cNvPr id="6146" name="Picture 2" descr="Pont de Middlesbroug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57789" y="1506471"/>
            <a:ext cx="5905500" cy="4429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Rectangle 3"/>
          <p:cNvSpPr/>
          <p:nvPr/>
        </p:nvSpPr>
        <p:spPr>
          <a:xfrm>
            <a:off x="104384" y="5012267"/>
            <a:ext cx="6096000" cy="923330"/>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r>
              <a:rPr lang="fr-FR" dirty="0">
                <a:solidFill>
                  <a:srgbClr val="4D4C4D"/>
                </a:solidFill>
                <a:latin typeface="Arial" panose="020B0604020202020204" pitchFamily="34" charset="0"/>
              </a:rPr>
              <a:t>Ce pont n'a jamais cessé de fonctionner. Aujourd'hui, il fait parti du trafic routier de la ville et transporte toujours des voitures et des piéton</a:t>
            </a:r>
            <a:endParaRPr lang="fr-FR" dirty="0"/>
          </a:p>
        </p:txBody>
      </p:sp>
    </p:spTree>
    <p:extLst>
      <p:ext uri="{BB962C8B-B14F-4D97-AF65-F5344CB8AC3E}">
        <p14:creationId xmlns:p14="http://schemas.microsoft.com/office/powerpoint/2010/main" val="38835696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descr="RÃ©sultat de recherche d'images pour &quot;pont transbordeu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5158070" y="141662"/>
            <a:ext cx="7085556" cy="1477328"/>
          </a:xfrm>
          <a:prstGeom prst="rect">
            <a:avLst/>
          </a:prstGeom>
        </p:spPr>
        <p:txBody>
          <a:bodyPr wrap="square">
            <a:spAutoFit/>
          </a:bodyPr>
          <a:lstStyle/>
          <a:p>
            <a:pPr fontAlgn="base"/>
            <a:r>
              <a:rPr lang="fr-FR" dirty="0">
                <a:solidFill>
                  <a:schemeClr val="bg1"/>
                </a:solidFill>
                <a:latin typeface="arial" panose="020B0604020202020204" pitchFamily="34" charset="0"/>
              </a:rPr>
              <a:t>Le remarquable </a:t>
            </a:r>
            <a:r>
              <a:rPr lang="fr-FR" b="1" dirty="0">
                <a:solidFill>
                  <a:schemeClr val="bg1"/>
                </a:solidFill>
                <a:latin typeface="arial" panose="020B0604020202020204" pitchFamily="34" charset="0"/>
              </a:rPr>
              <a:t>Newport Transporter Bridge </a:t>
            </a:r>
            <a:r>
              <a:rPr lang="fr-FR" dirty="0">
                <a:solidFill>
                  <a:schemeClr val="bg1"/>
                </a:solidFill>
                <a:latin typeface="arial" panose="020B0604020202020204" pitchFamily="34" charset="0"/>
              </a:rPr>
              <a:t>est l'un des six ponts de transporteurs opérationnels dans le monde, sur un total de vingt construits.</a:t>
            </a:r>
          </a:p>
          <a:p>
            <a:pPr fontAlgn="base"/>
            <a:r>
              <a:rPr lang="fr-FR" dirty="0">
                <a:solidFill>
                  <a:schemeClr val="bg1"/>
                </a:solidFill>
                <a:latin typeface="arial" panose="020B0604020202020204" pitchFamily="34" charset="0"/>
              </a:rPr>
              <a:t>Le pont a été inauguré en 1906 et domine l’horizon de Newport depuis. </a:t>
            </a:r>
            <a:endParaRPr lang="fr-FR" b="0" i="0" dirty="0">
              <a:solidFill>
                <a:schemeClr val="bg1"/>
              </a:solidFill>
              <a:effectLst/>
              <a:latin typeface="arial" panose="020B0604020202020204" pitchFamily="34" charset="0"/>
            </a:endParaRPr>
          </a:p>
        </p:txBody>
      </p:sp>
      <p:pic>
        <p:nvPicPr>
          <p:cNvPr id="5122" name="Picture 2" descr="Pont de transporteu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23978" y="1409504"/>
            <a:ext cx="6253532" cy="42678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Rectangle 2"/>
          <p:cNvSpPr/>
          <p:nvPr/>
        </p:nvSpPr>
        <p:spPr>
          <a:xfrm>
            <a:off x="139307" y="712095"/>
            <a:ext cx="5018763" cy="590931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fontAlgn="base"/>
            <a:r>
              <a:rPr lang="fr-FR" b="1" dirty="0">
                <a:solidFill>
                  <a:srgbClr val="000000"/>
                </a:solidFill>
                <a:latin typeface="helvetica-w01-light"/>
              </a:rPr>
              <a:t>Il reste aujourd'hui 8 Ponts Transbordeurs répartis dans le monde :</a:t>
            </a:r>
            <a:endParaRPr lang="fr-FR" b="1" dirty="0">
              <a:solidFill>
                <a:srgbClr val="A94F3F"/>
              </a:solidFill>
              <a:latin typeface="avenir-lt-w01_85-heavy1475544"/>
            </a:endParaRPr>
          </a:p>
          <a:p>
            <a:pPr fontAlgn="base">
              <a:buFont typeface="Arial" panose="020B0604020202020204" pitchFamily="34" charset="0"/>
              <a:buChar char="•"/>
            </a:pPr>
            <a:r>
              <a:rPr lang="fr-FR" dirty="0">
                <a:solidFill>
                  <a:srgbClr val="000000"/>
                </a:solidFill>
                <a:latin typeface="helvetica-w01-light"/>
              </a:rPr>
              <a:t>le </a:t>
            </a:r>
            <a:r>
              <a:rPr lang="fr-FR" dirty="0">
                <a:solidFill>
                  <a:srgbClr val="000000"/>
                </a:solidFill>
                <a:latin typeface="helvetica-w01-light"/>
                <a:hlinkClick r:id="rId4"/>
              </a:rPr>
              <a:t>Pont Transbordeur de </a:t>
            </a:r>
            <a:r>
              <a:rPr lang="fr-FR" dirty="0" err="1">
                <a:solidFill>
                  <a:srgbClr val="000000"/>
                </a:solidFill>
                <a:latin typeface="helvetica-w01-light"/>
                <a:hlinkClick r:id="rId4"/>
              </a:rPr>
              <a:t>Bizkaia</a:t>
            </a:r>
            <a:r>
              <a:rPr lang="fr-FR" dirty="0">
                <a:solidFill>
                  <a:srgbClr val="000000"/>
                </a:solidFill>
                <a:latin typeface="helvetica-w01-light"/>
              </a:rPr>
              <a:t> (1893) près de Bilbao en Espagne,</a:t>
            </a:r>
            <a:endParaRPr lang="fr-FR" dirty="0">
              <a:solidFill>
                <a:srgbClr val="414141"/>
              </a:solidFill>
              <a:latin typeface="proxima-n-w01-reg"/>
            </a:endParaRPr>
          </a:p>
          <a:p>
            <a:pPr fontAlgn="base">
              <a:buFont typeface="Arial" panose="020B0604020202020204" pitchFamily="34" charset="0"/>
              <a:buChar char="•"/>
            </a:pPr>
            <a:r>
              <a:rPr lang="fr-FR" dirty="0">
                <a:solidFill>
                  <a:srgbClr val="414141"/>
                </a:solidFill>
                <a:latin typeface="helvetica-w01-light"/>
              </a:rPr>
              <a:t>le Pont Transbordeur de Rochefort et </a:t>
            </a:r>
            <a:r>
              <a:rPr lang="fr-FR" dirty="0" err="1">
                <a:solidFill>
                  <a:srgbClr val="414141"/>
                </a:solidFill>
                <a:latin typeface="helvetica-w01-light"/>
              </a:rPr>
              <a:t>Échillais</a:t>
            </a:r>
            <a:r>
              <a:rPr lang="fr-FR" dirty="0">
                <a:solidFill>
                  <a:srgbClr val="414141"/>
                </a:solidFill>
                <a:latin typeface="helvetica-w01-light"/>
              </a:rPr>
              <a:t> (1900),</a:t>
            </a:r>
            <a:endParaRPr lang="fr-FR" dirty="0">
              <a:solidFill>
                <a:srgbClr val="414141"/>
              </a:solidFill>
              <a:latin typeface="proxima-n-w01-reg"/>
            </a:endParaRPr>
          </a:p>
          <a:p>
            <a:pPr fontAlgn="base">
              <a:buFont typeface="Arial" panose="020B0604020202020204" pitchFamily="34" charset="0"/>
              <a:buChar char="•"/>
            </a:pPr>
            <a:r>
              <a:rPr lang="fr-FR" dirty="0">
                <a:solidFill>
                  <a:srgbClr val="414141"/>
                </a:solidFill>
                <a:latin typeface="helvetica-w01-light"/>
              </a:rPr>
              <a:t>le </a:t>
            </a:r>
            <a:r>
              <a:rPr lang="fr-FR" dirty="0">
                <a:solidFill>
                  <a:srgbClr val="414141"/>
                </a:solidFill>
                <a:latin typeface="helvetica-w01-light"/>
                <a:hlinkClick r:id="rId5"/>
              </a:rPr>
              <a:t>Pont Transbordeur de Newport</a:t>
            </a:r>
            <a:r>
              <a:rPr lang="fr-FR" dirty="0">
                <a:solidFill>
                  <a:srgbClr val="414141"/>
                </a:solidFill>
                <a:latin typeface="helvetica-w01-light"/>
              </a:rPr>
              <a:t> (1906) au Royaume-Uni,</a:t>
            </a:r>
            <a:endParaRPr lang="fr-FR" dirty="0">
              <a:solidFill>
                <a:srgbClr val="414141"/>
              </a:solidFill>
              <a:latin typeface="proxima-n-w01-reg"/>
            </a:endParaRPr>
          </a:p>
          <a:p>
            <a:pPr fontAlgn="base">
              <a:buFont typeface="Arial" panose="020B0604020202020204" pitchFamily="34" charset="0"/>
              <a:buChar char="•"/>
            </a:pPr>
            <a:r>
              <a:rPr lang="fr-FR" dirty="0">
                <a:solidFill>
                  <a:srgbClr val="414141"/>
                </a:solidFill>
                <a:latin typeface="helvetica-w01-light"/>
              </a:rPr>
              <a:t>le </a:t>
            </a:r>
            <a:r>
              <a:rPr lang="fr-FR" dirty="0">
                <a:solidFill>
                  <a:srgbClr val="414141"/>
                </a:solidFill>
                <a:latin typeface="helvetica-w01-light"/>
                <a:hlinkClick r:id="rId6"/>
              </a:rPr>
              <a:t>Pont Transbordeur d'</a:t>
            </a:r>
            <a:r>
              <a:rPr lang="fr-FR" dirty="0" err="1">
                <a:solidFill>
                  <a:srgbClr val="414141"/>
                </a:solidFill>
                <a:latin typeface="helvetica-w01-light"/>
                <a:hlinkClick r:id="rId6"/>
              </a:rPr>
              <a:t>Osten</a:t>
            </a:r>
            <a:r>
              <a:rPr lang="fr-FR" dirty="0">
                <a:solidFill>
                  <a:srgbClr val="414141"/>
                </a:solidFill>
                <a:latin typeface="helvetica-w01-light"/>
                <a:hlinkClick r:id="rId6"/>
              </a:rPr>
              <a:t> – </a:t>
            </a:r>
            <a:r>
              <a:rPr lang="fr-FR" dirty="0" err="1">
                <a:solidFill>
                  <a:srgbClr val="414141"/>
                </a:solidFill>
                <a:latin typeface="helvetica-w01-light"/>
                <a:hlinkClick r:id="rId6"/>
              </a:rPr>
              <a:t>Hemmoor</a:t>
            </a:r>
            <a:r>
              <a:rPr lang="fr-FR" dirty="0">
                <a:solidFill>
                  <a:srgbClr val="414141"/>
                </a:solidFill>
                <a:latin typeface="helvetica-w01-light"/>
              </a:rPr>
              <a:t> (1909) en Allemagne,</a:t>
            </a:r>
            <a:endParaRPr lang="fr-FR" dirty="0">
              <a:solidFill>
                <a:srgbClr val="414141"/>
              </a:solidFill>
              <a:latin typeface="proxima-n-w01-reg"/>
            </a:endParaRPr>
          </a:p>
          <a:p>
            <a:pPr fontAlgn="base">
              <a:buFont typeface="Arial" panose="020B0604020202020204" pitchFamily="34" charset="0"/>
              <a:buChar char="•"/>
            </a:pPr>
            <a:r>
              <a:rPr lang="fr-FR" dirty="0">
                <a:solidFill>
                  <a:srgbClr val="414141"/>
                </a:solidFill>
                <a:latin typeface="helvetica-w01-light"/>
              </a:rPr>
              <a:t>le </a:t>
            </a:r>
            <a:r>
              <a:rPr lang="fr-FR" dirty="0">
                <a:solidFill>
                  <a:srgbClr val="414141"/>
                </a:solidFill>
                <a:latin typeface="helvetica-w01-light"/>
                <a:hlinkClick r:id="rId7"/>
              </a:rPr>
              <a:t>Pont Transbordeur de Middlesbrough</a:t>
            </a:r>
            <a:r>
              <a:rPr lang="fr-FR" dirty="0">
                <a:solidFill>
                  <a:srgbClr val="414141"/>
                </a:solidFill>
                <a:latin typeface="helvetica-w01-light"/>
              </a:rPr>
              <a:t> (1911) au Royaume-Uni,</a:t>
            </a:r>
            <a:endParaRPr lang="fr-FR" dirty="0">
              <a:solidFill>
                <a:srgbClr val="414141"/>
              </a:solidFill>
              <a:latin typeface="proxima-n-w01-reg"/>
            </a:endParaRPr>
          </a:p>
          <a:p>
            <a:pPr fontAlgn="base">
              <a:buFont typeface="Arial" panose="020B0604020202020204" pitchFamily="34" charset="0"/>
              <a:buChar char="•"/>
            </a:pPr>
            <a:r>
              <a:rPr lang="fr-FR" dirty="0">
                <a:solidFill>
                  <a:srgbClr val="414141"/>
                </a:solidFill>
                <a:latin typeface="helvetica-w01-light"/>
              </a:rPr>
              <a:t>le </a:t>
            </a:r>
            <a:r>
              <a:rPr lang="fr-FR" dirty="0">
                <a:solidFill>
                  <a:srgbClr val="414141"/>
                </a:solidFill>
                <a:latin typeface="helvetica-w01-light"/>
                <a:hlinkClick r:id="rId8"/>
              </a:rPr>
              <a:t>Pont Transbordeur de Rendsburg – </a:t>
            </a:r>
            <a:r>
              <a:rPr lang="fr-FR" dirty="0" err="1">
                <a:solidFill>
                  <a:srgbClr val="414141"/>
                </a:solidFill>
                <a:latin typeface="helvetica-w01-light"/>
                <a:hlinkClick r:id="rId8"/>
              </a:rPr>
              <a:t>Osterrönfeld</a:t>
            </a:r>
            <a:r>
              <a:rPr lang="fr-FR" dirty="0">
                <a:solidFill>
                  <a:srgbClr val="414141"/>
                </a:solidFill>
                <a:latin typeface="helvetica-w01-light"/>
              </a:rPr>
              <a:t> (1913) en Allemagne,</a:t>
            </a:r>
            <a:endParaRPr lang="fr-FR" dirty="0">
              <a:solidFill>
                <a:srgbClr val="414141"/>
              </a:solidFill>
              <a:latin typeface="proxima-n-w01-reg"/>
            </a:endParaRPr>
          </a:p>
          <a:p>
            <a:pPr fontAlgn="base">
              <a:buFont typeface="Arial" panose="020B0604020202020204" pitchFamily="34" charset="0"/>
              <a:buChar char="•"/>
            </a:pPr>
            <a:r>
              <a:rPr lang="fr-FR" dirty="0">
                <a:solidFill>
                  <a:srgbClr val="414141"/>
                </a:solidFill>
                <a:latin typeface="helvetica-w01-light"/>
              </a:rPr>
              <a:t>le </a:t>
            </a:r>
            <a:r>
              <a:rPr lang="fr-FR" dirty="0">
                <a:solidFill>
                  <a:srgbClr val="414141"/>
                </a:solidFill>
                <a:latin typeface="helvetica-w01-light"/>
                <a:hlinkClick r:id="rId9"/>
              </a:rPr>
              <a:t>Pont Transbordeur de La Boca</a:t>
            </a:r>
            <a:r>
              <a:rPr lang="fr-FR" dirty="0">
                <a:solidFill>
                  <a:srgbClr val="414141"/>
                </a:solidFill>
                <a:latin typeface="helvetica-w01-light"/>
              </a:rPr>
              <a:t> (1914) à Buenos Aires en Argentine,</a:t>
            </a:r>
            <a:endParaRPr lang="fr-FR" dirty="0">
              <a:solidFill>
                <a:srgbClr val="414141"/>
              </a:solidFill>
              <a:latin typeface="proxima-n-w01-reg"/>
            </a:endParaRPr>
          </a:p>
          <a:p>
            <a:pPr fontAlgn="base">
              <a:buFont typeface="Arial" panose="020B0604020202020204" pitchFamily="34" charset="0"/>
              <a:buChar char="•"/>
            </a:pPr>
            <a:r>
              <a:rPr lang="fr-FR" dirty="0">
                <a:solidFill>
                  <a:srgbClr val="414141"/>
                </a:solidFill>
                <a:latin typeface="helvetica-w01-light"/>
              </a:rPr>
              <a:t>le </a:t>
            </a:r>
            <a:r>
              <a:rPr lang="fr-FR" dirty="0">
                <a:solidFill>
                  <a:srgbClr val="414141"/>
                </a:solidFill>
                <a:latin typeface="helvetica-w01-light"/>
                <a:hlinkClick r:id="rId10"/>
              </a:rPr>
              <a:t>Pont Transbordeur de Warrington</a:t>
            </a:r>
            <a:r>
              <a:rPr lang="fr-FR" dirty="0">
                <a:solidFill>
                  <a:srgbClr val="414141"/>
                </a:solidFill>
                <a:latin typeface="helvetica-w01-light"/>
              </a:rPr>
              <a:t> (1916) au Royaume-Uni.</a:t>
            </a:r>
            <a:endParaRPr lang="fr-FR" dirty="0">
              <a:solidFill>
                <a:srgbClr val="414141"/>
              </a:solidFill>
              <a:latin typeface="proxima-n-w01-reg"/>
            </a:endParaRPr>
          </a:p>
          <a:p>
            <a:pPr fontAlgn="base"/>
            <a:r>
              <a:rPr lang="fr-FR" dirty="0">
                <a:solidFill>
                  <a:srgbClr val="414141"/>
                </a:solidFill>
                <a:latin typeface="proxima-n-w01-reg"/>
              </a:rPr>
              <a:t> </a:t>
            </a:r>
          </a:p>
          <a:p>
            <a:pPr fontAlgn="base"/>
            <a:r>
              <a:rPr lang="fr-FR" dirty="0"/>
              <a:t> </a:t>
            </a:r>
          </a:p>
          <a:p>
            <a:pPr fontAlgn="base"/>
            <a:r>
              <a:rPr lang="fr-FR" dirty="0" smtClean="0">
                <a:solidFill>
                  <a:srgbClr val="414141"/>
                </a:solidFill>
                <a:latin typeface="helvetica-w01-light"/>
              </a:rPr>
              <a:t>.</a:t>
            </a:r>
            <a:endParaRPr lang="fr-FR" b="0" dirty="0">
              <a:solidFill>
                <a:srgbClr val="414141"/>
              </a:solidFill>
              <a:effectLst/>
              <a:latin typeface="proxima-n-w01-reg"/>
            </a:endParaRPr>
          </a:p>
        </p:txBody>
      </p:sp>
      <p:sp>
        <p:nvSpPr>
          <p:cNvPr id="4" name="Rectangle 3"/>
          <p:cNvSpPr/>
          <p:nvPr/>
        </p:nvSpPr>
        <p:spPr>
          <a:xfrm>
            <a:off x="5523978" y="5714509"/>
            <a:ext cx="6253532" cy="923330"/>
          </a:xfrm>
          <a:prstGeom prst="rect">
            <a:avLst/>
          </a:prstGeom>
        </p:spPr>
        <p:txBody>
          <a:bodyPr wrap="square">
            <a:spAutoFit/>
          </a:bodyPr>
          <a:lstStyle/>
          <a:p>
            <a:pPr fontAlgn="base"/>
            <a:r>
              <a:rPr lang="fr-FR" dirty="0">
                <a:solidFill>
                  <a:schemeClr val="bg1"/>
                </a:solidFill>
              </a:rPr>
              <a:t>Leurs gestionnaires envisagent de développer une stratégie commune pour permettre à ces huit monuments d'apparaître un jour sur la prestigieuse liste du Patrimoine Mondial de l'UNESCO.</a:t>
            </a:r>
          </a:p>
        </p:txBody>
      </p:sp>
    </p:spTree>
    <p:extLst>
      <p:ext uri="{BB962C8B-B14F-4D97-AF65-F5344CB8AC3E}">
        <p14:creationId xmlns:p14="http://schemas.microsoft.com/office/powerpoint/2010/main" val="23249656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RÃ©sultat de recherche d'images pour &quot;pont transbordeu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pic>
        <p:nvPicPr>
          <p:cNvPr id="7170" name="Picture 2" descr="Pont de Rendsbur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2412" y="73823"/>
            <a:ext cx="3891428" cy="29185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7745103" y="789233"/>
            <a:ext cx="2313454" cy="369332"/>
          </a:xfrm>
          <a:prstGeom prst="rect">
            <a:avLst/>
          </a:prstGeom>
        </p:spPr>
        <p:txBody>
          <a:bodyPr wrap="none">
            <a:spAutoFit/>
          </a:bodyPr>
          <a:lstStyle/>
          <a:p>
            <a:r>
              <a:rPr lang="fr-FR" b="1" dirty="0">
                <a:solidFill>
                  <a:srgbClr val="222222"/>
                </a:solidFill>
                <a:latin typeface="Arial" panose="020B0604020202020204" pitchFamily="34" charset="0"/>
              </a:rPr>
              <a:t>Pont de Rendsburg</a:t>
            </a:r>
            <a:endParaRPr lang="fr-FR" b="1" i="0" dirty="0">
              <a:solidFill>
                <a:srgbClr val="222222"/>
              </a:solidFill>
              <a:effectLst/>
              <a:latin typeface="Arial" panose="020B0604020202020204" pitchFamily="34" charset="0"/>
            </a:endParaRPr>
          </a:p>
        </p:txBody>
      </p:sp>
      <p:sp>
        <p:nvSpPr>
          <p:cNvPr id="3" name="Rectangle 2"/>
          <p:cNvSpPr/>
          <p:nvPr/>
        </p:nvSpPr>
        <p:spPr>
          <a:xfrm>
            <a:off x="505217" y="3130174"/>
            <a:ext cx="4805819" cy="1200329"/>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fr-FR" b="1" dirty="0">
                <a:solidFill>
                  <a:schemeClr val="tx1"/>
                </a:solidFill>
                <a:latin typeface="Arial" panose="020B0604020202020204" pitchFamily="34" charset="0"/>
              </a:rPr>
              <a:t>Le Pont Transbordeur de Rendsburg </a:t>
            </a:r>
            <a:r>
              <a:rPr lang="fr-FR" dirty="0">
                <a:solidFill>
                  <a:schemeClr val="tx1"/>
                </a:solidFill>
                <a:latin typeface="Arial" panose="020B0604020202020204" pitchFamily="34" charset="0"/>
              </a:rPr>
              <a:t>est un pont allemand qui a la particularité d'avoir sur la partie haute que l'on appelle tablier, une voie de chemin de fer !</a:t>
            </a:r>
            <a:endParaRPr lang="fr-FR" dirty="0">
              <a:solidFill>
                <a:schemeClr val="tx1"/>
              </a:solidFill>
            </a:endParaRPr>
          </a:p>
        </p:txBody>
      </p:sp>
      <p:pic>
        <p:nvPicPr>
          <p:cNvPr id="7172" name="Picture 4" descr="Pont de Rendsbur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9080" y="1533109"/>
            <a:ext cx="5905500" cy="4429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Rectangle 3"/>
          <p:cNvSpPr/>
          <p:nvPr/>
        </p:nvSpPr>
        <p:spPr>
          <a:xfrm>
            <a:off x="505217" y="4468282"/>
            <a:ext cx="5194125" cy="92333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fr-FR" dirty="0">
                <a:solidFill>
                  <a:srgbClr val="4D4C4D"/>
                </a:solidFill>
                <a:latin typeface="Arial" panose="020B0604020202020204" pitchFamily="34" charset="0"/>
              </a:rPr>
              <a:t>Il faut imaginer 7.5 km de rampe d'accès en pente douce dont une boucle pour rejoindre la gare. Ce pont a pour surnom </a:t>
            </a:r>
            <a:r>
              <a:rPr lang="fr-FR" i="1" dirty="0">
                <a:solidFill>
                  <a:srgbClr val="4D4C4D"/>
                </a:solidFill>
                <a:latin typeface="Arial" panose="020B0604020202020204" pitchFamily="34" charset="0"/>
              </a:rPr>
              <a:t>«La Dame de fer»</a:t>
            </a:r>
            <a:r>
              <a:rPr lang="fr-FR" dirty="0">
                <a:solidFill>
                  <a:srgbClr val="4D4C4D"/>
                </a:solidFill>
                <a:latin typeface="Arial" panose="020B0604020202020204" pitchFamily="34" charset="0"/>
              </a:rPr>
              <a:t>.</a:t>
            </a:r>
            <a:endParaRPr lang="fr-FR" dirty="0"/>
          </a:p>
        </p:txBody>
      </p:sp>
    </p:spTree>
    <p:extLst>
      <p:ext uri="{BB962C8B-B14F-4D97-AF65-F5344CB8AC3E}">
        <p14:creationId xmlns:p14="http://schemas.microsoft.com/office/powerpoint/2010/main" val="2209062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RÃ©sultat de recherche d'images pour &quot;pont transbordeu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pic>
        <p:nvPicPr>
          <p:cNvPr id="8194" name="Picture 2" descr="Pont de Buenos Air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4605" y="1419203"/>
            <a:ext cx="5905500" cy="4429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442587" y="3033601"/>
            <a:ext cx="5018762" cy="1200329"/>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fr-FR" dirty="0">
                <a:solidFill>
                  <a:srgbClr val="4D4C4D"/>
                </a:solidFill>
                <a:latin typeface="Arial" panose="020B0604020202020204" pitchFamily="34" charset="0"/>
              </a:rPr>
              <a:t>Le pont de Boca est situé en Argentine, à Buenos Aires. Il date de 1914. Il n'est plus en activité depuis 1960. Des associations dynamiques essaient de le faire restaurer.</a:t>
            </a:r>
            <a:endParaRPr lang="fr-FR" dirty="0"/>
          </a:p>
        </p:txBody>
      </p:sp>
      <p:sp>
        <p:nvSpPr>
          <p:cNvPr id="3" name="Rectangle 2"/>
          <p:cNvSpPr/>
          <p:nvPr/>
        </p:nvSpPr>
        <p:spPr>
          <a:xfrm>
            <a:off x="7370272" y="676498"/>
            <a:ext cx="2574166" cy="369332"/>
          </a:xfrm>
          <a:prstGeom prst="rect">
            <a:avLst/>
          </a:prstGeom>
        </p:spPr>
        <p:txBody>
          <a:bodyPr wrap="none">
            <a:spAutoFit/>
          </a:bodyPr>
          <a:lstStyle/>
          <a:p>
            <a:r>
              <a:rPr lang="fr-FR" b="1" dirty="0">
                <a:solidFill>
                  <a:srgbClr val="222222"/>
                </a:solidFill>
                <a:latin typeface="Arial" panose="020B0604020202020204" pitchFamily="34" charset="0"/>
              </a:rPr>
              <a:t>Pont de Buenos Aires</a:t>
            </a:r>
            <a:endParaRPr lang="fr-FR" b="1" i="0" dirty="0">
              <a:solidFill>
                <a:srgbClr val="222222"/>
              </a:solidFill>
              <a:effectLst/>
              <a:latin typeface="Arial" panose="020B0604020202020204" pitchFamily="34" charset="0"/>
            </a:endParaRPr>
          </a:p>
        </p:txBody>
      </p:sp>
    </p:spTree>
    <p:extLst>
      <p:ext uri="{BB962C8B-B14F-4D97-AF65-F5344CB8AC3E}">
        <p14:creationId xmlns:p14="http://schemas.microsoft.com/office/powerpoint/2010/main" val="11410554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RÃ©sultat de recherche d'images pour &quot;pont transbordeu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pic>
        <p:nvPicPr>
          <p:cNvPr id="9218" name="Picture 2" descr="Pont de Warringt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29866" y="1356573"/>
            <a:ext cx="5905500" cy="4429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480164" y="2011791"/>
            <a:ext cx="4542773" cy="286232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fr-FR" dirty="0">
                <a:solidFill>
                  <a:srgbClr val="4D4C4D"/>
                </a:solidFill>
                <a:latin typeface="Arial" panose="020B0604020202020204" pitchFamily="34" charset="0"/>
              </a:rPr>
              <a:t>Le dernier pont encore debout est celui de Warrington en Grande Bretagne. Il date de 1916 et a la particularité d'avoir été un pont privé qui servait à relier les deux parties d'une usine chimique de savon, </a:t>
            </a:r>
            <a:r>
              <a:rPr lang="fr-FR" dirty="0" err="1">
                <a:solidFill>
                  <a:srgbClr val="4D4C4D"/>
                </a:solidFill>
                <a:latin typeface="Arial" panose="020B0604020202020204" pitchFamily="34" charset="0"/>
              </a:rPr>
              <a:t>Crosfield</a:t>
            </a:r>
            <a:r>
              <a:rPr lang="fr-FR" dirty="0">
                <a:solidFill>
                  <a:srgbClr val="4D4C4D"/>
                </a:solidFill>
                <a:latin typeface="Arial" panose="020B0604020202020204" pitchFamily="34" charset="0"/>
              </a:rPr>
              <a:t> &amp; son Limited. En 1964, il a été fermé et laissé à l'abandon. Depuis 1976, il appartient au conseil municipal de la ville, Warrington Borough Council qui en a la charge et ce pour 50 ans.</a:t>
            </a:r>
            <a:endParaRPr lang="fr-FR" dirty="0"/>
          </a:p>
        </p:txBody>
      </p:sp>
      <p:sp>
        <p:nvSpPr>
          <p:cNvPr id="3" name="Rectangle 2"/>
          <p:cNvSpPr/>
          <p:nvPr/>
        </p:nvSpPr>
        <p:spPr>
          <a:xfrm>
            <a:off x="7623773" y="701551"/>
            <a:ext cx="2317686" cy="369332"/>
          </a:xfrm>
          <a:prstGeom prst="rect">
            <a:avLst/>
          </a:prstGeom>
        </p:spPr>
        <p:txBody>
          <a:bodyPr wrap="none">
            <a:spAutoFit/>
          </a:bodyPr>
          <a:lstStyle/>
          <a:p>
            <a:r>
              <a:rPr lang="fr-FR" b="1" dirty="0">
                <a:solidFill>
                  <a:srgbClr val="222222"/>
                </a:solidFill>
                <a:latin typeface="Arial" panose="020B0604020202020204" pitchFamily="34" charset="0"/>
              </a:rPr>
              <a:t>Pont de Warrington</a:t>
            </a:r>
            <a:endParaRPr lang="fr-FR" b="1" i="0" dirty="0">
              <a:solidFill>
                <a:srgbClr val="222222"/>
              </a:solidFill>
              <a:effectLst/>
              <a:latin typeface="Arial" panose="020B0604020202020204" pitchFamily="34" charset="0"/>
            </a:endParaRPr>
          </a:p>
        </p:txBody>
      </p:sp>
    </p:spTree>
    <p:extLst>
      <p:ext uri="{BB962C8B-B14F-4D97-AF65-F5344CB8AC3E}">
        <p14:creationId xmlns:p14="http://schemas.microsoft.com/office/powerpoint/2010/main" val="26510952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6" descr="RÃ©sultat de recherche d'images pour &quot;pont transbordeu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943" y="175364"/>
            <a:ext cx="12192000"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93932" y="4598054"/>
            <a:ext cx="1298448" cy="1444752"/>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4711" y="320719"/>
            <a:ext cx="3362325" cy="1181100"/>
          </a:xfrm>
          <a:prstGeom prst="rect">
            <a:avLst/>
          </a:prstGeom>
        </p:spPr>
      </p:pic>
      <p:sp>
        <p:nvSpPr>
          <p:cNvPr id="5" name="ZoneTexte 4"/>
          <p:cNvSpPr txBox="1"/>
          <p:nvPr/>
        </p:nvSpPr>
        <p:spPr>
          <a:xfrm>
            <a:off x="4572000" y="2906038"/>
            <a:ext cx="3244241" cy="369332"/>
          </a:xfrm>
          <a:prstGeom prst="rect">
            <a:avLst/>
          </a:prstGeom>
          <a:noFill/>
        </p:spPr>
        <p:txBody>
          <a:bodyPr wrap="square" rtlCol="0">
            <a:spAutoFit/>
          </a:bodyPr>
          <a:lstStyle/>
          <a:p>
            <a:r>
              <a:rPr lang="fr-FR" dirty="0" smtClean="0"/>
              <a:t>Commentaires et images du Net</a:t>
            </a:r>
            <a:endParaRPr lang="fr-FR" dirty="0"/>
          </a:p>
        </p:txBody>
      </p:sp>
    </p:spTree>
    <p:extLst>
      <p:ext uri="{BB962C8B-B14F-4D97-AF65-F5344CB8AC3E}">
        <p14:creationId xmlns:p14="http://schemas.microsoft.com/office/powerpoint/2010/main" val="18418933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195</TotalTime>
  <Words>1951</Words>
  <Application>Microsoft Office PowerPoint</Application>
  <PresentationFormat>Grand écran</PresentationFormat>
  <Paragraphs>68</Paragraphs>
  <Slides>23</Slides>
  <Notes>0</Notes>
  <HiddenSlides>0</HiddenSlides>
  <MMClips>0</MMClips>
  <ScaleCrop>false</ScaleCrop>
  <HeadingPairs>
    <vt:vector size="6" baseType="variant">
      <vt:variant>
        <vt:lpstr>Polices utilisées</vt:lpstr>
      </vt:variant>
      <vt:variant>
        <vt:i4>10</vt:i4>
      </vt:variant>
      <vt:variant>
        <vt:lpstr>Thème</vt:lpstr>
      </vt:variant>
      <vt:variant>
        <vt:i4>1</vt:i4>
      </vt:variant>
      <vt:variant>
        <vt:lpstr>Titres des diapositives</vt:lpstr>
      </vt:variant>
      <vt:variant>
        <vt:i4>23</vt:i4>
      </vt:variant>
    </vt:vector>
  </HeadingPairs>
  <TitlesOfParts>
    <vt:vector size="34" baseType="lpstr">
      <vt:lpstr>Arial</vt:lpstr>
      <vt:lpstr>Arial</vt:lpstr>
      <vt:lpstr>Arial Black</vt:lpstr>
      <vt:lpstr>avenir-lt-w01_85-heavy1475544</vt:lpstr>
      <vt:lpstr>Calibri</vt:lpstr>
      <vt:lpstr>Calibri Light</vt:lpstr>
      <vt:lpstr>Helvetica</vt:lpstr>
      <vt:lpstr>helvetica-w01-light</vt:lpstr>
      <vt:lpstr>proxima-n-w01-reg</vt:lpstr>
      <vt:lpstr>Roboto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16</cp:revision>
  <dcterms:created xsi:type="dcterms:W3CDTF">2019-07-11T17:25:39Z</dcterms:created>
  <dcterms:modified xsi:type="dcterms:W3CDTF">2024-04-27T14:16:17Z</dcterms:modified>
</cp:coreProperties>
</file>