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58" r:id="rId4"/>
    <p:sldId id="259" r:id="rId5"/>
    <p:sldId id="260" r:id="rId6"/>
    <p:sldId id="262" r:id="rId7"/>
    <p:sldId id="263" r:id="rId8"/>
    <p:sldId id="264" r:id="rId9"/>
    <p:sldId id="265" r:id="rId10"/>
    <p:sldId id="266" r:id="rId11"/>
    <p:sldId id="267" r:id="rId12"/>
    <p:sldId id="268" r:id="rId13"/>
    <p:sldId id="269" r:id="rId14"/>
    <p:sldId id="271" r:id="rId15"/>
    <p:sldId id="272" r:id="rId16"/>
    <p:sldId id="273" r:id="rId17"/>
    <p:sldId id="270"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3488356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174278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15748752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BEE25C7-E878-405C-9F8F-8202233F317A}" type="datetimeFigureOut">
              <a:rPr lang="fr-FR" smtClean="0"/>
              <a:t>24/03/2024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10352412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BEE25C7-E878-405C-9F8F-8202233F317A}" type="datetimeFigureOut">
              <a:rPr lang="fr-FR" smtClean="0"/>
              <a:t>24/03/2024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23125659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EE25C7-E878-405C-9F8F-8202233F317A}" type="datetimeFigureOut">
              <a:rPr lang="fr-FR" smtClean="0"/>
              <a:t>24/03/2024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2311510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BEE25C7-E878-405C-9F8F-8202233F317A}" type="datetimeFigureOut">
              <a:rPr lang="fr-FR" smtClean="0"/>
              <a:t>24/03/2024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29088594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DBEE25C7-E878-405C-9F8F-8202233F317A}" type="datetimeFigureOut">
              <a:rPr lang="fr-FR" smtClean="0"/>
              <a:t>24/03/2024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12174959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DBEE25C7-E878-405C-9F8F-8202233F317A}" type="datetimeFigureOut">
              <a:rPr lang="fr-FR" smtClean="0"/>
              <a:t>24/03/2024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25117493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35013865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BAC72-A8B0-4F0B-9187-C924BC047601}" type="slidenum">
              <a:rPr lang="fr-FR" smtClean="0"/>
              <a:t>‹N°›</a:t>
            </a:fld>
            <a:endParaRPr lang="fr-FR"/>
          </a:p>
        </p:txBody>
      </p:sp>
    </p:spTree>
    <p:extLst>
      <p:ext uri="{BB962C8B-B14F-4D97-AF65-F5344CB8AC3E}">
        <p14:creationId xmlns:p14="http://schemas.microsoft.com/office/powerpoint/2010/main" val="5170295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EE25C7-E878-405C-9F8F-8202233F317A}" type="datetimeFigureOut">
              <a:rPr lang="fr-FR" smtClean="0"/>
              <a:t>24/03/2024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BAC72-A8B0-4F0B-9187-C924BC047601}" type="slidenum">
              <a:rPr lang="fr-FR" smtClean="0"/>
              <a:t>‹N°›</a:t>
            </a:fld>
            <a:endParaRPr lang="fr-FR"/>
          </a:p>
        </p:txBody>
      </p:sp>
    </p:spTree>
    <p:extLst>
      <p:ext uri="{BB962C8B-B14F-4D97-AF65-F5344CB8AC3E}">
        <p14:creationId xmlns:p14="http://schemas.microsoft.com/office/powerpoint/2010/main" val="1794629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es escaliers les plus effrayants et les plus raides au mon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30061" y="337583"/>
            <a:ext cx="11761939" cy="1200329"/>
          </a:xfrm>
          <a:prstGeom prst="rect">
            <a:avLst/>
          </a:prstGeom>
        </p:spPr>
        <p:txBody>
          <a:bodyPr wrap="square">
            <a:spAutoFit/>
          </a:bodyPr>
          <a:lstStyle/>
          <a:p>
            <a:r>
              <a:rPr lang="fr-FR" sz="3600" b="1" dirty="0">
                <a:solidFill>
                  <a:schemeClr val="bg1"/>
                </a:solidFill>
                <a:latin typeface="roboto"/>
              </a:rPr>
              <a:t>Ces </a:t>
            </a:r>
            <a:r>
              <a:rPr lang="fr-FR" sz="3600" b="1" dirty="0" smtClean="0">
                <a:solidFill>
                  <a:schemeClr val="bg1"/>
                </a:solidFill>
                <a:latin typeface="roboto"/>
              </a:rPr>
              <a:t>12 </a:t>
            </a:r>
            <a:r>
              <a:rPr lang="fr-FR" sz="3600" b="1" dirty="0">
                <a:solidFill>
                  <a:schemeClr val="bg1"/>
                </a:solidFill>
                <a:latin typeface="roboto"/>
              </a:rPr>
              <a:t>escaliers vertigineux vont vous donner des sueurs froides</a:t>
            </a:r>
          </a:p>
        </p:txBody>
      </p:sp>
      <p:sp>
        <p:nvSpPr>
          <p:cNvPr id="3" name="Rectangle 2"/>
          <p:cNvSpPr/>
          <p:nvPr/>
        </p:nvSpPr>
        <p:spPr>
          <a:xfrm>
            <a:off x="430061" y="2366799"/>
            <a:ext cx="6096000" cy="2862322"/>
          </a:xfrm>
          <a:prstGeom prst="rect">
            <a:avLst/>
          </a:prstGeom>
        </p:spPr>
        <p:txBody>
          <a:bodyPr>
            <a:spAutoFit/>
          </a:bodyPr>
          <a:lstStyle/>
          <a:p>
            <a:r>
              <a:rPr lang="fr-FR" sz="3600" b="1" i="0" dirty="0" smtClean="0">
                <a:solidFill>
                  <a:schemeClr val="bg1"/>
                </a:solidFill>
                <a:effectLst/>
                <a:latin typeface="Bull Text"/>
              </a:rPr>
              <a:t>Mieux vaut avoir une condition physique hors du commun et des nerfs solides pour gravir ces marches.</a:t>
            </a:r>
            <a:endParaRPr lang="fr-FR" sz="3600" b="1" dirty="0">
              <a:solidFill>
                <a:schemeClr val="bg1"/>
              </a:solidFill>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33546" y="2366799"/>
            <a:ext cx="1901189" cy="1216761"/>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17527" y="4309955"/>
            <a:ext cx="2031262" cy="2260137"/>
          </a:xfrm>
          <a:prstGeom prst="rect">
            <a:avLst/>
          </a:prstGeom>
        </p:spPr>
      </p:pic>
    </p:spTree>
    <p:extLst>
      <p:ext uri="{BB962C8B-B14F-4D97-AF65-F5344CB8AC3E}">
        <p14:creationId xmlns:p14="http://schemas.microsoft.com/office/powerpoint/2010/main" val="4123880027"/>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Sadness guitare.wav"/>
          </p:stSnd>
        </p:sndAc>
      </p:transition>
    </mc:Choice>
    <mc:Fallback>
      <p:transition spd="slow">
        <p:sndAc>
          <p:stSnd loop="1">
            <p:snd r:embed="rId2" name="Sadness guitar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funcafe.mediablogger.com/wp-content/uploads/sites/6/2019/03/165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2270" y="0"/>
            <a:ext cx="785973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07208" y="225562"/>
            <a:ext cx="2799039" cy="923330"/>
          </a:xfrm>
          <a:prstGeom prst="rect">
            <a:avLst/>
          </a:prstGeom>
        </p:spPr>
        <p:txBody>
          <a:bodyPr wrap="square">
            <a:spAutoFit/>
          </a:bodyPr>
          <a:lstStyle/>
          <a:p>
            <a:r>
              <a:rPr lang="fr-FR" b="1" i="0" smtClean="0">
                <a:solidFill>
                  <a:srgbClr val="222222"/>
                </a:solidFill>
                <a:effectLst/>
                <a:latin typeface="Verdana" panose="020B0604030504040204" pitchFamily="34" charset="0"/>
              </a:rPr>
              <a:t>La cascade du </a:t>
            </a:r>
            <a:r>
              <a:rPr lang="fr-FR" b="1" i="0" dirty="0" err="1" smtClean="0">
                <a:solidFill>
                  <a:srgbClr val="222222"/>
                </a:solidFill>
                <a:effectLst/>
                <a:latin typeface="Verdana" panose="020B0604030504040204" pitchFamily="34" charset="0"/>
              </a:rPr>
              <a:t>Pailon</a:t>
            </a:r>
            <a:r>
              <a:rPr lang="fr-FR" b="1" i="0" dirty="0" smtClean="0">
                <a:solidFill>
                  <a:srgbClr val="222222"/>
                </a:solidFill>
                <a:effectLst/>
                <a:latin typeface="Verdana" panose="020B0604030504040204" pitchFamily="34" charset="0"/>
              </a:rPr>
              <a:t> </a:t>
            </a:r>
            <a:r>
              <a:rPr lang="fr-FR" b="1" i="0" dirty="0" err="1" smtClean="0">
                <a:solidFill>
                  <a:srgbClr val="222222"/>
                </a:solidFill>
                <a:effectLst/>
                <a:latin typeface="Verdana" panose="020B0604030504040204" pitchFamily="34" charset="0"/>
              </a:rPr>
              <a:t>del</a:t>
            </a:r>
            <a:r>
              <a:rPr lang="fr-FR" b="1" i="0" dirty="0" smtClean="0">
                <a:solidFill>
                  <a:srgbClr val="222222"/>
                </a:solidFill>
                <a:effectLst/>
                <a:latin typeface="Verdana" panose="020B0604030504040204" pitchFamily="34" charset="0"/>
              </a:rPr>
              <a:t> </a:t>
            </a:r>
            <a:r>
              <a:rPr lang="fr-FR" b="1" i="0" dirty="0" err="1" smtClean="0">
                <a:solidFill>
                  <a:srgbClr val="222222"/>
                </a:solidFill>
                <a:effectLst/>
                <a:latin typeface="Verdana" panose="020B0604030504040204" pitchFamily="34" charset="0"/>
              </a:rPr>
              <a:t>Diablo</a:t>
            </a:r>
            <a:r>
              <a:rPr lang="fr-FR" b="1" i="0" dirty="0" smtClean="0">
                <a:solidFill>
                  <a:srgbClr val="222222"/>
                </a:solidFill>
                <a:effectLst/>
                <a:latin typeface="Verdana" panose="020B0604030504040204" pitchFamily="34" charset="0"/>
              </a:rPr>
              <a:t> en Equateur</a:t>
            </a:r>
            <a:endParaRPr lang="fr-FR" dirty="0"/>
          </a:p>
        </p:txBody>
      </p:sp>
      <p:sp>
        <p:nvSpPr>
          <p:cNvPr id="4" name="Rectangle 3"/>
          <p:cNvSpPr/>
          <p:nvPr/>
        </p:nvSpPr>
        <p:spPr>
          <a:xfrm>
            <a:off x="207208" y="1374454"/>
            <a:ext cx="4125062" cy="5016758"/>
          </a:xfrm>
          <a:prstGeom prst="rect">
            <a:avLst/>
          </a:prstGeom>
        </p:spPr>
        <p:txBody>
          <a:bodyPr wrap="square">
            <a:spAutoFit/>
          </a:bodyPr>
          <a:lstStyle/>
          <a:p>
            <a:r>
              <a:rPr lang="fr-FR" sz="1600" b="0" i="0" dirty="0" smtClean="0">
                <a:solidFill>
                  <a:srgbClr val="222222"/>
                </a:solidFill>
                <a:effectLst/>
                <a:latin typeface="Verdana" panose="020B0604030504040204" pitchFamily="34" charset="0"/>
              </a:rPr>
              <a:t>Si son nom signifie « chaudron du Diable » en français ce n’est pas pour rien… La cascade de </a:t>
            </a:r>
            <a:r>
              <a:rPr lang="fr-FR" sz="1600" b="0" i="0" dirty="0" err="1" smtClean="0">
                <a:solidFill>
                  <a:srgbClr val="222222"/>
                </a:solidFill>
                <a:effectLst/>
                <a:latin typeface="Verdana" panose="020B0604030504040204" pitchFamily="34" charset="0"/>
              </a:rPr>
              <a:t>Pailon</a:t>
            </a:r>
            <a:r>
              <a:rPr lang="fr-FR" sz="1600" b="0" i="0" dirty="0" smtClean="0">
                <a:solidFill>
                  <a:srgbClr val="222222"/>
                </a:solidFill>
                <a:effectLst/>
                <a:latin typeface="Verdana" panose="020B0604030504040204" pitchFamily="34" charset="0"/>
              </a:rPr>
              <a:t> </a:t>
            </a:r>
            <a:r>
              <a:rPr lang="fr-FR" sz="1600" b="0" i="0" dirty="0" err="1" smtClean="0">
                <a:solidFill>
                  <a:srgbClr val="222222"/>
                </a:solidFill>
                <a:effectLst/>
                <a:latin typeface="Verdana" panose="020B0604030504040204" pitchFamily="34" charset="0"/>
              </a:rPr>
              <a:t>del</a:t>
            </a:r>
            <a:r>
              <a:rPr lang="fr-FR" sz="1600" b="0" i="0" dirty="0" smtClean="0">
                <a:solidFill>
                  <a:srgbClr val="222222"/>
                </a:solidFill>
                <a:effectLst/>
                <a:latin typeface="Verdana" panose="020B0604030504040204" pitchFamily="34" charset="0"/>
              </a:rPr>
              <a:t> </a:t>
            </a:r>
            <a:r>
              <a:rPr lang="fr-FR" sz="1600" b="0" i="0" dirty="0" err="1" smtClean="0">
                <a:solidFill>
                  <a:srgbClr val="222222"/>
                </a:solidFill>
                <a:effectLst/>
                <a:latin typeface="Verdana" panose="020B0604030504040204" pitchFamily="34" charset="0"/>
              </a:rPr>
              <a:t>Diablo</a:t>
            </a:r>
            <a:r>
              <a:rPr lang="fr-FR" sz="1600" b="0" i="0" dirty="0" smtClean="0">
                <a:solidFill>
                  <a:srgbClr val="222222"/>
                </a:solidFill>
                <a:effectLst/>
                <a:latin typeface="Verdana" panose="020B0604030504040204" pitchFamily="34" charset="0"/>
              </a:rPr>
              <a:t> est un site aussi incontournable que dangereux en Equateur.</a:t>
            </a:r>
          </a:p>
          <a:p>
            <a:r>
              <a:rPr lang="fr-FR" sz="1600" b="0" i="0" dirty="0" smtClean="0">
                <a:solidFill>
                  <a:srgbClr val="222222"/>
                </a:solidFill>
                <a:effectLst/>
                <a:latin typeface="Verdana" panose="020B0604030504040204" pitchFamily="34" charset="0"/>
              </a:rPr>
              <a:t>Son escalier, construit en galets, est sans arrêt recouvert d’eau ce qui rend les marches bien glissantes et donc extrêmement périlleuses…</a:t>
            </a:r>
          </a:p>
          <a:p>
            <a:r>
              <a:rPr lang="fr-FR" sz="1600" b="0" i="0" dirty="0" smtClean="0">
                <a:solidFill>
                  <a:srgbClr val="222222"/>
                </a:solidFill>
                <a:effectLst/>
                <a:latin typeface="Verdana" panose="020B0604030504040204" pitchFamily="34" charset="0"/>
              </a:rPr>
              <a:t>Même chose pour les rambardes complètement humides qui le bordent et peuvent vous faire perdre l’équilibre en un rien de temps.</a:t>
            </a:r>
          </a:p>
          <a:p>
            <a:r>
              <a:rPr lang="fr-FR" sz="1600" b="0" i="0" dirty="0" smtClean="0">
                <a:solidFill>
                  <a:srgbClr val="222222"/>
                </a:solidFill>
                <a:effectLst/>
                <a:latin typeface="Verdana" panose="020B0604030504040204" pitchFamily="34" charset="0"/>
              </a:rPr>
              <a:t>Alors c’est sûr le panorama est grandiose et la vue sur cette cascade qui se déploie au milieu d’une végétation luxuriante est à tomber par terre mais mieux vaut ne pas prendre l’expression au pied de la lettre et redoubler de vigilance…</a:t>
            </a:r>
            <a:endParaRPr lang="fr-FR" sz="1600"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7298998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671" y="350822"/>
            <a:ext cx="2073003"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 Half </a:t>
            </a:r>
            <a:r>
              <a:rPr lang="fr-FR" b="1" i="0" dirty="0" err="1" smtClean="0">
                <a:solidFill>
                  <a:srgbClr val="222222"/>
                </a:solidFill>
                <a:effectLst/>
                <a:latin typeface="Verdana" panose="020B0604030504040204" pitchFamily="34" charset="0"/>
              </a:rPr>
              <a:t>Dome</a:t>
            </a:r>
            <a:r>
              <a:rPr lang="fr-FR" b="1" i="0" dirty="0" smtClean="0">
                <a:solidFill>
                  <a:srgbClr val="222222"/>
                </a:solidFill>
                <a:effectLst/>
                <a:latin typeface="Verdana" panose="020B0604030504040204" pitchFamily="34" charset="0"/>
              </a:rPr>
              <a:t> </a:t>
            </a:r>
            <a:endParaRPr lang="fr-FR" b="1" i="0" dirty="0" smtClean="0">
              <a:solidFill>
                <a:srgbClr val="222222"/>
              </a:solidFill>
              <a:effectLst/>
              <a:latin typeface="Verdana" panose="020B0604030504040204" pitchFamily="34" charset="0"/>
            </a:endParaRPr>
          </a:p>
          <a:p>
            <a:r>
              <a:rPr lang="fr-FR" b="1" i="0" dirty="0" smtClean="0">
                <a:solidFill>
                  <a:srgbClr val="222222"/>
                </a:solidFill>
                <a:effectLst/>
                <a:latin typeface="Verdana" panose="020B0604030504040204" pitchFamily="34" charset="0"/>
              </a:rPr>
              <a:t>aux </a:t>
            </a:r>
            <a:r>
              <a:rPr lang="fr-FR" b="1" i="0" dirty="0" smtClean="0">
                <a:solidFill>
                  <a:srgbClr val="222222"/>
                </a:solidFill>
                <a:effectLst/>
                <a:latin typeface="Verdana" panose="020B0604030504040204" pitchFamily="34" charset="0"/>
              </a:rPr>
              <a:t>Etats-Unis</a:t>
            </a:r>
            <a:endParaRPr lang="fr-FR" dirty="0"/>
          </a:p>
        </p:txBody>
      </p:sp>
      <p:sp>
        <p:nvSpPr>
          <p:cNvPr id="3" name="Rectangle 2"/>
          <p:cNvSpPr/>
          <p:nvPr/>
        </p:nvSpPr>
        <p:spPr>
          <a:xfrm>
            <a:off x="208904" y="1259517"/>
            <a:ext cx="3185649" cy="4524315"/>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Des petites lattes de bois en guise de marches et des câbles sur les côtés pour se hisser, voilà ce à quoi ressemble l’ « escalier » vertigineux qui mène au sommet du Half </a:t>
            </a:r>
            <a:r>
              <a:rPr lang="fr-FR" b="0" i="0" dirty="0" err="1" smtClean="0">
                <a:solidFill>
                  <a:srgbClr val="222222"/>
                </a:solidFill>
                <a:effectLst/>
                <a:latin typeface="Verdana" panose="020B0604030504040204" pitchFamily="34" charset="0"/>
              </a:rPr>
              <a:t>Dome</a:t>
            </a:r>
            <a:r>
              <a:rPr lang="fr-FR" b="0" i="0" dirty="0" smtClean="0">
                <a:solidFill>
                  <a:srgbClr val="222222"/>
                </a:solidFill>
                <a:effectLst/>
                <a:latin typeface="Verdana" panose="020B0604030504040204" pitchFamily="34" charset="0"/>
              </a:rPr>
              <a:t> surplombant la vallée du Parc de </a:t>
            </a:r>
            <a:r>
              <a:rPr lang="fr-FR" b="0" i="0" dirty="0" err="1" smtClean="0">
                <a:solidFill>
                  <a:srgbClr val="222222"/>
                </a:solidFill>
                <a:effectLst/>
                <a:latin typeface="Verdana" panose="020B0604030504040204" pitchFamily="34" charset="0"/>
              </a:rPr>
              <a:t>Yosemite</a:t>
            </a:r>
            <a:r>
              <a:rPr lang="fr-FR" b="0" i="0" dirty="0" smtClean="0">
                <a:solidFill>
                  <a:srgbClr val="222222"/>
                </a:solidFill>
                <a:effectLst/>
                <a:latin typeface="Verdana" panose="020B0604030504040204" pitchFamily="34" charset="0"/>
              </a:rPr>
              <a:t>.</a:t>
            </a:r>
          </a:p>
          <a:p>
            <a:r>
              <a:rPr lang="fr-FR" dirty="0" smtClean="0"/>
              <a:t/>
            </a:r>
            <a:br>
              <a:rPr lang="fr-FR" dirty="0" smtClean="0"/>
            </a:br>
            <a:r>
              <a:rPr lang="fr-FR" b="0" i="0" dirty="0" smtClean="0">
                <a:solidFill>
                  <a:srgbClr val="222222"/>
                </a:solidFill>
                <a:effectLst/>
                <a:latin typeface="Verdana" panose="020B0604030504040204" pitchFamily="34" charset="0"/>
              </a:rPr>
              <a:t>Pour l’atteindre il faut un sacré courage et ne pas craindre pour sa vie, de nombreuses personnes y ont déjà laissé la leur.</a:t>
            </a:r>
            <a:endParaRPr lang="fr-FR" b="0" i="0" dirty="0">
              <a:solidFill>
                <a:srgbClr val="222222"/>
              </a:solidFill>
              <a:effectLst/>
              <a:latin typeface="Verdana" panose="020B0604030504040204" pitchFamily="34" charset="0"/>
            </a:endParaRPr>
          </a:p>
        </p:txBody>
      </p:sp>
      <p:pic>
        <p:nvPicPr>
          <p:cNvPr id="2050" name="Picture 2" descr="https://funcafe.mediablogger.com/wp-content/uploads/sites/6/2019/03/165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0022" y="0"/>
            <a:ext cx="857197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6412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uncafe.mediablogger.com/wp-content/uploads/sites/6/2019/03/165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5698" y="0"/>
            <a:ext cx="82463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9079" y="325770"/>
            <a:ext cx="3010761"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 </a:t>
            </a:r>
            <a:r>
              <a:rPr lang="fr-FR" b="1" i="0" dirty="0" err="1" smtClean="0">
                <a:solidFill>
                  <a:srgbClr val="222222"/>
                </a:solidFill>
                <a:effectLst/>
                <a:latin typeface="Verdana" panose="020B0604030504040204" pitchFamily="34" charset="0"/>
              </a:rPr>
              <a:t>Peñón</a:t>
            </a:r>
            <a:r>
              <a:rPr lang="fr-FR" b="1" i="0" dirty="0" smtClean="0">
                <a:solidFill>
                  <a:srgbClr val="222222"/>
                </a:solidFill>
                <a:effectLst/>
                <a:latin typeface="Verdana" panose="020B0604030504040204" pitchFamily="34" charset="0"/>
              </a:rPr>
              <a:t> de </a:t>
            </a:r>
            <a:r>
              <a:rPr lang="fr-FR" b="1" i="0" dirty="0" err="1" smtClean="0">
                <a:solidFill>
                  <a:srgbClr val="222222"/>
                </a:solidFill>
                <a:effectLst/>
                <a:latin typeface="Verdana" panose="020B0604030504040204" pitchFamily="34" charset="0"/>
              </a:rPr>
              <a:t>Guatapé</a:t>
            </a:r>
            <a:r>
              <a:rPr lang="fr-FR" b="1" i="0" dirty="0" smtClean="0">
                <a:solidFill>
                  <a:srgbClr val="222222"/>
                </a:solidFill>
                <a:effectLst/>
                <a:latin typeface="Verdana" panose="020B0604030504040204" pitchFamily="34" charset="0"/>
              </a:rPr>
              <a:t> </a:t>
            </a:r>
            <a:endParaRPr lang="fr-FR" b="1" i="0" dirty="0" smtClean="0">
              <a:solidFill>
                <a:srgbClr val="222222"/>
              </a:solidFill>
              <a:effectLst/>
              <a:latin typeface="Verdana" panose="020B0604030504040204" pitchFamily="34" charset="0"/>
            </a:endParaRPr>
          </a:p>
          <a:p>
            <a:r>
              <a:rPr lang="fr-FR" b="1" dirty="0">
                <a:solidFill>
                  <a:srgbClr val="222222"/>
                </a:solidFill>
                <a:latin typeface="Verdana" panose="020B0604030504040204" pitchFamily="34" charset="0"/>
              </a:rPr>
              <a:t> </a:t>
            </a:r>
            <a:r>
              <a:rPr lang="fr-FR" b="1" dirty="0" smtClean="0">
                <a:solidFill>
                  <a:srgbClr val="222222"/>
                </a:solidFill>
                <a:latin typeface="Verdana" panose="020B0604030504040204" pitchFamily="34" charset="0"/>
              </a:rPr>
              <a:t>    </a:t>
            </a:r>
            <a:r>
              <a:rPr lang="fr-FR" b="1" i="0" dirty="0" smtClean="0">
                <a:solidFill>
                  <a:srgbClr val="222222"/>
                </a:solidFill>
                <a:effectLst/>
                <a:latin typeface="Verdana" panose="020B0604030504040204" pitchFamily="34" charset="0"/>
              </a:rPr>
              <a:t>en </a:t>
            </a:r>
            <a:r>
              <a:rPr lang="fr-FR" b="1" i="0" dirty="0" smtClean="0">
                <a:solidFill>
                  <a:srgbClr val="222222"/>
                </a:solidFill>
                <a:effectLst/>
                <a:latin typeface="Verdana" panose="020B0604030504040204" pitchFamily="34" charset="0"/>
              </a:rPr>
              <a:t>Colombie</a:t>
            </a:r>
            <a:endParaRPr lang="fr-FR" dirty="0"/>
          </a:p>
        </p:txBody>
      </p:sp>
      <p:sp>
        <p:nvSpPr>
          <p:cNvPr id="3" name="Rectangle 2"/>
          <p:cNvSpPr/>
          <p:nvPr/>
        </p:nvSpPr>
        <p:spPr>
          <a:xfrm>
            <a:off x="192065" y="2790544"/>
            <a:ext cx="3440483" cy="2585323"/>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Pour atteindre le sommet de ce gigantesque rocher culminant à 2 135 mètres il faut avoir le cœur bien accroché et une certaine endurance.</a:t>
            </a:r>
          </a:p>
          <a:p>
            <a:r>
              <a:rPr lang="fr-FR" b="0" i="0" dirty="0" smtClean="0">
                <a:solidFill>
                  <a:srgbClr val="222222"/>
                </a:solidFill>
                <a:effectLst/>
                <a:latin typeface="Verdana" panose="020B0604030504040204" pitchFamily="34" charset="0"/>
              </a:rPr>
              <a:t>649 marches à monter en </a:t>
            </a:r>
            <a:r>
              <a:rPr lang="fr-FR" b="0" i="0" dirty="0" err="1" smtClean="0">
                <a:solidFill>
                  <a:srgbClr val="222222"/>
                </a:solidFill>
                <a:effectLst/>
                <a:latin typeface="Verdana" panose="020B0604030504040204" pitchFamily="34" charset="0"/>
              </a:rPr>
              <a:t>zig-zag</a:t>
            </a:r>
            <a:r>
              <a:rPr lang="fr-FR" b="0" i="0" dirty="0" smtClean="0">
                <a:solidFill>
                  <a:srgbClr val="222222"/>
                </a:solidFill>
                <a:effectLst/>
                <a:latin typeface="Verdana" panose="020B0604030504040204" pitchFamily="34" charset="0"/>
              </a:rPr>
              <a:t> pour profiter d’une vue bien méritée.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26846848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uncafe.mediablogger.com/wp-content/uploads/sites/6/2019/03/165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4866" y="0"/>
            <a:ext cx="864713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5421" y="263140"/>
            <a:ext cx="2627642"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L’escalier de </a:t>
            </a:r>
            <a:r>
              <a:rPr lang="fr-FR" b="1" i="0" dirty="0" err="1" smtClean="0">
                <a:solidFill>
                  <a:srgbClr val="222222"/>
                </a:solidFill>
                <a:effectLst/>
                <a:latin typeface="Verdana" panose="020B0604030504040204" pitchFamily="34" charset="0"/>
              </a:rPr>
              <a:t>Florli</a:t>
            </a:r>
            <a:r>
              <a:rPr lang="fr-FR" b="1" i="0" dirty="0" smtClean="0">
                <a:solidFill>
                  <a:srgbClr val="222222"/>
                </a:solidFill>
                <a:effectLst/>
                <a:latin typeface="Verdana" panose="020B0604030504040204" pitchFamily="34" charset="0"/>
              </a:rPr>
              <a:t> </a:t>
            </a:r>
            <a:endParaRPr lang="fr-FR" b="1" i="0" dirty="0" smtClean="0">
              <a:solidFill>
                <a:srgbClr val="222222"/>
              </a:solidFill>
              <a:effectLst/>
              <a:latin typeface="Verdana" panose="020B0604030504040204" pitchFamily="34" charset="0"/>
            </a:endParaRPr>
          </a:p>
          <a:p>
            <a:r>
              <a:rPr lang="fr-FR" b="1" dirty="0">
                <a:solidFill>
                  <a:srgbClr val="222222"/>
                </a:solidFill>
                <a:latin typeface="Verdana" panose="020B0604030504040204" pitchFamily="34" charset="0"/>
              </a:rPr>
              <a:t> </a:t>
            </a:r>
            <a:r>
              <a:rPr lang="fr-FR" b="1" dirty="0" smtClean="0">
                <a:solidFill>
                  <a:srgbClr val="222222"/>
                </a:solidFill>
                <a:latin typeface="Verdana" panose="020B0604030504040204" pitchFamily="34" charset="0"/>
              </a:rPr>
              <a:t>      </a:t>
            </a:r>
            <a:r>
              <a:rPr lang="fr-FR" b="1" i="0" dirty="0" smtClean="0">
                <a:solidFill>
                  <a:srgbClr val="222222"/>
                </a:solidFill>
                <a:effectLst/>
                <a:latin typeface="Verdana" panose="020B0604030504040204" pitchFamily="34" charset="0"/>
              </a:rPr>
              <a:t>en </a:t>
            </a:r>
            <a:r>
              <a:rPr lang="fr-FR" b="1" i="0" dirty="0" smtClean="0">
                <a:solidFill>
                  <a:srgbClr val="222222"/>
                </a:solidFill>
                <a:effectLst/>
                <a:latin typeface="Verdana" panose="020B0604030504040204" pitchFamily="34" charset="0"/>
              </a:rPr>
              <a:t>Norvège</a:t>
            </a:r>
            <a:endParaRPr lang="fr-FR" dirty="0"/>
          </a:p>
        </p:txBody>
      </p:sp>
      <p:sp>
        <p:nvSpPr>
          <p:cNvPr id="3" name="Rectangle 2"/>
          <p:cNvSpPr/>
          <p:nvPr/>
        </p:nvSpPr>
        <p:spPr>
          <a:xfrm>
            <a:off x="205421" y="1624911"/>
            <a:ext cx="3251763" cy="3139321"/>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Il compte 4 444 marches, l’escalier de </a:t>
            </a:r>
            <a:r>
              <a:rPr lang="fr-FR" b="0" i="0" dirty="0" err="1" smtClean="0">
                <a:solidFill>
                  <a:srgbClr val="222222"/>
                </a:solidFill>
                <a:effectLst/>
                <a:latin typeface="Verdana" panose="020B0604030504040204" pitchFamily="34" charset="0"/>
              </a:rPr>
              <a:t>Florli</a:t>
            </a:r>
            <a:r>
              <a:rPr lang="fr-FR" b="0" i="0" dirty="0" smtClean="0">
                <a:solidFill>
                  <a:srgbClr val="222222"/>
                </a:solidFill>
                <a:effectLst/>
                <a:latin typeface="Verdana" panose="020B0604030504040204" pitchFamily="34" charset="0"/>
              </a:rPr>
              <a:t> en Norvège est considéré comme le plus long escalier en bois du monde.</a:t>
            </a:r>
          </a:p>
          <a:p>
            <a:r>
              <a:rPr lang="fr-FR" b="0" i="0" dirty="0" smtClean="0">
                <a:solidFill>
                  <a:srgbClr val="222222"/>
                </a:solidFill>
                <a:effectLst/>
                <a:latin typeface="Verdana" panose="020B0604030504040204" pitchFamily="34" charset="0"/>
              </a:rPr>
              <a:t>Si les paysages qu’il traverse sont très sympas, le fait qu’il grince à certains endroits n’est pas très </a:t>
            </a:r>
            <a:r>
              <a:rPr lang="fr-FR" b="0" i="0" dirty="0" err="1" smtClean="0">
                <a:solidFill>
                  <a:srgbClr val="222222"/>
                </a:solidFill>
                <a:effectLst/>
                <a:latin typeface="Verdana" panose="020B0604030504040204" pitchFamily="34" charset="0"/>
              </a:rPr>
              <a:t>très</a:t>
            </a:r>
            <a:r>
              <a:rPr lang="fr-FR" b="0" i="0" dirty="0" smtClean="0">
                <a:solidFill>
                  <a:srgbClr val="222222"/>
                </a:solidFill>
                <a:effectLst/>
                <a:latin typeface="Verdana" panose="020B0604030504040204" pitchFamily="34" charset="0"/>
              </a:rPr>
              <a:t> rassurant…</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8630617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funcafe.mediablogger.com/wp-content/uploads/sites/6/2019/03/165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0023" y="0"/>
            <a:ext cx="857197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24616" y="388400"/>
            <a:ext cx="2480166"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L’escalier </a:t>
            </a:r>
            <a:r>
              <a:rPr lang="fr-FR" b="1" i="0" dirty="0" smtClean="0">
                <a:solidFill>
                  <a:srgbClr val="222222"/>
                </a:solidFill>
                <a:effectLst/>
                <a:latin typeface="Verdana" panose="020B0604030504040204" pitchFamily="34" charset="0"/>
              </a:rPr>
              <a:t>d’</a:t>
            </a:r>
            <a:r>
              <a:rPr lang="fr-FR" b="1" i="0" dirty="0" err="1" smtClean="0">
                <a:solidFill>
                  <a:srgbClr val="222222"/>
                </a:solidFill>
                <a:effectLst/>
                <a:latin typeface="Verdana" panose="020B0604030504040204" pitchFamily="34" charset="0"/>
              </a:rPr>
              <a:t>Haiku</a:t>
            </a:r>
            <a:endParaRPr lang="fr-FR" b="1" i="0" dirty="0" smtClean="0">
              <a:solidFill>
                <a:srgbClr val="222222"/>
              </a:solidFill>
              <a:effectLst/>
              <a:latin typeface="Verdana" panose="020B0604030504040204" pitchFamily="34" charset="0"/>
            </a:endParaRPr>
          </a:p>
          <a:p>
            <a:r>
              <a:rPr lang="fr-FR" b="1" dirty="0">
                <a:solidFill>
                  <a:srgbClr val="222222"/>
                </a:solidFill>
                <a:latin typeface="Verdana" panose="020B0604030504040204" pitchFamily="34" charset="0"/>
              </a:rPr>
              <a:t> </a:t>
            </a:r>
            <a:r>
              <a:rPr lang="fr-FR" b="1" dirty="0" smtClean="0">
                <a:solidFill>
                  <a:srgbClr val="222222"/>
                </a:solidFill>
                <a:latin typeface="Verdana" panose="020B0604030504040204" pitchFamily="34" charset="0"/>
              </a:rPr>
              <a:t>      </a:t>
            </a:r>
            <a:r>
              <a:rPr lang="fr-FR" b="1" i="0" dirty="0" smtClean="0">
                <a:solidFill>
                  <a:srgbClr val="222222"/>
                </a:solidFill>
                <a:effectLst/>
                <a:latin typeface="Verdana" panose="020B0604030504040204" pitchFamily="34" charset="0"/>
              </a:rPr>
              <a:t> </a:t>
            </a:r>
            <a:r>
              <a:rPr lang="fr-FR" b="1" i="0" dirty="0" smtClean="0">
                <a:solidFill>
                  <a:srgbClr val="222222"/>
                </a:solidFill>
                <a:effectLst/>
                <a:latin typeface="Verdana" panose="020B0604030504040204" pitchFamily="34" charset="0"/>
              </a:rPr>
              <a:t>à Hawaii</a:t>
            </a:r>
            <a:endParaRPr lang="fr-FR" dirty="0"/>
          </a:p>
        </p:txBody>
      </p:sp>
      <p:sp>
        <p:nvSpPr>
          <p:cNvPr id="3" name="Rectangle 2"/>
          <p:cNvSpPr/>
          <p:nvPr/>
        </p:nvSpPr>
        <p:spPr>
          <a:xfrm>
            <a:off x="317326" y="2727914"/>
            <a:ext cx="3302696" cy="2585323"/>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On le surnomme « escalier du paradis ». L’escalier d’</a:t>
            </a:r>
            <a:r>
              <a:rPr lang="fr-FR" b="0" i="0" dirty="0" err="1" smtClean="0">
                <a:solidFill>
                  <a:srgbClr val="222222"/>
                </a:solidFill>
                <a:effectLst/>
                <a:latin typeface="Verdana" panose="020B0604030504040204" pitchFamily="34" charset="0"/>
              </a:rPr>
              <a:t>Haiku</a:t>
            </a:r>
            <a:r>
              <a:rPr lang="fr-FR" b="0" i="0" dirty="0" smtClean="0">
                <a:solidFill>
                  <a:srgbClr val="222222"/>
                </a:solidFill>
                <a:effectLst/>
                <a:latin typeface="Verdana" panose="020B0604030504040204" pitchFamily="34" charset="0"/>
              </a:rPr>
              <a:t> à </a:t>
            </a:r>
            <a:r>
              <a:rPr lang="fr-FR" b="0" i="0" dirty="0" err="1" smtClean="0">
                <a:solidFill>
                  <a:srgbClr val="222222"/>
                </a:solidFill>
                <a:effectLst/>
                <a:latin typeface="Verdana" panose="020B0604030504040204" pitchFamily="34" charset="0"/>
              </a:rPr>
              <a:t>Hawaïi</a:t>
            </a:r>
            <a:r>
              <a:rPr lang="fr-FR" b="0" i="0" dirty="0" smtClean="0">
                <a:solidFill>
                  <a:srgbClr val="222222"/>
                </a:solidFill>
                <a:effectLst/>
                <a:latin typeface="Verdana" panose="020B0604030504040204" pitchFamily="34" charset="0"/>
              </a:rPr>
              <a:t> est reconnu dans le monde entier pour sa dangerosité.</a:t>
            </a:r>
          </a:p>
          <a:p>
            <a:r>
              <a:rPr lang="fr-FR" b="0" i="0" dirty="0" smtClean="0">
                <a:solidFill>
                  <a:srgbClr val="222222"/>
                </a:solidFill>
                <a:effectLst/>
                <a:latin typeface="Verdana" panose="020B0604030504040204" pitchFamily="34" charset="0"/>
              </a:rPr>
              <a:t>Bien qu’il soit fermé au public, certains n’hésitent pas à s’y aventurer au péril de leur vie.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5337205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0284" y="375874"/>
            <a:ext cx="2622834"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La Grande </a:t>
            </a:r>
            <a:r>
              <a:rPr lang="fr-FR" b="1" i="0" dirty="0" smtClean="0">
                <a:solidFill>
                  <a:srgbClr val="222222"/>
                </a:solidFill>
                <a:effectLst/>
                <a:latin typeface="Verdana" panose="020B0604030504040204" pitchFamily="34" charset="0"/>
              </a:rPr>
              <a:t>Muraille</a:t>
            </a:r>
          </a:p>
          <a:p>
            <a:r>
              <a:rPr lang="fr-FR" b="1" dirty="0">
                <a:solidFill>
                  <a:srgbClr val="222222"/>
                </a:solidFill>
                <a:latin typeface="Verdana" panose="020B0604030504040204" pitchFamily="34" charset="0"/>
              </a:rPr>
              <a:t> </a:t>
            </a:r>
            <a:r>
              <a:rPr lang="fr-FR" b="1" dirty="0" smtClean="0">
                <a:solidFill>
                  <a:srgbClr val="222222"/>
                </a:solidFill>
                <a:latin typeface="Verdana" panose="020B0604030504040204" pitchFamily="34" charset="0"/>
              </a:rPr>
              <a:t>      </a:t>
            </a:r>
            <a:r>
              <a:rPr lang="fr-FR" b="1" i="0" dirty="0" smtClean="0">
                <a:solidFill>
                  <a:srgbClr val="222222"/>
                </a:solidFill>
                <a:effectLst/>
                <a:latin typeface="Verdana" panose="020B0604030504040204" pitchFamily="34" charset="0"/>
              </a:rPr>
              <a:t> </a:t>
            </a:r>
            <a:r>
              <a:rPr lang="fr-FR" b="1" i="0" dirty="0" smtClean="0">
                <a:solidFill>
                  <a:srgbClr val="222222"/>
                </a:solidFill>
                <a:effectLst/>
                <a:latin typeface="Verdana" panose="020B0604030504040204" pitchFamily="34" charset="0"/>
              </a:rPr>
              <a:t>de Chine</a:t>
            </a:r>
            <a:endParaRPr lang="fr-FR" dirty="0"/>
          </a:p>
        </p:txBody>
      </p:sp>
      <p:sp>
        <p:nvSpPr>
          <p:cNvPr id="3" name="Rectangle 2"/>
          <p:cNvSpPr/>
          <p:nvPr/>
        </p:nvSpPr>
        <p:spPr>
          <a:xfrm>
            <a:off x="342378" y="2086235"/>
            <a:ext cx="3866367" cy="3416320"/>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5 164 marches à gravir, rien que ça.</a:t>
            </a:r>
          </a:p>
          <a:p>
            <a:r>
              <a:rPr lang="fr-FR" dirty="0" smtClean="0"/>
              <a:t/>
            </a:r>
            <a:br>
              <a:rPr lang="fr-FR" dirty="0" smtClean="0"/>
            </a:br>
            <a:endParaRPr lang="fr-FR" b="0" i="0" dirty="0" smtClean="0">
              <a:solidFill>
                <a:srgbClr val="222222"/>
              </a:solidFill>
              <a:effectLst/>
              <a:latin typeface="Verdana" panose="020B0604030504040204" pitchFamily="34" charset="0"/>
            </a:endParaRPr>
          </a:p>
          <a:p>
            <a:r>
              <a:rPr lang="fr-FR" dirty="0" smtClean="0"/>
              <a:t/>
            </a:r>
            <a:br>
              <a:rPr lang="fr-FR" dirty="0" smtClean="0"/>
            </a:br>
            <a:r>
              <a:rPr lang="fr-FR" b="0" i="0" dirty="0" smtClean="0">
                <a:solidFill>
                  <a:srgbClr val="222222"/>
                </a:solidFill>
                <a:effectLst/>
                <a:latin typeface="Verdana" panose="020B0604030504040204" pitchFamily="34" charset="0"/>
              </a:rPr>
              <a:t>Et ce n’est pas sans risques puisque certaines zones de la Grande Muraille de Chine qui s’étend sur 21 196 kilomètres sont dangereuses et absolument pas sécurisées.</a:t>
            </a:r>
          </a:p>
          <a:p>
            <a:r>
              <a:rPr lang="fr-FR" b="0" i="0" dirty="0" smtClean="0">
                <a:solidFill>
                  <a:srgbClr val="222222"/>
                </a:solidFill>
                <a:effectLst/>
                <a:latin typeface="Verdana" panose="020B0604030504040204" pitchFamily="34" charset="0"/>
              </a:rPr>
              <a:t>.</a:t>
            </a:r>
            <a:endParaRPr lang="fr-FR" b="0" i="0" dirty="0">
              <a:solidFill>
                <a:srgbClr val="222222"/>
              </a:solidFill>
              <a:effectLst/>
              <a:latin typeface="Verdana" panose="020B0604030504040204" pitchFamily="34" charset="0"/>
            </a:endParaRPr>
          </a:p>
        </p:txBody>
      </p:sp>
      <p:pic>
        <p:nvPicPr>
          <p:cNvPr id="6146" name="Picture 2" descr="https://funcafe.mediablogger.com/wp-content/uploads/sites/6/2019/03/165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329" y="0"/>
            <a:ext cx="81836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5286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023" y="488608"/>
            <a:ext cx="3222357" cy="369332"/>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 Chand </a:t>
            </a:r>
            <a:r>
              <a:rPr lang="fr-FR" b="1" i="0" dirty="0" err="1" smtClean="0">
                <a:solidFill>
                  <a:srgbClr val="222222"/>
                </a:solidFill>
                <a:effectLst/>
                <a:latin typeface="Verdana" panose="020B0604030504040204" pitchFamily="34" charset="0"/>
              </a:rPr>
              <a:t>Baori</a:t>
            </a:r>
            <a:r>
              <a:rPr lang="fr-FR" b="1" i="0" dirty="0" smtClean="0">
                <a:solidFill>
                  <a:srgbClr val="222222"/>
                </a:solidFill>
                <a:effectLst/>
                <a:latin typeface="Verdana" panose="020B0604030504040204" pitchFamily="34" charset="0"/>
              </a:rPr>
              <a:t> en Inde</a:t>
            </a:r>
            <a:endParaRPr lang="fr-FR" dirty="0"/>
          </a:p>
        </p:txBody>
      </p:sp>
      <p:sp>
        <p:nvSpPr>
          <p:cNvPr id="3" name="Rectangle 2"/>
          <p:cNvSpPr/>
          <p:nvPr/>
        </p:nvSpPr>
        <p:spPr>
          <a:xfrm>
            <a:off x="154487" y="2098048"/>
            <a:ext cx="3465535" cy="4524315"/>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Les escaliers du Chand </a:t>
            </a:r>
            <a:r>
              <a:rPr lang="fr-FR" b="0" i="0" dirty="0" err="1" smtClean="0">
                <a:solidFill>
                  <a:srgbClr val="222222"/>
                </a:solidFill>
                <a:effectLst/>
                <a:latin typeface="Verdana" panose="020B0604030504040204" pitchFamily="34" charset="0"/>
              </a:rPr>
              <a:t>Baori</a:t>
            </a:r>
            <a:r>
              <a:rPr lang="fr-FR" b="0" i="0" dirty="0" smtClean="0">
                <a:solidFill>
                  <a:srgbClr val="222222"/>
                </a:solidFill>
                <a:effectLst/>
                <a:latin typeface="Verdana" panose="020B0604030504040204" pitchFamily="34" charset="0"/>
              </a:rPr>
              <a:t>, un énorme puits en Inde ont de quoi donner le tournis. Pas moins de 3 500 marches sont réparties sur 13 niveaux et 19,5 mètres de profondeur.</a:t>
            </a:r>
          </a:p>
          <a:p>
            <a:r>
              <a:rPr lang="fr-FR" b="0" i="0" dirty="0" smtClean="0">
                <a:solidFill>
                  <a:srgbClr val="222222"/>
                </a:solidFill>
                <a:effectLst/>
                <a:latin typeface="Verdana" panose="020B0604030504040204" pitchFamily="34" charset="0"/>
              </a:rPr>
              <a:t>La construction de ce puits situé à </a:t>
            </a:r>
            <a:r>
              <a:rPr lang="fr-FR" b="0" i="0" dirty="0" err="1" smtClean="0">
                <a:solidFill>
                  <a:srgbClr val="222222"/>
                </a:solidFill>
                <a:effectLst/>
                <a:latin typeface="Verdana" panose="020B0604030504040204" pitchFamily="34" charset="0"/>
              </a:rPr>
              <a:t>Abhabneri</a:t>
            </a:r>
            <a:r>
              <a:rPr lang="fr-FR" b="0" i="0" dirty="0" smtClean="0">
                <a:solidFill>
                  <a:srgbClr val="222222"/>
                </a:solidFill>
                <a:effectLst/>
                <a:latin typeface="Verdana" panose="020B0604030504040204" pitchFamily="34" charset="0"/>
              </a:rPr>
              <a:t> à 95 km de Jaipur, date du 8ème et 9ème siècle. Il servait autrefois à stocker l’eau de la mousson pour pallier au manque d’eau durant la saison sèche au </a:t>
            </a:r>
            <a:r>
              <a:rPr lang="fr-FR" b="0" i="0" dirty="0" err="1" smtClean="0">
                <a:solidFill>
                  <a:srgbClr val="222222"/>
                </a:solidFill>
                <a:effectLst/>
                <a:latin typeface="Verdana" panose="020B0604030504040204" pitchFamily="34" charset="0"/>
              </a:rPr>
              <a:t>Rajhastan</a:t>
            </a:r>
            <a:r>
              <a:rPr lang="fr-FR" b="0" i="0" dirty="0" smtClean="0">
                <a:solidFill>
                  <a:srgbClr val="222222"/>
                </a:solidFill>
                <a:effectLst/>
                <a:latin typeface="Verdana" panose="020B0604030504040204" pitchFamily="34" charset="0"/>
              </a:rPr>
              <a:t>.</a:t>
            </a:r>
          </a:p>
          <a:p>
            <a:r>
              <a:rPr lang="fr-FR" b="0" i="0" dirty="0" smtClean="0">
                <a:solidFill>
                  <a:srgbClr val="222222"/>
                </a:solidFill>
                <a:effectLst/>
                <a:latin typeface="Verdana" panose="020B0604030504040204" pitchFamily="34" charset="0"/>
              </a:rPr>
              <a:t>.</a:t>
            </a:r>
            <a:endParaRPr lang="fr-FR" b="0" i="0" dirty="0">
              <a:solidFill>
                <a:srgbClr val="222222"/>
              </a:solidFill>
              <a:effectLst/>
              <a:latin typeface="Verdana" panose="020B0604030504040204" pitchFamily="34" charset="0"/>
            </a:endParaRPr>
          </a:p>
        </p:txBody>
      </p:sp>
      <p:pic>
        <p:nvPicPr>
          <p:cNvPr id="7170" name="Picture 2" descr="https://funcafe.mediablogger.com/wp-content/uploads/sites/6/2019/03/165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0023" y="0"/>
            <a:ext cx="857089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9017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601" y="425978"/>
            <a:ext cx="5533887" cy="369332"/>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Les escaliers d’Angkor Wat au Cambodge</a:t>
            </a:r>
            <a:endParaRPr lang="fr-FR" dirty="0"/>
          </a:p>
        </p:txBody>
      </p:sp>
      <p:sp>
        <p:nvSpPr>
          <p:cNvPr id="3" name="Rectangle 2"/>
          <p:cNvSpPr/>
          <p:nvPr/>
        </p:nvSpPr>
        <p:spPr>
          <a:xfrm>
            <a:off x="430060" y="2564363"/>
            <a:ext cx="6096000" cy="1754326"/>
          </a:xfrm>
          <a:prstGeom prst="rect">
            <a:avLst/>
          </a:prstGeom>
        </p:spPr>
        <p:txBody>
          <a:bodyPr>
            <a:spAutoFit/>
          </a:bodyPr>
          <a:lstStyle/>
          <a:p>
            <a:r>
              <a:rPr lang="fr-FR" b="0" i="0" dirty="0" smtClean="0">
                <a:solidFill>
                  <a:srgbClr val="222222"/>
                </a:solidFill>
                <a:effectLst/>
                <a:latin typeface="Verdana" panose="020B0604030504040204" pitchFamily="34" charset="0"/>
              </a:rPr>
              <a:t>Inclinés à 70 %, ces escaliers représentent un danger pour celui qui souhaite visiter le temple d’Angkor Wat au Cambodge.</a:t>
            </a:r>
          </a:p>
          <a:p>
            <a:r>
              <a:rPr lang="fr-FR" b="0" i="0" dirty="0" smtClean="0">
                <a:solidFill>
                  <a:srgbClr val="222222"/>
                </a:solidFill>
                <a:effectLst/>
                <a:latin typeface="Verdana" panose="020B0604030504040204" pitchFamily="34" charset="0"/>
              </a:rPr>
              <a:t>Pour les atteindre, il fallait se mettre à quatre pattes et ne pas avoir peur du vide. Heureusement de vrais escaliers ont été construits depuis.</a:t>
            </a:r>
            <a:endParaRPr lang="fr-FR" b="0" i="0" dirty="0">
              <a:solidFill>
                <a:srgbClr val="222222"/>
              </a:solidFill>
              <a:effectLst/>
              <a:latin typeface="Verdana" panose="020B0604030504040204" pitchFamily="34" charset="0"/>
            </a:endParaRPr>
          </a:p>
        </p:txBody>
      </p:sp>
      <p:pic>
        <p:nvPicPr>
          <p:cNvPr id="8194" name="Picture 2" descr="https://funcafe.mediablogger.com/wp-content/uploads/sites/6/2019/03/1656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3846" y="0"/>
            <a:ext cx="55281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0899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https://funcafe.mediablogger.com/wp-content/uploads/sites/6/2019/03/165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2833" y="0"/>
            <a:ext cx="721916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4204" y="375874"/>
            <a:ext cx="3836307"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Les escaliers de Batu Caves </a:t>
            </a:r>
            <a:endParaRPr lang="fr-FR" b="1" i="0" dirty="0" smtClean="0">
              <a:solidFill>
                <a:srgbClr val="222222"/>
              </a:solidFill>
              <a:effectLst/>
              <a:latin typeface="Verdana" panose="020B0604030504040204" pitchFamily="34" charset="0"/>
            </a:endParaRPr>
          </a:p>
          <a:p>
            <a:r>
              <a:rPr lang="fr-FR" b="1" dirty="0">
                <a:solidFill>
                  <a:srgbClr val="222222"/>
                </a:solidFill>
                <a:latin typeface="Verdana" panose="020B0604030504040204" pitchFamily="34" charset="0"/>
              </a:rPr>
              <a:t> </a:t>
            </a:r>
            <a:r>
              <a:rPr lang="fr-FR" b="1" dirty="0" smtClean="0">
                <a:solidFill>
                  <a:srgbClr val="222222"/>
                </a:solidFill>
                <a:latin typeface="Verdana" panose="020B0604030504040204" pitchFamily="34" charset="0"/>
              </a:rPr>
              <a:t>        </a:t>
            </a:r>
            <a:r>
              <a:rPr lang="fr-FR" b="1" i="0" dirty="0" smtClean="0">
                <a:solidFill>
                  <a:srgbClr val="222222"/>
                </a:solidFill>
                <a:effectLst/>
                <a:latin typeface="Verdana" panose="020B0604030504040204" pitchFamily="34" charset="0"/>
              </a:rPr>
              <a:t>en </a:t>
            </a:r>
            <a:r>
              <a:rPr lang="fr-FR" b="1" i="0" dirty="0" smtClean="0">
                <a:effectLst/>
                <a:latin typeface="Verdana" panose="020B0604030504040204" pitchFamily="34" charset="0"/>
              </a:rPr>
              <a:t>Malaisie</a:t>
            </a:r>
            <a:endParaRPr lang="fr-FR" dirty="0"/>
          </a:p>
        </p:txBody>
      </p:sp>
      <p:sp>
        <p:nvSpPr>
          <p:cNvPr id="3" name="Rectangle 1"/>
          <p:cNvSpPr>
            <a:spLocks noChangeArrowheads="1"/>
          </p:cNvSpPr>
          <p:nvPr/>
        </p:nvSpPr>
        <p:spPr bwMode="auto">
          <a:xfrm>
            <a:off x="137786" y="946428"/>
            <a:ext cx="4709787"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latin typeface="Verdana" panose="020B0604030504040204" pitchFamily="34" charset="0"/>
              </a:rPr>
              <a:t>Mieux vaut ne pas trébucher dans ces escaliers sous peine d’emporter tout un lot de touristes avec soi…</a:t>
            </a:r>
            <a:endParaRPr kumimoji="0" lang="fr-FR" altLang="fr-FR"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b="0" i="0" u="none" strike="noStrike" cap="none" normalizeH="0" baseline="0" dirty="0" smtClean="0">
              <a:ln>
                <a:noFill/>
              </a:ln>
              <a:solidFill>
                <a:schemeClr val="tx1"/>
              </a:solidFill>
              <a:effectLst/>
            </a:endParaRPr>
          </a:p>
          <a:p>
            <a:pPr lvl="0"/>
            <a:r>
              <a:rPr kumimoji="0" lang="fr-FR" altLang="fr-FR" b="0" i="0" u="none" strike="noStrike" cap="none" normalizeH="0" baseline="0" dirty="0" smtClean="0">
                <a:ln>
                  <a:noFill/>
                </a:ln>
                <a:solidFill>
                  <a:srgbClr val="222222"/>
                </a:solidFill>
                <a:effectLst/>
                <a:latin typeface="Verdana" panose="020B0604030504040204" pitchFamily="34" charset="0"/>
              </a:rPr>
              <a:t>Chaque jours 5 000 personnes montent les 272 marches de cet escalier menant au grottes sacrées de Batu Caves</a:t>
            </a:r>
            <a:r>
              <a:rPr kumimoji="0" lang="fr-FR" altLang="fr-FR" sz="1100" b="0" i="0" u="none" strike="noStrike" cap="none" normalizeH="0" baseline="0" dirty="0" smtClean="0">
                <a:ln>
                  <a:noFill/>
                </a:ln>
                <a:solidFill>
                  <a:srgbClr val="222222"/>
                </a:solidFill>
                <a:effectLst/>
                <a:latin typeface="Verdana" panose="020B0604030504040204" pitchFamily="34" charset="0"/>
              </a:rPr>
              <a:t>.</a:t>
            </a:r>
            <a:r>
              <a:rPr lang="fr-FR" dirty="0"/>
              <a:t> t escalier mystique pour atteindre le Nirvana, et accessoirement les magnifiques grottes sacrées. Autant vous prévenir, ça grimpe sévère et il va falloir jouer des coudes, en plus des mollets, pour espérer atteindre le sommet sans encombre. Faites gaffe aussi à ne pas glisser sur les marches : quand il ne pleut pas des sots d’eau, l’air est souvent saturé d’humidité, même en plein cagnard. Faire du </a:t>
            </a:r>
            <a:r>
              <a:rPr lang="fr-FR" dirty="0" err="1"/>
              <a:t>step</a:t>
            </a:r>
            <a:r>
              <a:rPr lang="fr-FR" dirty="0"/>
              <a:t> en même temps qu’un sauna, un concept qui vous fera perdre quelques kilos (voire la vie).</a:t>
            </a:r>
            <a:endParaRPr kumimoji="0" lang="fr-FR" altLang="fr-F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381341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1444" y="554787"/>
            <a:ext cx="2358338" cy="646331"/>
          </a:xfrm>
          <a:prstGeom prst="rect">
            <a:avLst/>
          </a:prstGeom>
        </p:spPr>
        <p:txBody>
          <a:bodyPr wrap="none">
            <a:spAutoFit/>
          </a:bodyPr>
          <a:lstStyle/>
          <a:p>
            <a:r>
              <a:rPr lang="fr-FR" b="1" i="0" dirty="0" smtClean="0">
                <a:solidFill>
                  <a:srgbClr val="222222"/>
                </a:solidFill>
                <a:effectLst/>
                <a:latin typeface="Verdana" panose="020B0604030504040204" pitchFamily="34" charset="0"/>
              </a:rPr>
              <a:t>    Les </a:t>
            </a:r>
            <a:r>
              <a:rPr lang="fr-FR" b="1" i="0" dirty="0" smtClean="0">
                <a:solidFill>
                  <a:srgbClr val="222222"/>
                </a:solidFill>
                <a:effectLst/>
                <a:latin typeface="Verdana" panose="020B0604030504040204" pitchFamily="34" charset="0"/>
              </a:rPr>
              <a:t>escaliers </a:t>
            </a:r>
            <a:endParaRPr lang="fr-FR" b="1" i="0" dirty="0" smtClean="0">
              <a:solidFill>
                <a:srgbClr val="222222"/>
              </a:solidFill>
              <a:effectLst/>
              <a:latin typeface="Verdana" panose="020B0604030504040204" pitchFamily="34" charset="0"/>
            </a:endParaRPr>
          </a:p>
          <a:p>
            <a:r>
              <a:rPr lang="fr-FR" b="1" i="0" dirty="0" smtClean="0">
                <a:solidFill>
                  <a:srgbClr val="222222"/>
                </a:solidFill>
                <a:effectLst/>
                <a:latin typeface="Verdana" panose="020B0604030504040204" pitchFamily="34" charset="0"/>
              </a:rPr>
              <a:t>du </a:t>
            </a:r>
            <a:r>
              <a:rPr lang="fr-FR" b="1" i="0" dirty="0" err="1" smtClean="0">
                <a:solidFill>
                  <a:srgbClr val="222222"/>
                </a:solidFill>
                <a:effectLst/>
                <a:latin typeface="Verdana" panose="020B0604030504040204" pitchFamily="34" charset="0"/>
              </a:rPr>
              <a:t>Machu</a:t>
            </a:r>
            <a:r>
              <a:rPr lang="fr-FR" b="1" i="0" dirty="0" smtClean="0">
                <a:solidFill>
                  <a:srgbClr val="222222"/>
                </a:solidFill>
                <a:effectLst/>
                <a:latin typeface="Verdana" panose="020B0604030504040204" pitchFamily="34" charset="0"/>
              </a:rPr>
              <a:t> </a:t>
            </a:r>
            <a:r>
              <a:rPr lang="fr-FR" b="1" i="0" dirty="0" err="1" smtClean="0">
                <a:solidFill>
                  <a:srgbClr val="222222"/>
                </a:solidFill>
                <a:effectLst/>
                <a:latin typeface="Verdana" panose="020B0604030504040204" pitchFamily="34" charset="0"/>
              </a:rPr>
              <a:t>Picchu</a:t>
            </a:r>
            <a:endParaRPr lang="fr-FR" dirty="0"/>
          </a:p>
        </p:txBody>
      </p:sp>
      <p:sp>
        <p:nvSpPr>
          <p:cNvPr id="3" name="Rectangle 2"/>
          <p:cNvSpPr/>
          <p:nvPr/>
        </p:nvSpPr>
        <p:spPr>
          <a:xfrm>
            <a:off x="315247" y="2402237"/>
            <a:ext cx="4095993" cy="2308324"/>
          </a:xfrm>
          <a:prstGeom prst="rect">
            <a:avLst/>
          </a:prstGeom>
        </p:spPr>
        <p:txBody>
          <a:bodyPr wrap="square">
            <a:spAutoFit/>
          </a:bodyPr>
          <a:lstStyle/>
          <a:p>
            <a:r>
              <a:rPr lang="fr-FR" b="0" i="0" dirty="0" smtClean="0">
                <a:solidFill>
                  <a:srgbClr val="222222"/>
                </a:solidFill>
                <a:effectLst/>
                <a:latin typeface="Verdana" panose="020B0604030504040204" pitchFamily="34" charset="0"/>
              </a:rPr>
              <a:t>3000 </a:t>
            </a:r>
            <a:r>
              <a:rPr lang="fr-FR" b="0" i="0" dirty="0" err="1" smtClean="0">
                <a:solidFill>
                  <a:srgbClr val="222222"/>
                </a:solidFill>
                <a:effectLst/>
                <a:latin typeface="Verdana" panose="020B0604030504040204" pitchFamily="34" charset="0"/>
              </a:rPr>
              <a:t>marches:Si</a:t>
            </a:r>
            <a:r>
              <a:rPr lang="fr-FR" b="0" i="0" dirty="0" smtClean="0">
                <a:solidFill>
                  <a:srgbClr val="222222"/>
                </a:solidFill>
                <a:effectLst/>
                <a:latin typeface="Verdana" panose="020B0604030504040204" pitchFamily="34" charset="0"/>
              </a:rPr>
              <a:t> votre pointure dépasse le 30, passez votre chemin.</a:t>
            </a:r>
          </a:p>
          <a:p>
            <a:r>
              <a:rPr lang="fr-FR" b="0" i="0" dirty="0" smtClean="0">
                <a:solidFill>
                  <a:srgbClr val="222222"/>
                </a:solidFill>
                <a:effectLst/>
                <a:latin typeface="Verdana" panose="020B0604030504040204" pitchFamily="34" charset="0"/>
              </a:rPr>
              <a:t>Les marches de cet escalier menant au Temple de la Lune au </a:t>
            </a:r>
            <a:r>
              <a:rPr lang="fr-FR" b="0" i="0" dirty="0" err="1" smtClean="0">
                <a:solidFill>
                  <a:srgbClr val="222222"/>
                </a:solidFill>
                <a:effectLst/>
                <a:latin typeface="Verdana" panose="020B0604030504040204" pitchFamily="34" charset="0"/>
              </a:rPr>
              <a:t>Machu</a:t>
            </a:r>
            <a:r>
              <a:rPr lang="fr-FR" b="0" i="0" dirty="0" smtClean="0">
                <a:solidFill>
                  <a:srgbClr val="222222"/>
                </a:solidFill>
                <a:effectLst/>
                <a:latin typeface="Verdana" panose="020B0604030504040204" pitchFamily="34" charset="0"/>
              </a:rPr>
              <a:t> </a:t>
            </a:r>
            <a:r>
              <a:rPr lang="fr-FR" b="0" i="0" dirty="0" err="1" smtClean="0">
                <a:solidFill>
                  <a:srgbClr val="222222"/>
                </a:solidFill>
                <a:effectLst/>
                <a:latin typeface="Verdana" panose="020B0604030504040204" pitchFamily="34" charset="0"/>
              </a:rPr>
              <a:t>Picchu</a:t>
            </a:r>
            <a:r>
              <a:rPr lang="fr-FR" b="0" i="0" dirty="0" smtClean="0">
                <a:solidFill>
                  <a:srgbClr val="222222"/>
                </a:solidFill>
                <a:effectLst/>
                <a:latin typeface="Verdana" panose="020B0604030504040204" pitchFamily="34" charset="0"/>
              </a:rPr>
              <a:t> sont si étroites qu’elles peuvent vous faire chuter.</a:t>
            </a:r>
            <a:endParaRPr lang="fr-FR" b="0" i="0" dirty="0">
              <a:solidFill>
                <a:srgbClr val="222222"/>
              </a:solidFill>
              <a:effectLst/>
              <a:latin typeface="Verdana" panose="020B0604030504040204" pitchFamily="34" charset="0"/>
            </a:endParaRPr>
          </a:p>
        </p:txBody>
      </p:sp>
      <p:pic>
        <p:nvPicPr>
          <p:cNvPr id="10242" name="Picture 2" descr="https://funcafe.mediablogger.com/wp-content/uploads/sites/6/2019/03/165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1240" y="0"/>
            <a:ext cx="77807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4959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oastal hikes donât get much better than th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5282" y="0"/>
            <a:ext cx="844671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2309" y="300718"/>
            <a:ext cx="3121367" cy="646331"/>
          </a:xfrm>
          <a:prstGeom prst="rect">
            <a:avLst/>
          </a:prstGeom>
        </p:spPr>
        <p:txBody>
          <a:bodyPr wrap="none">
            <a:spAutoFit/>
          </a:bodyPr>
          <a:lstStyle/>
          <a:p>
            <a:pPr fontAlgn="base"/>
            <a:r>
              <a:rPr lang="fr-FR" b="1" i="0" dirty="0" smtClean="0">
                <a:solidFill>
                  <a:srgbClr val="1A1919"/>
                </a:solidFill>
                <a:effectLst/>
                <a:latin typeface="Arial" panose="020B0604020202020204" pitchFamily="34" charset="0"/>
                <a:cs typeface="Arial" panose="020B0604020202020204" pitchFamily="34" charset="0"/>
              </a:rPr>
              <a:t>San Juan de </a:t>
            </a:r>
            <a:r>
              <a:rPr lang="fr-FR" b="1" i="0" dirty="0" err="1" smtClean="0">
                <a:solidFill>
                  <a:srgbClr val="1A1919"/>
                </a:solidFill>
                <a:effectLst/>
                <a:latin typeface="Arial" panose="020B0604020202020204" pitchFamily="34" charset="0"/>
                <a:cs typeface="Arial" panose="020B0604020202020204" pitchFamily="34" charset="0"/>
              </a:rPr>
              <a:t>Gaztelugatxe</a:t>
            </a:r>
            <a:r>
              <a:rPr lang="fr-FR" b="1" i="0" dirty="0" smtClean="0">
                <a:solidFill>
                  <a:srgbClr val="1A1919"/>
                </a:solidFill>
                <a:effectLst/>
                <a:latin typeface="Arial" panose="020B0604020202020204" pitchFamily="34" charset="0"/>
                <a:cs typeface="Arial" panose="020B0604020202020204" pitchFamily="34" charset="0"/>
              </a:rPr>
              <a:t>:</a:t>
            </a:r>
          </a:p>
          <a:p>
            <a:pPr fontAlgn="base"/>
            <a:r>
              <a:rPr lang="fr-FR" b="1" i="0" dirty="0" smtClean="0">
                <a:solidFill>
                  <a:srgbClr val="1A1919"/>
                </a:solidFill>
                <a:effectLst/>
                <a:latin typeface="Arial" panose="020B0604020202020204" pitchFamily="34" charset="0"/>
                <a:cs typeface="Arial" panose="020B0604020202020204" pitchFamily="34" charset="0"/>
              </a:rPr>
              <a:t> </a:t>
            </a:r>
            <a:r>
              <a:rPr lang="fr-FR" b="1" dirty="0">
                <a:latin typeface="Arial" panose="020B0604020202020204" pitchFamily="34" charset="0"/>
                <a:cs typeface="Arial" panose="020B0604020202020204" pitchFamily="34" charset="0"/>
              </a:rPr>
              <a:t>Biscaye, Espagne</a:t>
            </a:r>
            <a:endParaRPr lang="fr-FR" b="1" i="0" dirty="0">
              <a:effectLst/>
              <a:latin typeface="Arial" panose="020B0604020202020204" pitchFamily="34" charset="0"/>
              <a:cs typeface="Arial" panose="020B0604020202020204" pitchFamily="34" charset="0"/>
            </a:endParaRPr>
          </a:p>
        </p:txBody>
      </p:sp>
      <p:sp>
        <p:nvSpPr>
          <p:cNvPr id="3" name="Rectangle 2"/>
          <p:cNvSpPr/>
          <p:nvPr/>
        </p:nvSpPr>
        <p:spPr>
          <a:xfrm>
            <a:off x="252309" y="2062610"/>
            <a:ext cx="3492973" cy="3416320"/>
          </a:xfrm>
          <a:prstGeom prst="rect">
            <a:avLst/>
          </a:prstGeom>
        </p:spPr>
        <p:txBody>
          <a:bodyPr wrap="square">
            <a:spAutoFit/>
          </a:bodyPr>
          <a:lstStyle/>
          <a:p>
            <a:r>
              <a:rPr lang="fr-FR" b="0" i="0" dirty="0" smtClean="0">
                <a:solidFill>
                  <a:srgbClr val="1A1919"/>
                </a:solidFill>
                <a:effectLst/>
                <a:latin typeface="Bull Text"/>
              </a:rPr>
              <a:t>237 </a:t>
            </a:r>
            <a:r>
              <a:rPr lang="fr-FR" b="0" i="0" dirty="0" err="1" smtClean="0">
                <a:solidFill>
                  <a:srgbClr val="1A1919"/>
                </a:solidFill>
                <a:effectLst/>
                <a:latin typeface="Bull Text"/>
              </a:rPr>
              <a:t>marches.Les</a:t>
            </a:r>
            <a:r>
              <a:rPr lang="fr-FR" b="0" i="0" dirty="0" smtClean="0">
                <a:solidFill>
                  <a:srgbClr val="1A1919"/>
                </a:solidFill>
                <a:effectLst/>
                <a:latin typeface="Bull Text"/>
              </a:rPr>
              <a:t> fans de Game of </a:t>
            </a:r>
            <a:r>
              <a:rPr lang="fr-FR" b="0" i="0" dirty="0" err="1" smtClean="0">
                <a:solidFill>
                  <a:srgbClr val="1A1919"/>
                </a:solidFill>
                <a:effectLst/>
                <a:latin typeface="Bull Text"/>
              </a:rPr>
              <a:t>Thrones</a:t>
            </a:r>
            <a:r>
              <a:rPr lang="fr-FR" b="0" i="0" dirty="0" smtClean="0">
                <a:solidFill>
                  <a:srgbClr val="1A1919"/>
                </a:solidFill>
                <a:effectLst/>
                <a:latin typeface="Bull Text"/>
              </a:rPr>
              <a:t> ont sans doute reconnu les marches de cette église datant du 10e siècle. Des scènes de la septième saison ont été tournées dans ce lieu si particulier. D’après la légende, vous êtes censé faire un vœu et sonner la cloche trois fois après avoir monté toutes les marches. Faire le vœu qu’un ascenseur apparaisse n’est pas autorisé.</a:t>
            </a:r>
            <a:endParaRPr lang="fr-FR" dirty="0"/>
          </a:p>
        </p:txBody>
      </p:sp>
    </p:spTree>
    <p:extLst>
      <p:ext uri="{BB962C8B-B14F-4D97-AF65-F5344CB8AC3E}">
        <p14:creationId xmlns:p14="http://schemas.microsoft.com/office/powerpoint/2010/main" val="38846929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696" y="2226160"/>
            <a:ext cx="3352800" cy="3693319"/>
          </a:xfrm>
          <a:prstGeom prst="rect">
            <a:avLst/>
          </a:prstGeom>
        </p:spPr>
        <p:txBody>
          <a:bodyPr wrap="square">
            <a:spAutoFit/>
          </a:bodyPr>
          <a:lstStyle/>
          <a:p>
            <a:r>
              <a:rPr lang="fr-FR" b="0" i="0" dirty="0" smtClean="0">
                <a:solidFill>
                  <a:srgbClr val="1A1919"/>
                </a:solidFill>
                <a:effectLst/>
                <a:latin typeface="Bull Text"/>
              </a:rPr>
              <a:t>1200 </a:t>
            </a:r>
            <a:r>
              <a:rPr lang="fr-FR" b="0" i="0" dirty="0" err="1" smtClean="0">
                <a:solidFill>
                  <a:srgbClr val="1A1919"/>
                </a:solidFill>
                <a:effectLst/>
                <a:latin typeface="Bull Text"/>
              </a:rPr>
              <a:t>marches.Il</a:t>
            </a:r>
            <a:r>
              <a:rPr lang="fr-FR" b="0" i="0" dirty="0" smtClean="0">
                <a:solidFill>
                  <a:srgbClr val="1A1919"/>
                </a:solidFill>
                <a:effectLst/>
                <a:latin typeface="Bull Text"/>
              </a:rPr>
              <a:t> s’agit d’une ancienne forteresse de pierre construite par un roi au 5e siècle. Il a installé un palace au sommet, qu’il a décoré avec de nombreuses fresques. Pendant la montée des marches, vous passerez devant une gigantesque sculpture de lion. L’ascension ne dure pas longtemps, mais l’escalier est extrêmement raide.</a:t>
            </a:r>
            <a:endParaRPr lang="fr-FR" dirty="0"/>
          </a:p>
        </p:txBody>
      </p:sp>
      <p:sp>
        <p:nvSpPr>
          <p:cNvPr id="3" name="Rectangle 2"/>
          <p:cNvSpPr/>
          <p:nvPr/>
        </p:nvSpPr>
        <p:spPr>
          <a:xfrm>
            <a:off x="412732" y="400926"/>
            <a:ext cx="3190874" cy="369332"/>
          </a:xfrm>
          <a:prstGeom prst="rect">
            <a:avLst/>
          </a:prstGeom>
        </p:spPr>
        <p:txBody>
          <a:bodyPr wrap="none">
            <a:spAutoFit/>
          </a:bodyPr>
          <a:lstStyle/>
          <a:p>
            <a:pPr fontAlgn="base"/>
            <a:r>
              <a:rPr lang="fr-FR" b="1" i="0" dirty="0" err="1" smtClean="0">
                <a:solidFill>
                  <a:srgbClr val="1A1919"/>
                </a:solidFill>
                <a:effectLst/>
                <a:latin typeface="var(--font-family--title-default,var(--fonts__family--title-default,&quot;&quot;))"/>
              </a:rPr>
              <a:t>Haiku</a:t>
            </a:r>
            <a:r>
              <a:rPr lang="fr-FR" b="1" i="0" dirty="0" smtClean="0">
                <a:solidFill>
                  <a:srgbClr val="1A1919"/>
                </a:solidFill>
                <a:effectLst/>
                <a:latin typeface="var(--font-family--title-default,var(--fonts__family--title-default,&quot;&quot;))"/>
              </a:rPr>
              <a:t> </a:t>
            </a:r>
            <a:r>
              <a:rPr lang="fr-FR" b="1" i="0" dirty="0" err="1" smtClean="0">
                <a:solidFill>
                  <a:srgbClr val="1A1919"/>
                </a:solidFill>
                <a:effectLst/>
                <a:latin typeface="var(--font-family--title-default,var(--fonts__family--title-default,&quot;&quot;))"/>
              </a:rPr>
              <a:t>Stairs</a:t>
            </a:r>
            <a:r>
              <a:rPr lang="fr-FR" b="1" i="0" dirty="0" smtClean="0">
                <a:solidFill>
                  <a:srgbClr val="1A1919"/>
                </a:solidFill>
                <a:effectLst/>
                <a:latin typeface="var(--font-family--title-default,var(--fonts__family--title-default,&quot;&quot;))"/>
              </a:rPr>
              <a:t> </a:t>
            </a:r>
            <a:r>
              <a:rPr lang="fr-FR" dirty="0"/>
              <a:t>Sigiriya, Sri Lanka</a:t>
            </a:r>
            <a:endParaRPr lang="fr-FR" b="1" i="0" dirty="0">
              <a:solidFill>
                <a:srgbClr val="1A1919"/>
              </a:solidFill>
              <a:effectLst/>
              <a:latin typeface="var(--font-family--title-default,var(--fonts__family--title-default,&quot;&quot;))"/>
            </a:endParaRPr>
          </a:p>
        </p:txBody>
      </p:sp>
      <p:pic>
        <p:nvPicPr>
          <p:cNvPr id="12290" name="Picture 2" descr="Not rock climbing exact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3606" y="0"/>
            <a:ext cx="85883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5271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821" y="350822"/>
            <a:ext cx="4643066" cy="369332"/>
          </a:xfrm>
          <a:prstGeom prst="rect">
            <a:avLst/>
          </a:prstGeom>
        </p:spPr>
        <p:txBody>
          <a:bodyPr wrap="none">
            <a:spAutoFit/>
          </a:bodyPr>
          <a:lstStyle/>
          <a:p>
            <a:r>
              <a:rPr lang="fr-FR" b="1" dirty="0">
                <a:latin typeface="Oswald"/>
              </a:rPr>
              <a:t>Montée sur l’</a:t>
            </a:r>
            <a:r>
              <a:rPr lang="fr-FR" b="1" dirty="0" err="1">
                <a:latin typeface="Oswald"/>
              </a:rPr>
              <a:t>Uluru</a:t>
            </a:r>
            <a:r>
              <a:rPr lang="fr-FR" b="1" dirty="0">
                <a:latin typeface="Oswald"/>
              </a:rPr>
              <a:t>/</a:t>
            </a:r>
            <a:r>
              <a:rPr lang="fr-FR" b="1" dirty="0" err="1">
                <a:latin typeface="Oswald"/>
              </a:rPr>
              <a:t>Ayers</a:t>
            </a:r>
            <a:r>
              <a:rPr lang="fr-FR" b="1" dirty="0">
                <a:latin typeface="Oswald"/>
              </a:rPr>
              <a:t> Rock, Australie</a:t>
            </a:r>
            <a:endParaRPr lang="fr-FR" b="1" i="0" dirty="0">
              <a:effectLst/>
              <a:latin typeface="Oswald"/>
            </a:endParaRPr>
          </a:p>
        </p:txBody>
      </p:sp>
      <p:pic>
        <p:nvPicPr>
          <p:cNvPr id="1026" name="Picture 2" descr="Les escaliers les plus effrayants et les plus raides au mon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3887" y="0"/>
            <a:ext cx="7328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0821" y="2274838"/>
            <a:ext cx="4551595" cy="3416320"/>
          </a:xfrm>
          <a:prstGeom prst="rect">
            <a:avLst/>
          </a:prstGeom>
        </p:spPr>
        <p:txBody>
          <a:bodyPr wrap="square">
            <a:spAutoFit/>
          </a:bodyPr>
          <a:lstStyle/>
          <a:p>
            <a:r>
              <a:rPr lang="fr-FR" dirty="0">
                <a:solidFill>
                  <a:srgbClr val="2E383F"/>
                </a:solidFill>
                <a:latin typeface="Lato"/>
              </a:rPr>
              <a:t>Ce n’est pas vraiment un escalier mais plutôt une voie sur laquelle a été aménagée une corde permettant de grimper au sommet de l’</a:t>
            </a:r>
            <a:r>
              <a:rPr lang="fr-FR" dirty="0" err="1">
                <a:solidFill>
                  <a:srgbClr val="2E383F"/>
                </a:solidFill>
                <a:latin typeface="Lato"/>
              </a:rPr>
              <a:t>Uluru</a:t>
            </a:r>
            <a:r>
              <a:rPr lang="fr-FR" dirty="0">
                <a:solidFill>
                  <a:srgbClr val="2E383F"/>
                </a:solidFill>
                <a:latin typeface="Lato"/>
              </a:rPr>
              <a:t>. Cependant, c’est une terre sacrée pour les aborigènes, et malgré le fait que l’escalade de l’</a:t>
            </a:r>
            <a:r>
              <a:rPr lang="fr-FR" dirty="0" err="1">
                <a:solidFill>
                  <a:srgbClr val="2E383F"/>
                </a:solidFill>
                <a:latin typeface="Lato"/>
              </a:rPr>
              <a:t>Uluru</a:t>
            </a:r>
            <a:r>
              <a:rPr lang="fr-FR" dirty="0">
                <a:solidFill>
                  <a:srgbClr val="2E383F"/>
                </a:solidFill>
                <a:latin typeface="Lato"/>
              </a:rPr>
              <a:t> ne soit pas interdite, il est préférable de respecter leurs croyances et de ne pas grimper sur le rocher. Pour info, de nombreuses personnes sont mortes en tentant de l’escalader, notamment atteintes de crise cardiaque.</a:t>
            </a:r>
            <a:endParaRPr lang="fr-FR" dirty="0"/>
          </a:p>
        </p:txBody>
      </p:sp>
    </p:spTree>
    <p:extLst>
      <p:ext uri="{BB962C8B-B14F-4D97-AF65-F5344CB8AC3E}">
        <p14:creationId xmlns:p14="http://schemas.microsoft.com/office/powerpoint/2010/main" val="25013308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huashan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178" y="0"/>
            <a:ext cx="373432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uasha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500" y="0"/>
            <a:ext cx="4762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107" y="187983"/>
            <a:ext cx="3262432" cy="646331"/>
          </a:xfrm>
          <a:prstGeom prst="rect">
            <a:avLst/>
          </a:prstGeom>
        </p:spPr>
        <p:txBody>
          <a:bodyPr wrap="none">
            <a:spAutoFit/>
          </a:bodyPr>
          <a:lstStyle/>
          <a:p>
            <a:r>
              <a:rPr lang="fr-FR" b="1" dirty="0">
                <a:latin typeface="Oswald"/>
              </a:rPr>
              <a:t>Escaliers du Mont </a:t>
            </a:r>
            <a:r>
              <a:rPr lang="fr-FR" b="1" dirty="0" err="1">
                <a:latin typeface="Oswald"/>
              </a:rPr>
              <a:t>Huashan</a:t>
            </a:r>
            <a:r>
              <a:rPr lang="fr-FR" b="1" dirty="0" smtClean="0">
                <a:latin typeface="Oswald"/>
              </a:rPr>
              <a:t>,</a:t>
            </a:r>
          </a:p>
          <a:p>
            <a:r>
              <a:rPr lang="fr-FR" b="1" dirty="0">
                <a:latin typeface="Oswald"/>
              </a:rPr>
              <a:t> </a:t>
            </a:r>
            <a:r>
              <a:rPr lang="fr-FR" b="1" dirty="0" smtClean="0">
                <a:latin typeface="Oswald"/>
              </a:rPr>
              <a:t>           en </a:t>
            </a:r>
            <a:r>
              <a:rPr lang="fr-FR" b="1" dirty="0" smtClean="0">
                <a:latin typeface="Oswald"/>
              </a:rPr>
              <a:t> </a:t>
            </a:r>
            <a:r>
              <a:rPr lang="fr-FR" b="1" dirty="0">
                <a:latin typeface="Oswald"/>
              </a:rPr>
              <a:t>Chine</a:t>
            </a:r>
            <a:endParaRPr lang="fr-FR" b="1" i="0" dirty="0">
              <a:effectLst/>
              <a:latin typeface="Oswald"/>
            </a:endParaRPr>
          </a:p>
        </p:txBody>
      </p:sp>
      <p:sp>
        <p:nvSpPr>
          <p:cNvPr id="3" name="Rectangle 2"/>
          <p:cNvSpPr/>
          <p:nvPr/>
        </p:nvSpPr>
        <p:spPr>
          <a:xfrm>
            <a:off x="169107" y="745298"/>
            <a:ext cx="3651331" cy="6463308"/>
          </a:xfrm>
          <a:prstGeom prst="rect">
            <a:avLst/>
          </a:prstGeom>
        </p:spPr>
        <p:txBody>
          <a:bodyPr wrap="square">
            <a:spAutoFit/>
          </a:bodyPr>
          <a:lstStyle/>
          <a:p>
            <a:r>
              <a:rPr lang="fr-FR" dirty="0">
                <a:solidFill>
                  <a:srgbClr val="222222"/>
                </a:solidFill>
                <a:latin typeface="Verdana" panose="020B0604030504040204" pitchFamily="34" charset="0"/>
                <a:ea typeface="Verdana" panose="020B0604030504040204" pitchFamily="34" charset="0"/>
              </a:rPr>
              <a:t> Les photos ci-dessous ont été prises sur une montagne en Chine prêt de la ville de </a:t>
            </a:r>
            <a:r>
              <a:rPr lang="fr-FR" dirty="0" err="1">
                <a:solidFill>
                  <a:srgbClr val="222222"/>
                </a:solidFill>
                <a:latin typeface="Verdana" panose="020B0604030504040204" pitchFamily="34" charset="0"/>
                <a:ea typeface="Verdana" panose="020B0604030504040204" pitchFamily="34" charset="0"/>
              </a:rPr>
              <a:t>Xi’An</a:t>
            </a:r>
            <a:r>
              <a:rPr lang="fr-FR" dirty="0">
                <a:solidFill>
                  <a:srgbClr val="222222"/>
                </a:solidFill>
                <a:latin typeface="Verdana" panose="020B0604030504040204" pitchFamily="34" charset="0"/>
                <a:ea typeface="Verdana" panose="020B0604030504040204" pitchFamily="34" charset="0"/>
              </a:rPr>
              <a:t>, appelée </a:t>
            </a:r>
            <a:r>
              <a:rPr lang="fr-FR" dirty="0" err="1">
                <a:solidFill>
                  <a:srgbClr val="222222"/>
                </a:solidFill>
                <a:latin typeface="Verdana" panose="020B0604030504040204" pitchFamily="34" charset="0"/>
                <a:ea typeface="Verdana" panose="020B0604030504040204" pitchFamily="34" charset="0"/>
              </a:rPr>
              <a:t>Huashan</a:t>
            </a:r>
            <a:r>
              <a:rPr lang="fr-FR" dirty="0">
                <a:solidFill>
                  <a:srgbClr val="222222"/>
                </a:solidFill>
                <a:latin typeface="Verdana" panose="020B0604030504040204" pitchFamily="34" charset="0"/>
                <a:ea typeface="Verdana" panose="020B0604030504040204" pitchFamily="34" charset="0"/>
              </a:rPr>
              <a:t>. A son pied, vous trouverez un escalier sans fin qui va vous mener au sentier le plus dangereux du monde, le </a:t>
            </a:r>
            <a:r>
              <a:rPr lang="fr-FR" i="1" dirty="0">
                <a:solidFill>
                  <a:srgbClr val="222222"/>
                </a:solidFill>
                <a:latin typeface="Verdana" panose="020B0604030504040204" pitchFamily="34" charset="0"/>
                <a:ea typeface="Verdana" panose="020B0604030504040204" pitchFamily="34" charset="0"/>
              </a:rPr>
              <a:t>“chemin de planche de </a:t>
            </a:r>
            <a:r>
              <a:rPr lang="fr-FR" i="1" dirty="0" err="1">
                <a:solidFill>
                  <a:srgbClr val="222222"/>
                </a:solidFill>
                <a:latin typeface="Verdana" panose="020B0604030504040204" pitchFamily="34" charset="0"/>
                <a:ea typeface="Verdana" panose="020B0604030504040204" pitchFamily="34" charset="0"/>
              </a:rPr>
              <a:t>Huashan</a:t>
            </a:r>
            <a:r>
              <a:rPr lang="fr-FR" i="1" dirty="0">
                <a:solidFill>
                  <a:srgbClr val="222222"/>
                </a:solidFill>
                <a:latin typeface="Verdana" panose="020B0604030504040204" pitchFamily="34" charset="0"/>
                <a:ea typeface="Verdana" panose="020B0604030504040204" pitchFamily="34" charset="0"/>
              </a:rPr>
              <a:t>”</a:t>
            </a:r>
            <a:r>
              <a:rPr lang="fr-FR" dirty="0">
                <a:solidFill>
                  <a:srgbClr val="222222"/>
                </a:solidFill>
                <a:latin typeface="Verdana" panose="020B0604030504040204" pitchFamily="34" charset="0"/>
                <a:ea typeface="Verdana" panose="020B0604030504040204" pitchFamily="34" charset="0"/>
              </a:rPr>
              <a:t>. Comme son nom l’indique il s’agit d’un sentier construit à même le flanc de la montagne composé uniquement de planches de bois attachées les unes les autres par des clous et des bouts de </a:t>
            </a:r>
            <a:r>
              <a:rPr lang="fr-FR" dirty="0" smtClean="0">
                <a:solidFill>
                  <a:srgbClr val="222222"/>
                </a:solidFill>
                <a:latin typeface="Verdana" panose="020B0604030504040204" pitchFamily="34" charset="0"/>
                <a:ea typeface="Verdana" panose="020B0604030504040204" pitchFamily="34" charset="0"/>
              </a:rPr>
              <a:t>ferraille.</a:t>
            </a:r>
            <a:r>
              <a:rPr lang="fr-FR" dirty="0">
                <a:latin typeface="Verdana" panose="020B0604030504040204" pitchFamily="34" charset="0"/>
                <a:ea typeface="Verdana" panose="020B0604030504040204" pitchFamily="34" charset="0"/>
              </a:rPr>
              <a:t> C’est ici que le sentier devient vraiment dangereux avec uniquement des planches et une chaine qui court le long pour vous tenir</a:t>
            </a:r>
          </a:p>
          <a:p>
            <a:endParaRPr lang="fr-FR" dirty="0"/>
          </a:p>
        </p:txBody>
      </p:sp>
    </p:spTree>
    <p:extLst>
      <p:ext uri="{BB962C8B-B14F-4D97-AF65-F5344CB8AC3E}">
        <p14:creationId xmlns:p14="http://schemas.microsoft.com/office/powerpoint/2010/main" val="4091875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5008" y="324343"/>
            <a:ext cx="6096000" cy="923330"/>
          </a:xfrm>
          <a:prstGeom prst="rect">
            <a:avLst/>
          </a:prstGeom>
        </p:spPr>
        <p:txBody>
          <a:bodyPr>
            <a:spAutoFit/>
          </a:bodyPr>
          <a:lstStyle/>
          <a:p>
            <a:r>
              <a:rPr lang="fr-FR" b="1" dirty="0">
                <a:solidFill>
                  <a:srgbClr val="222222"/>
                </a:solidFill>
                <a:latin typeface="Oswald"/>
              </a:rPr>
              <a:t>Escalier en spirale des monts </a:t>
            </a:r>
            <a:r>
              <a:rPr lang="fr-FR" b="1" dirty="0" err="1">
                <a:solidFill>
                  <a:srgbClr val="222222"/>
                </a:solidFill>
                <a:latin typeface="Oswald"/>
              </a:rPr>
              <a:t>Taihang</a:t>
            </a:r>
            <a:r>
              <a:rPr lang="fr-FR" b="1" dirty="0">
                <a:solidFill>
                  <a:srgbClr val="222222"/>
                </a:solidFill>
                <a:latin typeface="Oswald"/>
              </a:rPr>
              <a:t>, Chine</a:t>
            </a:r>
          </a:p>
          <a:p>
            <a:r>
              <a:rPr lang="fr-FR" dirty="0"/>
              <a:t/>
            </a:r>
            <a:br>
              <a:rPr lang="fr-FR" dirty="0"/>
            </a:br>
            <a:endParaRPr lang="fr-FR" dirty="0"/>
          </a:p>
        </p:txBody>
      </p:sp>
      <p:pic>
        <p:nvPicPr>
          <p:cNvPr id="3074" name="Picture 2" descr="Les escaliers les plus effrayants et les plus raides au mon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1528" y="0"/>
            <a:ext cx="544047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0268" y="2413337"/>
            <a:ext cx="6096000" cy="2031325"/>
          </a:xfrm>
          <a:prstGeom prst="rect">
            <a:avLst/>
          </a:prstGeom>
        </p:spPr>
        <p:txBody>
          <a:bodyPr>
            <a:spAutoFit/>
          </a:bodyPr>
          <a:lstStyle/>
          <a:p>
            <a:r>
              <a:rPr lang="fr-FR" b="1" dirty="0">
                <a:solidFill>
                  <a:srgbClr val="000000"/>
                </a:solidFill>
                <a:latin typeface="Arial" panose="020B0604020202020204" pitchFamily="34" charset="0"/>
              </a:rPr>
              <a:t>L'escalier en colimaçon très impressionnant du Mont </a:t>
            </a:r>
            <a:r>
              <a:rPr lang="fr-FR" b="1" dirty="0" err="1">
                <a:solidFill>
                  <a:srgbClr val="000000"/>
                </a:solidFill>
                <a:latin typeface="Arial" panose="020B0604020202020204" pitchFamily="34" charset="0"/>
              </a:rPr>
              <a:t>Taihang</a:t>
            </a:r>
            <a:r>
              <a:rPr lang="fr-FR" b="1" dirty="0">
                <a:solidFill>
                  <a:srgbClr val="000000"/>
                </a:solidFill>
                <a:latin typeface="Arial" panose="020B0604020202020204" pitchFamily="34" charset="0"/>
              </a:rPr>
              <a:t>, Chine</a:t>
            </a:r>
            <a:endParaRPr lang="fr-FR" dirty="0">
              <a:solidFill>
                <a:srgbClr val="000000"/>
              </a:solidFill>
              <a:latin typeface="Arial" panose="020B0604020202020204" pitchFamily="34" charset="0"/>
            </a:endParaRPr>
          </a:p>
          <a:p>
            <a:r>
              <a:rPr lang="fr-FR" dirty="0">
                <a:solidFill>
                  <a:srgbClr val="000000"/>
                </a:solidFill>
                <a:latin typeface="Arial" panose="020B0604020202020204" pitchFamily="34" charset="0"/>
              </a:rPr>
              <a:t>L'escalier en spirale du Mont </a:t>
            </a:r>
            <a:r>
              <a:rPr lang="fr-FR" dirty="0" err="1">
                <a:solidFill>
                  <a:srgbClr val="000000"/>
                </a:solidFill>
                <a:latin typeface="Arial" panose="020B0604020202020204" pitchFamily="34" charset="0"/>
              </a:rPr>
              <a:t>Taihang</a:t>
            </a:r>
            <a:r>
              <a:rPr lang="fr-FR" dirty="0">
                <a:solidFill>
                  <a:srgbClr val="000000"/>
                </a:solidFill>
                <a:latin typeface="Arial" panose="020B0604020202020204" pitchFamily="34" charset="0"/>
              </a:rPr>
              <a:t> en Chine est haut de 91 mètres et permet aux visiteurs de gravir la montagne. Par contre, un petit détail vu la hauteur, il est interdit d'emprunter cet escalier si vous avez plus de 60 ans!</a:t>
            </a:r>
            <a:endParaRPr lang="fr-FR"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9413263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7527" y="4309955"/>
            <a:ext cx="2031262" cy="2260137"/>
          </a:xfrm>
          <a:prstGeom prst="rect">
            <a:avLst/>
          </a:prstGeom>
        </p:spPr>
      </p:pic>
      <p:sp>
        <p:nvSpPr>
          <p:cNvPr id="3" name="Rectangle 2"/>
          <p:cNvSpPr/>
          <p:nvPr/>
        </p:nvSpPr>
        <p:spPr>
          <a:xfrm>
            <a:off x="372842" y="537285"/>
            <a:ext cx="4206280" cy="923330"/>
          </a:xfrm>
          <a:prstGeom prst="rect">
            <a:avLst/>
          </a:prstGeom>
          <a:noFill/>
        </p:spPr>
        <p:txBody>
          <a:bodyPr wrap="none" lIns="91440" tIns="45720" rIns="91440" bIns="45720">
            <a:spAutoFit/>
          </a:bodyPr>
          <a:lstStyle/>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 Bientôt …!!!</a:t>
            </a:r>
            <a:endParaRPr lang="fr-FR"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4" name="ZoneTexte 3"/>
          <p:cNvSpPr txBox="1"/>
          <p:nvPr/>
        </p:nvSpPr>
        <p:spPr>
          <a:xfrm>
            <a:off x="713984" y="3056351"/>
            <a:ext cx="4597052"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3405304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1177</Words>
  <Application>Microsoft Office PowerPoint</Application>
  <PresentationFormat>Grand écran</PresentationFormat>
  <Paragraphs>61</Paragraphs>
  <Slides>17</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17</vt:i4>
      </vt:variant>
    </vt:vector>
  </HeadingPairs>
  <TitlesOfParts>
    <vt:vector size="27" baseType="lpstr">
      <vt:lpstr>Arial</vt:lpstr>
      <vt:lpstr>Bull Text</vt:lpstr>
      <vt:lpstr>Calibri</vt:lpstr>
      <vt:lpstr>Calibri Light</vt:lpstr>
      <vt:lpstr>Lato</vt:lpstr>
      <vt:lpstr>Oswald</vt:lpstr>
      <vt:lpstr>roboto</vt:lpstr>
      <vt:lpstr>var(--font-family--title-default,var(--fonts__family--title-default,""))</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2019-06-25T19:27:11Z</dcterms:created>
  <dcterms:modified xsi:type="dcterms:W3CDTF">2024-03-24T22:58:55Z</dcterms:modified>
</cp:coreProperties>
</file>