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me7Zz8/uVNQin3k4skOKg==" hashData="aI3pSM9ZsgVPn6QAZuj+D3ZGTRUB+BAFoVHPnFlTGLJP0s6x0MqQfhq6jlBP7aBNnH2Y6yn5MOZsonNJm6bl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8" autoAdjust="0"/>
    <p:restoredTop sz="94660"/>
  </p:normalViewPr>
  <p:slideViewPr>
    <p:cSldViewPr snapToGrid="0">
      <p:cViewPr varScale="1">
        <p:scale>
          <a:sx n="73" d="100"/>
          <a:sy n="73" d="100"/>
        </p:scale>
        <p:origin x="380" y="6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B24AF5-4688-4AA7-90FF-63D255388BE5}" type="datetimeFigureOut">
              <a:rPr lang="fr-FR" smtClean="0"/>
              <a:t>07/02/2022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11DB9-E31C-42A9-A9FE-AB7D79CDC53B}" type="slidenum">
              <a:rPr lang="fr-FR" smtClean="0"/>
              <a:t>‹N°›</a:t>
            </a:fld>
            <a:endParaRPr lang="fr-FR"/>
          </a:p>
        </p:txBody>
      </p:sp>
    </p:spTree>
    <p:extLst>
      <p:ext uri="{BB962C8B-B14F-4D97-AF65-F5344CB8AC3E}">
        <p14:creationId xmlns:p14="http://schemas.microsoft.com/office/powerpoint/2010/main" val="26956087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5221BA-9235-4987-9582-73F99A8975B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22A28EE-E4D2-47ED-847E-EAD299C641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CA3E4F3-2C29-474E-B8CF-6FA4654547F5}"/>
              </a:ext>
            </a:extLst>
          </p:cNvPr>
          <p:cNvSpPr>
            <a:spLocks noGrp="1"/>
          </p:cNvSpPr>
          <p:nvPr>
            <p:ph type="dt" sz="half" idx="10"/>
          </p:nvPr>
        </p:nvSpPr>
        <p:spPr/>
        <p:txBody>
          <a:bodyPr/>
          <a:lstStyle/>
          <a:p>
            <a:fld id="{F58F6DA0-1889-49C8-A9DD-E9507C769429}" type="datetime1">
              <a:rPr lang="fr-FR" smtClean="0"/>
              <a:t>07/02/2022</a:t>
            </a:fld>
            <a:endParaRPr lang="fr-FR"/>
          </a:p>
        </p:txBody>
      </p:sp>
      <p:sp>
        <p:nvSpPr>
          <p:cNvPr id="5" name="Espace réservé du pied de page 4">
            <a:extLst>
              <a:ext uri="{FF2B5EF4-FFF2-40B4-BE49-F238E27FC236}">
                <a16:creationId xmlns:a16="http://schemas.microsoft.com/office/drawing/2014/main" id="{0A1F5522-D473-47BA-9F1D-9E63582231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EAE087-5792-410A-A116-B4E2692978B6}"/>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43086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53F004-D954-45C5-8626-BA08B61302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66BC5BB-0FBD-4972-8636-1D757DB95C2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E97DAD5-C486-4896-AFF9-554AB105F7CC}"/>
              </a:ext>
            </a:extLst>
          </p:cNvPr>
          <p:cNvSpPr>
            <a:spLocks noGrp="1"/>
          </p:cNvSpPr>
          <p:nvPr>
            <p:ph type="dt" sz="half" idx="10"/>
          </p:nvPr>
        </p:nvSpPr>
        <p:spPr/>
        <p:txBody>
          <a:bodyPr/>
          <a:lstStyle/>
          <a:p>
            <a:fld id="{4CD362E6-C425-425D-AE25-DFC23030DB19}" type="datetime1">
              <a:rPr lang="fr-FR" smtClean="0"/>
              <a:t>07/02/2022</a:t>
            </a:fld>
            <a:endParaRPr lang="fr-FR"/>
          </a:p>
        </p:txBody>
      </p:sp>
      <p:sp>
        <p:nvSpPr>
          <p:cNvPr id="5" name="Espace réservé du pied de page 4">
            <a:extLst>
              <a:ext uri="{FF2B5EF4-FFF2-40B4-BE49-F238E27FC236}">
                <a16:creationId xmlns:a16="http://schemas.microsoft.com/office/drawing/2014/main" id="{039D3246-7D1D-443F-88A2-DBCB5EFC4C0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5151A4-0A55-4DF5-823C-CBDE96867E8B}"/>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2910275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57B96F-DB2E-4450-9D85-D64D9E13E7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802A0DE-AFA2-4520-834C-BEF0A641AD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E07E022-B03A-4A99-9695-8861998D6339}"/>
              </a:ext>
            </a:extLst>
          </p:cNvPr>
          <p:cNvSpPr>
            <a:spLocks noGrp="1"/>
          </p:cNvSpPr>
          <p:nvPr>
            <p:ph type="dt" sz="half" idx="10"/>
          </p:nvPr>
        </p:nvSpPr>
        <p:spPr/>
        <p:txBody>
          <a:bodyPr/>
          <a:lstStyle/>
          <a:p>
            <a:fld id="{B9A74C8E-8258-4C47-9421-961D9FA9DFFE}" type="datetime1">
              <a:rPr lang="fr-FR" smtClean="0"/>
              <a:t>07/02/2022</a:t>
            </a:fld>
            <a:endParaRPr lang="fr-FR"/>
          </a:p>
        </p:txBody>
      </p:sp>
      <p:sp>
        <p:nvSpPr>
          <p:cNvPr id="5" name="Espace réservé du pied de page 4">
            <a:extLst>
              <a:ext uri="{FF2B5EF4-FFF2-40B4-BE49-F238E27FC236}">
                <a16:creationId xmlns:a16="http://schemas.microsoft.com/office/drawing/2014/main" id="{E471BF9A-9420-409E-A3AC-3AA8E39E23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A80EC7-91B6-4228-9EDB-EEB9272E11E6}"/>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2551682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A39C4E-18AB-4229-8528-A2D4290F643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57FDCE9-C1B9-4E1E-953B-70C110702C3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FAD38B1-2797-415E-9867-F6C6E65EB0D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9D4B6F-4114-4459-85FB-FC83E65B26EB}"/>
              </a:ext>
            </a:extLst>
          </p:cNvPr>
          <p:cNvSpPr>
            <a:spLocks noGrp="1"/>
          </p:cNvSpPr>
          <p:nvPr>
            <p:ph type="dt" sz="half" idx="10"/>
          </p:nvPr>
        </p:nvSpPr>
        <p:spPr/>
        <p:txBody>
          <a:bodyPr/>
          <a:lstStyle/>
          <a:p>
            <a:fld id="{93A97793-154A-462F-8E0B-799306E091D6}" type="datetime1">
              <a:rPr lang="fr-FR" smtClean="0"/>
              <a:t>07/02/2022</a:t>
            </a:fld>
            <a:endParaRPr lang="fr-FR"/>
          </a:p>
        </p:txBody>
      </p:sp>
      <p:sp>
        <p:nvSpPr>
          <p:cNvPr id="6" name="Espace réservé du pied de page 5">
            <a:extLst>
              <a:ext uri="{FF2B5EF4-FFF2-40B4-BE49-F238E27FC236}">
                <a16:creationId xmlns:a16="http://schemas.microsoft.com/office/drawing/2014/main" id="{C715B757-0180-4F1B-94FA-41BBFFF4E0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83AE2EF-EC41-4E44-BC7C-D05A92E16C8B}"/>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3015293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595DE7-4EF4-4F6B-882A-86F96D2422C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A9FD242-1199-443E-A633-E980738AD8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EED2B63-6470-490F-8333-C1151F3C3AC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7611DD-D2D0-43E1-88F4-84FA730C30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E70937D-A906-429F-8FB2-55FE75B5827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7FF4334-6193-40DC-84C7-741D9DFAB7CF}"/>
              </a:ext>
            </a:extLst>
          </p:cNvPr>
          <p:cNvSpPr>
            <a:spLocks noGrp="1"/>
          </p:cNvSpPr>
          <p:nvPr>
            <p:ph type="dt" sz="half" idx="10"/>
          </p:nvPr>
        </p:nvSpPr>
        <p:spPr/>
        <p:txBody>
          <a:bodyPr/>
          <a:lstStyle/>
          <a:p>
            <a:fld id="{908DC93C-DB70-4F0B-B9DF-97C8F0092226}" type="datetime1">
              <a:rPr lang="fr-FR" smtClean="0"/>
              <a:t>07/02/2022</a:t>
            </a:fld>
            <a:endParaRPr lang="fr-FR"/>
          </a:p>
        </p:txBody>
      </p:sp>
      <p:sp>
        <p:nvSpPr>
          <p:cNvPr id="8" name="Espace réservé du pied de page 7">
            <a:extLst>
              <a:ext uri="{FF2B5EF4-FFF2-40B4-BE49-F238E27FC236}">
                <a16:creationId xmlns:a16="http://schemas.microsoft.com/office/drawing/2014/main" id="{23D1F023-B9E7-45E5-9501-64615C61B35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1134A09-847E-40C1-9161-82A60EC82A6A}"/>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587399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9627B2-65A1-4299-B910-82FA3E778D5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EC13E7D-D778-4A66-B1A6-114FDAF83F91}"/>
              </a:ext>
            </a:extLst>
          </p:cNvPr>
          <p:cNvSpPr>
            <a:spLocks noGrp="1"/>
          </p:cNvSpPr>
          <p:nvPr>
            <p:ph type="dt" sz="half" idx="10"/>
          </p:nvPr>
        </p:nvSpPr>
        <p:spPr/>
        <p:txBody>
          <a:bodyPr/>
          <a:lstStyle/>
          <a:p>
            <a:fld id="{219CFD52-9012-452B-8117-67FCFC7A624C}" type="datetime1">
              <a:rPr lang="fr-FR" smtClean="0"/>
              <a:t>07/02/2022</a:t>
            </a:fld>
            <a:endParaRPr lang="fr-FR"/>
          </a:p>
        </p:txBody>
      </p:sp>
      <p:sp>
        <p:nvSpPr>
          <p:cNvPr id="4" name="Espace réservé du pied de page 3">
            <a:extLst>
              <a:ext uri="{FF2B5EF4-FFF2-40B4-BE49-F238E27FC236}">
                <a16:creationId xmlns:a16="http://schemas.microsoft.com/office/drawing/2014/main" id="{4B94B844-C972-4C34-8368-50D8EABCE65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7744422-5F59-46A2-8D94-A0F4A32B0906}"/>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3692960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48118C4-9AB9-4741-BFB3-9A89C4F83103}"/>
              </a:ext>
            </a:extLst>
          </p:cNvPr>
          <p:cNvSpPr>
            <a:spLocks noGrp="1"/>
          </p:cNvSpPr>
          <p:nvPr>
            <p:ph type="dt" sz="half" idx="10"/>
          </p:nvPr>
        </p:nvSpPr>
        <p:spPr/>
        <p:txBody>
          <a:bodyPr/>
          <a:lstStyle/>
          <a:p>
            <a:fld id="{7E820A13-2BFB-477B-88F6-EAB7EA784BD3}" type="datetime1">
              <a:rPr lang="fr-FR" smtClean="0"/>
              <a:t>07/02/2022</a:t>
            </a:fld>
            <a:endParaRPr lang="fr-FR"/>
          </a:p>
        </p:txBody>
      </p:sp>
      <p:sp>
        <p:nvSpPr>
          <p:cNvPr id="3" name="Espace réservé du pied de page 2">
            <a:extLst>
              <a:ext uri="{FF2B5EF4-FFF2-40B4-BE49-F238E27FC236}">
                <a16:creationId xmlns:a16="http://schemas.microsoft.com/office/drawing/2014/main" id="{CC61FE99-A210-44CA-AF1E-0BEFE3817CE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271A096-7C87-4EB9-AA44-C3BCFD50BEE4}"/>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3477934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D1928B-CD39-45A4-89F8-EE543F8F992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B3C2952-681C-41A8-97CA-5F83F6B000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79AA374-3367-4E43-8B45-B374B4924F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E82F534-C815-4B4D-903F-F5DAA8C6BD1C}"/>
              </a:ext>
            </a:extLst>
          </p:cNvPr>
          <p:cNvSpPr>
            <a:spLocks noGrp="1"/>
          </p:cNvSpPr>
          <p:nvPr>
            <p:ph type="dt" sz="half" idx="10"/>
          </p:nvPr>
        </p:nvSpPr>
        <p:spPr/>
        <p:txBody>
          <a:bodyPr/>
          <a:lstStyle/>
          <a:p>
            <a:fld id="{D70894E7-2E8E-4BCF-9121-CD63D983E2BD}" type="datetime1">
              <a:rPr lang="fr-FR" smtClean="0"/>
              <a:t>07/02/2022</a:t>
            </a:fld>
            <a:endParaRPr lang="fr-FR"/>
          </a:p>
        </p:txBody>
      </p:sp>
      <p:sp>
        <p:nvSpPr>
          <p:cNvPr id="6" name="Espace réservé du pied de page 5">
            <a:extLst>
              <a:ext uri="{FF2B5EF4-FFF2-40B4-BE49-F238E27FC236}">
                <a16:creationId xmlns:a16="http://schemas.microsoft.com/office/drawing/2014/main" id="{184F6E83-A60A-4495-8F22-EC4BE45399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5496F70-A427-4806-9F72-C8833A3942D7}"/>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3093138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965467-2AF9-4A6D-A915-4E498AFCB59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7097E4E-42A4-4291-8976-27890C8E82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2D5DA53-E918-41D2-B642-E5FBBD4BE8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B41B05A-96E2-49BC-8A20-81F86050D698}"/>
              </a:ext>
            </a:extLst>
          </p:cNvPr>
          <p:cNvSpPr>
            <a:spLocks noGrp="1"/>
          </p:cNvSpPr>
          <p:nvPr>
            <p:ph type="dt" sz="half" idx="10"/>
          </p:nvPr>
        </p:nvSpPr>
        <p:spPr/>
        <p:txBody>
          <a:bodyPr/>
          <a:lstStyle/>
          <a:p>
            <a:fld id="{1958EDAE-F356-42F7-BCBE-E20C4425104D}" type="datetime1">
              <a:rPr lang="fr-FR" smtClean="0"/>
              <a:t>07/02/2022</a:t>
            </a:fld>
            <a:endParaRPr lang="fr-FR"/>
          </a:p>
        </p:txBody>
      </p:sp>
      <p:sp>
        <p:nvSpPr>
          <p:cNvPr id="6" name="Espace réservé du pied de page 5">
            <a:extLst>
              <a:ext uri="{FF2B5EF4-FFF2-40B4-BE49-F238E27FC236}">
                <a16:creationId xmlns:a16="http://schemas.microsoft.com/office/drawing/2014/main" id="{CA6C06E4-E82E-4E01-A901-D403F5B168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8C26658-FDF6-42DA-9D94-3D4C162F3AA6}"/>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3268404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4FB5B5-C906-4B7C-96FC-F2E9A3BECB6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A70BF65-6AFB-4C5F-9047-933870AAB22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F42A08C-18A3-4776-B761-D1BA5F8320D7}"/>
              </a:ext>
            </a:extLst>
          </p:cNvPr>
          <p:cNvSpPr>
            <a:spLocks noGrp="1"/>
          </p:cNvSpPr>
          <p:nvPr>
            <p:ph type="dt" sz="half" idx="10"/>
          </p:nvPr>
        </p:nvSpPr>
        <p:spPr/>
        <p:txBody>
          <a:bodyPr/>
          <a:lstStyle/>
          <a:p>
            <a:fld id="{9C62A26C-35E5-46FE-B7FE-34CBFA481BA2}" type="datetime1">
              <a:rPr lang="fr-FR" smtClean="0"/>
              <a:t>07/02/2022</a:t>
            </a:fld>
            <a:endParaRPr lang="fr-FR"/>
          </a:p>
        </p:txBody>
      </p:sp>
      <p:sp>
        <p:nvSpPr>
          <p:cNvPr id="5" name="Espace réservé du pied de page 4">
            <a:extLst>
              <a:ext uri="{FF2B5EF4-FFF2-40B4-BE49-F238E27FC236}">
                <a16:creationId xmlns:a16="http://schemas.microsoft.com/office/drawing/2014/main" id="{4F9F2126-D679-4B65-B95A-E18FC932C8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06FBBF-D9E2-4500-A970-D8A860B0B134}"/>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85874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E54EA04-E59E-4DFA-8B5A-6E73F93B673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902E255-ED24-403B-A3F4-27025F2E63E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40C89E-CEC9-4FD2-9ED5-582A07764795}"/>
              </a:ext>
            </a:extLst>
          </p:cNvPr>
          <p:cNvSpPr>
            <a:spLocks noGrp="1"/>
          </p:cNvSpPr>
          <p:nvPr>
            <p:ph type="dt" sz="half" idx="10"/>
          </p:nvPr>
        </p:nvSpPr>
        <p:spPr/>
        <p:txBody>
          <a:bodyPr/>
          <a:lstStyle/>
          <a:p>
            <a:fld id="{68DB4F1D-B2D4-4E6F-A418-90DB1723D213}" type="datetime1">
              <a:rPr lang="fr-FR" smtClean="0"/>
              <a:t>07/02/2022</a:t>
            </a:fld>
            <a:endParaRPr lang="fr-FR"/>
          </a:p>
        </p:txBody>
      </p:sp>
      <p:sp>
        <p:nvSpPr>
          <p:cNvPr id="5" name="Espace réservé du pied de page 4">
            <a:extLst>
              <a:ext uri="{FF2B5EF4-FFF2-40B4-BE49-F238E27FC236}">
                <a16:creationId xmlns:a16="http://schemas.microsoft.com/office/drawing/2014/main" id="{DC3DC447-6895-4A45-90EE-33DCC91F7E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F17F85-A770-41A1-B2C1-C0AEC564AC99}"/>
              </a:ext>
            </a:extLst>
          </p:cNvPr>
          <p:cNvSpPr>
            <a:spLocks noGrp="1"/>
          </p:cNvSpPr>
          <p:nvPr>
            <p:ph type="sldNum" sz="quarter" idx="12"/>
          </p:nvPr>
        </p:nvSpPr>
        <p:spPr/>
        <p:txBody>
          <a:bodyPr/>
          <a:lstStyle/>
          <a:p>
            <a:fld id="{187EEE12-91AA-44C0-B4E0-D826C500C5B0}" type="slidenum">
              <a:rPr lang="fr-FR" smtClean="0"/>
              <a:t>‹N°›</a:t>
            </a:fld>
            <a:endParaRPr lang="fr-FR"/>
          </a:p>
        </p:txBody>
      </p:sp>
    </p:spTree>
    <p:extLst>
      <p:ext uri="{BB962C8B-B14F-4D97-AF65-F5344CB8AC3E}">
        <p14:creationId xmlns:p14="http://schemas.microsoft.com/office/powerpoint/2010/main" val="296451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fontAlgn="base">
              <a:spcBef>
                <a:spcPct val="0"/>
              </a:spcBef>
              <a:spcAft>
                <a:spcPct val="0"/>
              </a:spcAft>
              <a:defRPr/>
            </a:pPr>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fontAlgn="base">
              <a:spcBef>
                <a:spcPct val="0"/>
              </a:spcBef>
              <a:spcAft>
                <a:spcPct val="0"/>
              </a:spcAft>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fontAlgn="base">
              <a:spcBef>
                <a:spcPct val="0"/>
              </a:spcBef>
              <a:spcAft>
                <a:spcPct val="0"/>
              </a:spcAft>
              <a:defRPr/>
            </a:pPr>
            <a:fld id="{4F1B89B9-A0E8-4FBD-B7CF-5A5312B34F73}" type="slidenum">
              <a:rPr lang="fr-FR" altLang="fr-FR" smtClean="0">
                <a:latin typeface="Arial" panose="020B0604020202020204" pitchFamily="34" charset="0"/>
                <a:cs typeface="Arial" panose="020B0604020202020204" pitchFamily="34" charset="0"/>
              </a:rPr>
              <a:pPr fontAlgn="base">
                <a:spcBef>
                  <a:spcPct val="0"/>
                </a:spcBef>
                <a:spcAft>
                  <a:spcPct val="0"/>
                </a:spcAft>
                <a:defRPr/>
              </a:pPr>
              <a:t>‹N°›</a:t>
            </a:fld>
            <a:endParaRPr lang="fr-FR" altLang="fr-F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4990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A2BAA4-B42E-47B4-A371-82B025D7E0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D689A5C-5DE5-4364-BBA8-1DC97EEF84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F5A15EF-167E-4B0F-8E5C-35E3E4E408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C76963-5CA1-4AE4-B425-A9F7E1733B6B}" type="datetime1">
              <a:rPr lang="fr-FR" smtClean="0"/>
              <a:t>07/02/2022</a:t>
            </a:fld>
            <a:endParaRPr lang="fr-FR"/>
          </a:p>
        </p:txBody>
      </p:sp>
      <p:sp>
        <p:nvSpPr>
          <p:cNvPr id="5" name="Espace réservé du pied de page 4">
            <a:extLst>
              <a:ext uri="{FF2B5EF4-FFF2-40B4-BE49-F238E27FC236}">
                <a16:creationId xmlns:a16="http://schemas.microsoft.com/office/drawing/2014/main" id="{A4621AA5-6211-4B7F-A415-004217A772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F855BD1-DCE1-4EED-B6A9-EAD7A3A234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7EEE12-91AA-44C0-B4E0-D826C500C5B0}" type="slidenum">
              <a:rPr lang="fr-FR" smtClean="0"/>
              <a:t>‹N°›</a:t>
            </a:fld>
            <a:endParaRPr lang="fr-FR"/>
          </a:p>
        </p:txBody>
      </p:sp>
    </p:spTree>
    <p:extLst>
      <p:ext uri="{BB962C8B-B14F-4D97-AF65-F5344CB8AC3E}">
        <p14:creationId xmlns:p14="http://schemas.microsoft.com/office/powerpoint/2010/main" val="2506986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Cliquez pour modifier le style du titre</a:t>
            </a:r>
          </a:p>
        </p:txBody>
      </p:sp>
      <p:sp>
        <p:nvSpPr>
          <p:cNvPr id="1027" name="Espace réservé du texte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fr-FR">
              <a:solidFill>
                <a:prstClr val="black">
                  <a:tint val="75000"/>
                </a:prstClr>
              </a:solidFill>
            </a:endParaRPr>
          </a:p>
        </p:txBody>
      </p:sp>
      <p:sp>
        <p:nvSpPr>
          <p:cNvPr id="5" name="Espace réservé du pied de page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fontAlgn="base">
              <a:spcBef>
                <a:spcPct val="0"/>
              </a:spcBef>
              <a:spcAft>
                <a:spcPct val="0"/>
              </a:spcAft>
              <a:defRPr/>
            </a:pPr>
            <a:fld id="{5A10EF16-2296-44AB-9556-62310EBC7FAA}" type="slidenum">
              <a:rPr lang="fr-FR" altLang="fr-FR" smtClean="0">
                <a:latin typeface="Arial" panose="020B0604020202020204" pitchFamily="34" charset="0"/>
                <a:cs typeface="Arial" panose="020B0604020202020204" pitchFamily="34" charset="0"/>
              </a:rPr>
              <a:pPr fontAlgn="base">
                <a:spcBef>
                  <a:spcPct val="0"/>
                </a:spcBef>
                <a:spcAft>
                  <a:spcPct val="0"/>
                </a:spcAft>
                <a:defRPr/>
              </a:pPr>
              <a:t>‹N°›</a:t>
            </a:fld>
            <a:endParaRPr lang="fr-FR" altLang="fr-FR">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906425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25.png"/><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romance pour violon - James Last - 4'29''">
            <a:hlinkClick r:id="" action="ppaction://media"/>
            <a:extLst>
              <a:ext uri="{FF2B5EF4-FFF2-40B4-BE49-F238E27FC236}">
                <a16:creationId xmlns:a16="http://schemas.microsoft.com/office/drawing/2014/main" id="{25D1BA72-0B89-4D84-ACAC-4B910B884ED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pic>
        <p:nvPicPr>
          <p:cNvPr id="6" name="Picture 4">
            <a:extLst>
              <a:ext uri="{FF2B5EF4-FFF2-40B4-BE49-F238E27FC236}">
                <a16:creationId xmlns:a16="http://schemas.microsoft.com/office/drawing/2014/main" id="{9EB067B5-29FE-47E7-86E7-D5A9D294A89E}"/>
              </a:ext>
            </a:extLst>
          </p:cNvPr>
          <p:cNvPicPr>
            <a:picLocks noChangeAspect="1"/>
          </p:cNvPicPr>
          <p:nvPr/>
        </p:nvPicPr>
        <p:blipFill rotWithShape="1">
          <a:blip r:embed="rId5"/>
          <a:srcRect t="12398" b="3959"/>
          <a:stretch/>
        </p:blipFill>
        <p:spPr>
          <a:xfrm>
            <a:off x="20" y="1"/>
            <a:ext cx="12191980" cy="6857999"/>
          </a:xfrm>
          <a:prstGeom prst="rect">
            <a:avLst/>
          </a:prstGeom>
        </p:spPr>
      </p:pic>
      <p:sp>
        <p:nvSpPr>
          <p:cNvPr id="14"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re 1">
            <a:extLst>
              <a:ext uri="{FF2B5EF4-FFF2-40B4-BE49-F238E27FC236}">
                <a16:creationId xmlns:a16="http://schemas.microsoft.com/office/drawing/2014/main" id="{8A5A9182-BF72-4A1E-B104-6A8CEF48B835}"/>
              </a:ext>
            </a:extLst>
          </p:cNvPr>
          <p:cNvSpPr>
            <a:spLocks noGrp="1"/>
          </p:cNvSpPr>
          <p:nvPr>
            <p:ph type="ctrTitle"/>
          </p:nvPr>
        </p:nvSpPr>
        <p:spPr>
          <a:xfrm>
            <a:off x="8022021" y="3231931"/>
            <a:ext cx="3852041" cy="1834056"/>
          </a:xfrm>
        </p:spPr>
        <p:txBody>
          <a:bodyPr anchor="ctr">
            <a:normAutofit/>
          </a:bodyPr>
          <a:lstStyle/>
          <a:p>
            <a:r>
              <a:rPr lang="fr-FR" sz="4000" i="1" dirty="0">
                <a:effectLst>
                  <a:outerShdw blurRad="38100" dist="38100" dir="2700000" algn="tl">
                    <a:srgbClr val="000000">
                      <a:alpha val="43137"/>
                    </a:srgbClr>
                  </a:outerShdw>
                </a:effectLst>
                <a:latin typeface="Algerian" panose="04020705040A02060702" pitchFamily="82" charset="0"/>
              </a:rPr>
              <a:t>Régions viticoles du monde </a:t>
            </a:r>
          </a:p>
        </p:txBody>
      </p:sp>
      <p:sp>
        <p:nvSpPr>
          <p:cNvPr id="3" name="Sous-titre 2">
            <a:extLst>
              <a:ext uri="{FF2B5EF4-FFF2-40B4-BE49-F238E27FC236}">
                <a16:creationId xmlns:a16="http://schemas.microsoft.com/office/drawing/2014/main" id="{E679D163-43FA-4400-A543-A220F0C570CB}"/>
              </a:ext>
            </a:extLst>
          </p:cNvPr>
          <p:cNvSpPr>
            <a:spLocks noGrp="1"/>
          </p:cNvSpPr>
          <p:nvPr>
            <p:ph type="subTitle" idx="1"/>
          </p:nvPr>
        </p:nvSpPr>
        <p:spPr>
          <a:xfrm>
            <a:off x="7782910" y="5242675"/>
            <a:ext cx="4330262" cy="683284"/>
          </a:xfrm>
        </p:spPr>
        <p:txBody>
          <a:bodyPr anchor="ctr">
            <a:normAutofit/>
          </a:bodyPr>
          <a:lstStyle/>
          <a:p>
            <a:pPr algn="l"/>
            <a:r>
              <a:rPr lang="fr-FR" b="1" i="1" dirty="0">
                <a:effectLst>
                  <a:outerShdw blurRad="38100" dist="38100" dir="2700000" algn="tl">
                    <a:srgbClr val="000000">
                      <a:alpha val="43137"/>
                    </a:srgbClr>
                  </a:outerShdw>
                </a:effectLst>
                <a:latin typeface="Bradley Hand ITC" panose="03070402050302030203" pitchFamily="66" charset="0"/>
              </a:rPr>
              <a:t>Le Net 		     26/01/2022</a:t>
            </a:r>
          </a:p>
        </p:txBody>
      </p:sp>
      <p:cxnSp>
        <p:nvCxnSpPr>
          <p:cNvPr id="16" name="Straight Connector 15">
            <a:extLst>
              <a:ext uri="{FF2B5EF4-FFF2-40B4-BE49-F238E27FC236}">
                <a16:creationId xmlns:a16="http://schemas.microsoft.com/office/drawing/2014/main" id="{BCDAEC91-5BCE-4B55-9CC0-43EF94CB734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pic>
        <p:nvPicPr>
          <p:cNvPr id="11" name="Image 10" descr="Une image contenant conteneur, verre, intérieur, boisson&#10;&#10;Description générée automatiquement">
            <a:extLst>
              <a:ext uri="{FF2B5EF4-FFF2-40B4-BE49-F238E27FC236}">
                <a16:creationId xmlns:a16="http://schemas.microsoft.com/office/drawing/2014/main" id="{B9139A89-46C9-4E97-A09B-A04AA7C528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921" y="719959"/>
            <a:ext cx="6096000" cy="3429000"/>
          </a:xfrm>
          <a:prstGeom prst="rect">
            <a:avLst/>
          </a:prstGeom>
        </p:spPr>
      </p:pic>
      <p:sp>
        <p:nvSpPr>
          <p:cNvPr id="12" name="ZoneTexte 11">
            <a:extLst>
              <a:ext uri="{FF2B5EF4-FFF2-40B4-BE49-F238E27FC236}">
                <a16:creationId xmlns:a16="http://schemas.microsoft.com/office/drawing/2014/main" id="{EA471638-BAD4-4F35-9B63-A0FFBBB3C442}"/>
              </a:ext>
            </a:extLst>
          </p:cNvPr>
          <p:cNvSpPr txBox="1"/>
          <p:nvPr/>
        </p:nvSpPr>
        <p:spPr>
          <a:xfrm>
            <a:off x="1428750" y="3244334"/>
            <a:ext cx="1051891" cy="584775"/>
          </a:xfrm>
          <a:prstGeom prst="rect">
            <a:avLst/>
          </a:prstGeom>
          <a:noFill/>
        </p:spPr>
        <p:txBody>
          <a:bodyPr wrap="none" rtlCol="0">
            <a:spAutoFit/>
          </a:bodyPr>
          <a:lstStyle/>
          <a:p>
            <a:r>
              <a:rPr lang="fr-FR" sz="3200" b="1" i="1" dirty="0">
                <a:effectLst>
                  <a:outerShdw blurRad="38100" dist="38100" dir="2700000" algn="tl">
                    <a:srgbClr val="000000">
                      <a:alpha val="43137"/>
                    </a:srgbClr>
                  </a:outerShdw>
                </a:effectLst>
                <a:latin typeface="Brush Script MT" panose="03060802040406070304" pitchFamily="66" charset="0"/>
              </a:rPr>
              <a:t>Henri </a:t>
            </a:r>
          </a:p>
        </p:txBody>
      </p:sp>
      <p:sp>
        <p:nvSpPr>
          <p:cNvPr id="13" name="Espace réservé de la date 12">
            <a:extLst>
              <a:ext uri="{FF2B5EF4-FFF2-40B4-BE49-F238E27FC236}">
                <a16:creationId xmlns:a16="http://schemas.microsoft.com/office/drawing/2014/main" id="{48E5ECCD-E695-4E9B-8695-36019259CA17}"/>
              </a:ext>
            </a:extLst>
          </p:cNvPr>
          <p:cNvSpPr>
            <a:spLocks noGrp="1"/>
          </p:cNvSpPr>
          <p:nvPr>
            <p:ph type="dt" sz="half" idx="10"/>
          </p:nvPr>
        </p:nvSpPr>
        <p:spPr/>
        <p:txBody>
          <a:bodyPr/>
          <a:lstStyle/>
          <a:p>
            <a:pPr algn="ctr"/>
            <a:fld id="{5A1C5449-1B17-472F-AA0E-ED2079525DAD}" type="datetime1">
              <a:rPr lang="fr-FR" sz="2000" i="1" smtClean="0">
                <a:effectLst>
                  <a:outerShdw blurRad="38100" dist="38100" dir="2700000" algn="tl">
                    <a:srgbClr val="000000">
                      <a:alpha val="43137"/>
                    </a:srgbClr>
                  </a:outerShdw>
                </a:effectLst>
                <a:latin typeface="Arial Black" panose="020B0A04020102020204" pitchFamily="34" charset="0"/>
              </a:rPr>
              <a:pPr algn="ctr"/>
              <a:t>07/02/2022</a:t>
            </a:fld>
            <a:endParaRPr lang="fr-FR" i="1" dirty="0">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22634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FE55FC7E-4DC9-4963-AADC-F17959A95675}"/>
              </a:ext>
            </a:extLst>
          </p:cNvPr>
          <p:cNvSpPr>
            <a:spLocks noGrp="1"/>
          </p:cNvSpPr>
          <p:nvPr>
            <p:ph type="dt" sz="half" idx="10"/>
          </p:nvPr>
        </p:nvSpPr>
        <p:spPr/>
        <p:txBody>
          <a:bodyPr/>
          <a:lstStyle/>
          <a:p>
            <a:fld id="{75C191C7-D073-40B8-962F-E7D0FBF33E00}" type="datetime1">
              <a:rPr lang="fr-FR" smtClean="0"/>
              <a:t>07/02/2022</a:t>
            </a:fld>
            <a:endParaRPr lang="fr-FR"/>
          </a:p>
        </p:txBody>
      </p:sp>
      <p:sp>
        <p:nvSpPr>
          <p:cNvPr id="6" name="ZoneTexte 5">
            <a:extLst>
              <a:ext uri="{FF2B5EF4-FFF2-40B4-BE49-F238E27FC236}">
                <a16:creationId xmlns:a16="http://schemas.microsoft.com/office/drawing/2014/main" id="{0AB4CB90-F5F0-45A0-AA52-4B5C4AA13A03}"/>
              </a:ext>
            </a:extLst>
          </p:cNvPr>
          <p:cNvSpPr txBox="1"/>
          <p:nvPr/>
        </p:nvSpPr>
        <p:spPr>
          <a:xfrm>
            <a:off x="1190625" y="1413064"/>
            <a:ext cx="9810750" cy="4031873"/>
          </a:xfrm>
          <a:prstGeom prst="rect">
            <a:avLst/>
          </a:prstGeom>
          <a:noFill/>
        </p:spPr>
        <p:txBody>
          <a:bodyPr wrap="square">
            <a:spAutoFit/>
          </a:bodyPr>
          <a:lstStyle/>
          <a:p>
            <a:r>
              <a:rPr lang="fr-FR" sz="3200" b="0" i="1" dirty="0">
                <a:effectLst>
                  <a:outerShdw blurRad="38100" dist="38100" dir="2700000" algn="tl">
                    <a:srgbClr val="000000">
                      <a:alpha val="43137"/>
                    </a:srgbClr>
                  </a:outerShdw>
                </a:effectLst>
                <a:latin typeface="Bradley Hand ITC" panose="03070402050302030203" pitchFamily="66" charset="0"/>
              </a:rPr>
              <a:t>C'est incroyable de voir comment de nos jours nous pouvons déguster les vins fins les plus luxueux du monde entier, sans même quitter notre ville locale. Ces merveilleuses bouteilles de plaisir raffiné proviennent de vignobles fascinants et rustiques. Sans plus tarder, voici probablement les 20 meilleures régions viticoles de la planète. N'aimeriez-vous pas voyager dans ces endroits incroyables et déguster les meilleurs vins ?</a:t>
            </a:r>
            <a:endParaRPr lang="fr-FR" sz="3200" i="1" dirty="0">
              <a:effectLst>
                <a:outerShdw blurRad="38100" dist="38100" dir="2700000" algn="tl">
                  <a:srgbClr val="000000">
                    <a:alpha val="43137"/>
                  </a:srgbClr>
                </a:outerShdw>
              </a:effectLst>
              <a:latin typeface="Bradley Hand ITC" panose="03070402050302030203" pitchFamily="66" charset="0"/>
            </a:endParaRPr>
          </a:p>
        </p:txBody>
      </p:sp>
    </p:spTree>
    <p:extLst>
      <p:ext uri="{BB962C8B-B14F-4D97-AF65-F5344CB8AC3E}">
        <p14:creationId xmlns:p14="http://schemas.microsoft.com/office/powerpoint/2010/main" val="385024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C6E4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8D8B334C-6D04-4825-9EE5-F537A54A873A}"/>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en-US" b="0" i="1" dirty="0">
                <a:solidFill>
                  <a:srgbClr val="FFFFFF"/>
                </a:solidFill>
                <a:effectLst>
                  <a:outerShdw blurRad="38100" dist="38100" dir="2700000" algn="tl">
                    <a:srgbClr val="000000">
                      <a:alpha val="43137"/>
                    </a:srgbClr>
                  </a:outerShdw>
                </a:effectLst>
                <a:latin typeface="Algerian" panose="04020705040A02060702" pitchFamily="82" charset="0"/>
              </a:rPr>
              <a:t>Mendoza (Argentine)</a:t>
            </a:r>
            <a:endParaRPr lang="en-US" i="1" dirty="0">
              <a:solidFill>
                <a:srgbClr val="FFFFFF"/>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extérieur&#10;&#10;Description générée automatiquement">
            <a:extLst>
              <a:ext uri="{FF2B5EF4-FFF2-40B4-BE49-F238E27FC236}">
                <a16:creationId xmlns:a16="http://schemas.microsoft.com/office/drawing/2014/main" id="{1B07CE71-4D02-45AF-B115-503230CFCC8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63598957-A04C-4F70-8C35-8232CB1289C4}"/>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Mendoza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est</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située</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au-dessus du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niveau</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de la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mer</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où</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l'air</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sec rencontre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l'irrigation</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par la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neige</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des Andes pour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créer</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d'excellentes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conditions de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fertilité</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Les deux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principaux</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cépages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sont</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le Malbec et le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Torrontes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Maipú</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près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de la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ville</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de Mendoza),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Luján</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de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Cuyo</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Valle de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Uco</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et Tupungato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comptent</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parmi</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les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lieux</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incontournables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que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vous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pourrez</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visiter</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sur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votre</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route des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vins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que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vous</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parcouriez</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la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région</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à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vélo</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ou</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a:t>
            </a:r>
            <a:r>
              <a:rPr lang="en-US" sz="2400" b="1" i="1" dirty="0" err="1">
                <a:solidFill>
                  <a:srgbClr val="FFFFFF"/>
                </a:solidFill>
                <a:effectLst>
                  <a:outerShdw blurRad="38100" dist="38100" dir="2700000" algn="tl">
                    <a:srgbClr val="000000">
                      <a:alpha val="43137"/>
                    </a:srgbClr>
                  </a:outerShdw>
                </a:effectLst>
                <a:latin typeface="Bradley Hand ITC" panose="03070402050302030203" pitchFamily="66" charset="0"/>
              </a:rPr>
              <a:t>en</a:t>
            </a:r>
            <a:r>
              <a:rPr lang="en-US" sz="2400" b="1" i="1" dirty="0">
                <a:solidFill>
                  <a:srgbClr val="FFFFFF"/>
                </a:solidFill>
                <a:effectLst>
                  <a:outerShdw blurRad="38100" dist="38100" dir="2700000" algn="tl">
                    <a:srgbClr val="000000">
                      <a:alpha val="43137"/>
                    </a:srgbClr>
                  </a:outerShdw>
                </a:effectLst>
                <a:latin typeface="Bradley Hand ITC" panose="03070402050302030203" pitchFamily="66" charset="0"/>
              </a:rPr>
              <a:t> voiture de location.</a:t>
            </a:r>
          </a:p>
        </p:txBody>
      </p:sp>
      <p:sp>
        <p:nvSpPr>
          <p:cNvPr id="7" name="Espace réservé de la date 6">
            <a:extLst>
              <a:ext uri="{FF2B5EF4-FFF2-40B4-BE49-F238E27FC236}">
                <a16:creationId xmlns:a16="http://schemas.microsoft.com/office/drawing/2014/main" id="{F21E113F-50D1-49A2-B039-CC70067B770F}"/>
              </a:ext>
            </a:extLst>
          </p:cNvPr>
          <p:cNvSpPr>
            <a:spLocks noGrp="1"/>
          </p:cNvSpPr>
          <p:nvPr>
            <p:ph type="dt" sz="half" idx="10"/>
          </p:nvPr>
        </p:nvSpPr>
        <p:spPr/>
        <p:txBody>
          <a:bodyPr/>
          <a:lstStyle/>
          <a:p>
            <a:fld id="{2B453A6A-4774-4782-851C-2EB1E6BA00B0}" type="datetime1">
              <a:rPr lang="fr-FR" smtClean="0"/>
              <a:t>07/02/2022</a:t>
            </a:fld>
            <a:endParaRPr lang="fr-FR"/>
          </a:p>
        </p:txBody>
      </p:sp>
      <p:sp>
        <p:nvSpPr>
          <p:cNvPr id="12" name="ZoneTexte 11">
            <a:extLst>
              <a:ext uri="{FF2B5EF4-FFF2-40B4-BE49-F238E27FC236}">
                <a16:creationId xmlns:a16="http://schemas.microsoft.com/office/drawing/2014/main" id="{C8C05147-8A17-484B-BC78-15613ECDEAB3}"/>
              </a:ext>
            </a:extLst>
          </p:cNvPr>
          <p:cNvSpPr txBox="1"/>
          <p:nvPr/>
        </p:nvSpPr>
        <p:spPr>
          <a:xfrm>
            <a:off x="3048000" y="2860388"/>
            <a:ext cx="609600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Brush Script MT" panose="03060802040406070304" pitchFamily="66" charset="0"/>
                <a:ea typeface="+mn-ea"/>
                <a:cs typeface="+mn-cs"/>
              </a:rPr>
              <a:t>Henri </a:t>
            </a:r>
          </a:p>
        </p:txBody>
      </p:sp>
    </p:spTree>
    <p:extLst>
      <p:ext uri="{BB962C8B-B14F-4D97-AF65-F5344CB8AC3E}">
        <p14:creationId xmlns:p14="http://schemas.microsoft.com/office/powerpoint/2010/main" val="3997269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96532">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9C05ADCA-F842-4401-8A5D-5CB22045492D}"/>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Bourgogne (France</a:t>
            </a:r>
            <a:r>
              <a:rPr lang="fr-FR" b="0" i="0" dirty="0">
                <a:solidFill>
                  <a:srgbClr val="404040"/>
                </a:solidFill>
                <a:effectLst/>
                <a:latin typeface="Open Sans" panose="020B0606030504020204" pitchFamily="34" charset="0"/>
              </a:rPr>
              <a:t>)</a:t>
            </a:r>
            <a:endParaRPr lang="en-US" dirty="0">
              <a:solidFill>
                <a:srgbClr val="FFFFFF"/>
              </a:solidFill>
            </a:endParaRPr>
          </a:p>
        </p:txBody>
      </p:sp>
      <p:pic>
        <p:nvPicPr>
          <p:cNvPr id="6" name="Espace réservé du contenu 5" descr="Une image contenant herbe, extérieur, arbre, vert&#10;&#10;Description générée automatiquement">
            <a:extLst>
              <a:ext uri="{FF2B5EF4-FFF2-40B4-BE49-F238E27FC236}">
                <a16:creationId xmlns:a16="http://schemas.microsoft.com/office/drawing/2014/main" id="{0AFE263C-CECA-4A28-AEFD-C4AB86E6D69A}"/>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B80FF44B-F496-43B3-874B-61239778ECF6}"/>
              </a:ext>
            </a:extLst>
          </p:cNvPr>
          <p:cNvSpPr>
            <a:spLocks noGrp="1"/>
          </p:cNvSpPr>
          <p:nvPr>
            <p:ph sz="half" idx="1"/>
          </p:nvPr>
        </p:nvSpPr>
        <p:spPr>
          <a:xfrm>
            <a:off x="7582563" y="321732"/>
            <a:ext cx="4281890" cy="6214534"/>
          </a:xfrm>
        </p:spPr>
        <p:txBody>
          <a:bodyPr vert="horz" lIns="91440" tIns="45720" rIns="91440" bIns="45720" rtlCol="0" anchor="ctr">
            <a:normAutofit lnSpcReduction="10000"/>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La Bourgogne est une région viticole très complexe et sophistiquée, où les vignobles individuels ont leurs propres microclimats, aidant les vins qui en résultent à développer des saveurs uniques. La région est assez vaste, il y a donc beaucoup à voir ici. Il est conseillé de commencer par la Côte d'Or puis de faire un joli trajet en train jusqu'à Beaune.</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17120566-E288-4968-91F0-915946C184CD}"/>
              </a:ext>
            </a:extLst>
          </p:cNvPr>
          <p:cNvSpPr>
            <a:spLocks noGrp="1"/>
          </p:cNvSpPr>
          <p:nvPr>
            <p:ph type="dt" sz="half" idx="10"/>
          </p:nvPr>
        </p:nvSpPr>
        <p:spPr/>
        <p:txBody>
          <a:bodyPr/>
          <a:lstStyle/>
          <a:p>
            <a:fld id="{ACAAF92F-F29E-40F8-80DA-CE5877A17292}" type="datetime1">
              <a:rPr lang="fr-FR" smtClean="0"/>
              <a:t>07/02/2022</a:t>
            </a:fld>
            <a:endParaRPr lang="fr-FR"/>
          </a:p>
        </p:txBody>
      </p:sp>
    </p:spTree>
    <p:extLst>
      <p:ext uri="{BB962C8B-B14F-4D97-AF65-F5344CB8AC3E}">
        <p14:creationId xmlns:p14="http://schemas.microsoft.com/office/powerpoint/2010/main" val="815443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2D4A4E">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5A60D374-6F37-46EC-99AC-0DFE54566BDE}"/>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Willamette Valley, Oregon (États-Unis)</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arbre, plante, luxuriant&#10;&#10;Description générée automatiquement">
            <a:extLst>
              <a:ext uri="{FF2B5EF4-FFF2-40B4-BE49-F238E27FC236}">
                <a16:creationId xmlns:a16="http://schemas.microsoft.com/office/drawing/2014/main" id="{EA11511B-7744-48A2-9436-5069E2E7A35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AA029215-2948-420D-8D8D-F612C4F76D24}"/>
              </a:ext>
            </a:extLst>
          </p:cNvPr>
          <p:cNvSpPr>
            <a:spLocks noGrp="1"/>
          </p:cNvSpPr>
          <p:nvPr>
            <p:ph sz="half" idx="1"/>
          </p:nvPr>
        </p:nvSpPr>
        <p:spPr>
          <a:xfrm>
            <a:off x="7582563" y="917725"/>
            <a:ext cx="4281890" cy="4852362"/>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Willamette produit de merveilleux pinots noirs, rieslings, chardonnays et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pinto</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gris. De nombreux vignobles raffinés de la région sont accessibles depuis Portland, car la vallée s'étend sur environ 175 miles. </a:t>
            </a:r>
            <a:r>
              <a:rPr lang="fr-FR" sz="1400" dirty="0"/>
              <a:t/>
            </a:r>
            <a:br>
              <a:rPr lang="fr-FR" sz="1400" dirty="0"/>
            </a:br>
            <a:endParaRPr lang="en-US" sz="2000" dirty="0">
              <a:solidFill>
                <a:srgbClr val="FFFFFF"/>
              </a:solidFill>
            </a:endParaRPr>
          </a:p>
        </p:txBody>
      </p:sp>
      <p:sp>
        <p:nvSpPr>
          <p:cNvPr id="7" name="Espace réservé de la date 6">
            <a:extLst>
              <a:ext uri="{FF2B5EF4-FFF2-40B4-BE49-F238E27FC236}">
                <a16:creationId xmlns:a16="http://schemas.microsoft.com/office/drawing/2014/main" id="{8CFB9A06-55AC-4353-B9E1-D9C554B3DB3C}"/>
              </a:ext>
            </a:extLst>
          </p:cNvPr>
          <p:cNvSpPr>
            <a:spLocks noGrp="1"/>
          </p:cNvSpPr>
          <p:nvPr>
            <p:ph type="dt" sz="half" idx="10"/>
          </p:nvPr>
        </p:nvSpPr>
        <p:spPr/>
        <p:txBody>
          <a:bodyPr/>
          <a:lstStyle/>
          <a:p>
            <a:fld id="{29D72FC5-DEE3-450B-8DFE-F9410061D2E2}" type="datetime1">
              <a:rPr lang="fr-FR" smtClean="0"/>
              <a:t>07/02/2022</a:t>
            </a:fld>
            <a:endParaRPr lang="fr-FR"/>
          </a:p>
        </p:txBody>
      </p:sp>
    </p:spTree>
    <p:extLst>
      <p:ext uri="{BB962C8B-B14F-4D97-AF65-F5344CB8AC3E}">
        <p14:creationId xmlns:p14="http://schemas.microsoft.com/office/powerpoint/2010/main" val="1433925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B753A">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D1B8ADBC-A233-4CAF-AEB3-F603B777C42E}"/>
              </a:ext>
            </a:extLst>
          </p:cNvPr>
          <p:cNvSpPr>
            <a:spLocks noGrp="1"/>
          </p:cNvSpPr>
          <p:nvPr>
            <p:ph type="title"/>
          </p:nvPr>
        </p:nvSpPr>
        <p:spPr>
          <a:xfrm>
            <a:off x="524256" y="4767072"/>
            <a:ext cx="6594189" cy="1625210"/>
          </a:xfrm>
        </p:spPr>
        <p:txBody>
          <a:bodyPr vert="horz" lIns="91440" tIns="45720" rIns="91440" bIns="45720" rtlCol="0" anchor="ctr">
            <a:normAutofit fontScale="90000"/>
          </a:bodyPr>
          <a:lstStyle/>
          <a:p>
            <a:pPr algn="ctr"/>
            <a:r>
              <a:rPr lang="en-US" b="0" i="1" dirty="0">
                <a:solidFill>
                  <a:schemeClr val="bg1"/>
                </a:solidFill>
                <a:effectLst>
                  <a:outerShdw blurRad="38100" dist="38100" dir="2700000" algn="tl">
                    <a:srgbClr val="000000">
                      <a:alpha val="43137"/>
                    </a:srgbClr>
                  </a:outerShdw>
                </a:effectLst>
                <a:latin typeface="Algerian" panose="04020705040A02060702" pitchFamily="82" charset="0"/>
              </a:rPr>
              <a:t>Wellington/Wairarapa (Nouvelle-</a:t>
            </a:r>
            <a:r>
              <a:rPr lang="en-US" b="0" i="1" dirty="0" err="1">
                <a:solidFill>
                  <a:schemeClr val="bg1"/>
                </a:solidFill>
                <a:effectLst>
                  <a:outerShdw blurRad="38100" dist="38100" dir="2700000" algn="tl">
                    <a:srgbClr val="000000">
                      <a:alpha val="43137"/>
                    </a:srgbClr>
                  </a:outerShdw>
                </a:effectLst>
                <a:latin typeface="Algerian" panose="04020705040A02060702" pitchFamily="82" charset="0"/>
              </a:rPr>
              <a:t>Zélande</a:t>
            </a:r>
            <a:r>
              <a:rPr lang="en-US" b="0" i="1" dirty="0">
                <a:solidFill>
                  <a:schemeClr val="bg1"/>
                </a:solidFill>
                <a:effectLst>
                  <a:outerShdw blurRad="38100" dist="38100" dir="2700000" algn="tl">
                    <a:srgbClr val="000000">
                      <a:alpha val="43137"/>
                    </a:srgbClr>
                  </a:outerShdw>
                </a:effectLst>
                <a:latin typeface="Algerian" panose="04020705040A02060702" pitchFamily="82" charset="0"/>
              </a:rPr>
              <a:t>)</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extérieur, champ, plante&#10;&#10;Description générée automatiquement">
            <a:extLst>
              <a:ext uri="{FF2B5EF4-FFF2-40B4-BE49-F238E27FC236}">
                <a16:creationId xmlns:a16="http://schemas.microsoft.com/office/drawing/2014/main" id="{3504E4D5-E179-4938-B2A0-FB957432AEE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A3F3D57D-813A-4ADE-B506-1EF30A59AE4B}"/>
              </a:ext>
            </a:extLst>
          </p:cNvPr>
          <p:cNvSpPr>
            <a:spLocks noGrp="1"/>
          </p:cNvSpPr>
          <p:nvPr>
            <p:ph sz="half" idx="1"/>
          </p:nvPr>
        </p:nvSpPr>
        <p:spPr>
          <a:xfrm>
            <a:off x="7534655" y="321732"/>
            <a:ext cx="4329798"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Bien qu'il s'agisse de la plus petite des 10 premières régions viticoles de Nouvelle-Zélande, on pense qu'elle produit le meilleur vin du pays. Pour voir où le sauvignon blanc et le pinot noir de la région tirent leurs saveurs uniques, prenez une voiture de location dans toute la campagne de Wellington.</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F3C3C23F-34C2-4BA7-884D-281F883ACB49}"/>
              </a:ext>
            </a:extLst>
          </p:cNvPr>
          <p:cNvSpPr>
            <a:spLocks noGrp="1"/>
          </p:cNvSpPr>
          <p:nvPr>
            <p:ph type="dt" sz="half" idx="10"/>
          </p:nvPr>
        </p:nvSpPr>
        <p:spPr/>
        <p:txBody>
          <a:bodyPr/>
          <a:lstStyle/>
          <a:p>
            <a:fld id="{FDBD98DA-9187-4180-A0AE-7636F11CC8C2}" type="datetime1">
              <a:rPr lang="fr-FR" smtClean="0"/>
              <a:t>07/02/2022</a:t>
            </a:fld>
            <a:endParaRPr lang="fr-FR"/>
          </a:p>
        </p:txBody>
      </p:sp>
    </p:spTree>
    <p:extLst>
      <p:ext uri="{BB962C8B-B14F-4D97-AF65-F5344CB8AC3E}">
        <p14:creationId xmlns:p14="http://schemas.microsoft.com/office/powerpoint/2010/main" val="2165330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2563C">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BA861216-D63D-4647-ABA9-CAD3051D8903}"/>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it-IT" b="0" i="1" dirty="0">
                <a:solidFill>
                  <a:schemeClr val="bg1"/>
                </a:solidFill>
                <a:effectLst>
                  <a:outerShdw blurRad="38100" dist="38100" dir="2700000" algn="tl">
                    <a:srgbClr val="000000">
                      <a:alpha val="43137"/>
                    </a:srgbClr>
                  </a:outerShdw>
                </a:effectLst>
                <a:latin typeface="Algerian" panose="04020705040A02060702" pitchFamily="82" charset="0"/>
              </a:rPr>
              <a:t>La Rioja (Espagne)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extérieur, herbe, nuages, coteau&#10;&#10;Description générée automatiquement">
            <a:extLst>
              <a:ext uri="{FF2B5EF4-FFF2-40B4-BE49-F238E27FC236}">
                <a16:creationId xmlns:a16="http://schemas.microsoft.com/office/drawing/2014/main" id="{BE18F1A4-D955-4808-8E9D-DB04109814FF}"/>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D088A509-D77E-47B5-9363-B67955CD1066}"/>
              </a:ext>
            </a:extLst>
          </p:cNvPr>
          <p:cNvSpPr>
            <a:spLocks noGrp="1"/>
          </p:cNvSpPr>
          <p:nvPr>
            <p:ph sz="half" idx="1"/>
          </p:nvPr>
        </p:nvSpPr>
        <p:spPr>
          <a:xfrm>
            <a:off x="7534655" y="321732"/>
            <a:ext cx="4329798" cy="6214534"/>
          </a:xfrm>
        </p:spPr>
        <p:txBody>
          <a:bodyPr vert="horz" lIns="91440" tIns="45720" rIns="91440" bIns="45720" rtlCol="0" anchor="ctr">
            <a:normAutofit lnSpcReduction="10000"/>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Bien que toute l'Espagne soit célèbre pour son vin, cette région est supérieure en raison de l'abri qu'elle reçoit des monts Cantabriques, ce qui lui confère un climat plus tempéré que l'Espagne en général. Le vin y est produit depuis mille ans. La région est connue pour ses mélanges. La variété rouge la plus utilisée est le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Tempranillo</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et le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Viura</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blanc. Visitez les villes locales de Saint-Sébastien et Bilbao. </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364511BB-2D91-427B-B2D4-1AFBF2253E2B}"/>
              </a:ext>
            </a:extLst>
          </p:cNvPr>
          <p:cNvSpPr>
            <a:spLocks noGrp="1"/>
          </p:cNvSpPr>
          <p:nvPr>
            <p:ph type="dt" sz="half" idx="10"/>
          </p:nvPr>
        </p:nvSpPr>
        <p:spPr/>
        <p:txBody>
          <a:bodyPr/>
          <a:lstStyle/>
          <a:p>
            <a:fld id="{FC74BED8-CF86-4134-AF46-159D5502620E}" type="datetime1">
              <a:rPr lang="fr-FR" smtClean="0"/>
              <a:t>07/02/2022</a:t>
            </a:fld>
            <a:endParaRPr lang="fr-FR"/>
          </a:p>
        </p:txBody>
      </p:sp>
      <p:sp>
        <p:nvSpPr>
          <p:cNvPr id="12" name="ZoneTexte 11">
            <a:extLst>
              <a:ext uri="{FF2B5EF4-FFF2-40B4-BE49-F238E27FC236}">
                <a16:creationId xmlns:a16="http://schemas.microsoft.com/office/drawing/2014/main" id="{E8554662-FAEE-4752-8CA5-5F9D0A1179B8}"/>
              </a:ext>
            </a:extLst>
          </p:cNvPr>
          <p:cNvSpPr txBox="1"/>
          <p:nvPr/>
        </p:nvSpPr>
        <p:spPr>
          <a:xfrm>
            <a:off x="3048000" y="2860388"/>
            <a:ext cx="609600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Brush Script MT" panose="03060802040406070304" pitchFamily="66" charset="0"/>
                <a:ea typeface="+mn-ea"/>
                <a:cs typeface="+mn-cs"/>
              </a:rPr>
              <a:t>Henri </a:t>
            </a:r>
          </a:p>
        </p:txBody>
      </p:sp>
    </p:spTree>
    <p:extLst>
      <p:ext uri="{BB962C8B-B14F-4D97-AF65-F5344CB8AC3E}">
        <p14:creationId xmlns:p14="http://schemas.microsoft.com/office/powerpoint/2010/main" val="4274367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4E4D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1BDC70CD-2D62-4F1E-9E3D-FD394AC82C87}"/>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Moselle-Sarre-Ruwer (Allemagne)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extérieur, ciel, champ&#10;&#10;Description générée automatiquement">
            <a:extLst>
              <a:ext uri="{FF2B5EF4-FFF2-40B4-BE49-F238E27FC236}">
                <a16:creationId xmlns:a16="http://schemas.microsoft.com/office/drawing/2014/main" id="{42D1D72D-4992-465B-8278-44624833672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52AF019C-4509-4C1A-A334-971EEF3C00B1}"/>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Tout n'est pas bière en Allemagne. Le Riesling allemand est très populaire auprès des habitants et ce sera un endroit idéal pour faire une visite des vignobles. Pendant que vous êtes ici, vous devriez également jeter un coup d'œil aux régions voisines du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Pfalz</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et de la Nahe.</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CEE3A1BE-E865-47E3-8F49-6BA2F49ACACD}"/>
              </a:ext>
            </a:extLst>
          </p:cNvPr>
          <p:cNvSpPr>
            <a:spLocks noGrp="1"/>
          </p:cNvSpPr>
          <p:nvPr>
            <p:ph type="dt" sz="half" idx="10"/>
          </p:nvPr>
        </p:nvSpPr>
        <p:spPr/>
        <p:txBody>
          <a:bodyPr/>
          <a:lstStyle/>
          <a:p>
            <a:fld id="{8DB2F617-A354-445F-9A0B-5F85B77EDCD8}" type="datetime1">
              <a:rPr lang="fr-FR" smtClean="0"/>
              <a:t>07/02/2022</a:t>
            </a:fld>
            <a:endParaRPr lang="fr-FR"/>
          </a:p>
        </p:txBody>
      </p:sp>
    </p:spTree>
    <p:extLst>
      <p:ext uri="{BB962C8B-B14F-4D97-AF65-F5344CB8AC3E}">
        <p14:creationId xmlns:p14="http://schemas.microsoft.com/office/powerpoint/2010/main" val="2649051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B6E0C">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11BAEEDE-16D9-447D-B1A2-F07C00394B20}"/>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Napa, Californie du Nord (États-Unis)</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extérieur, montagne, nature&#10;&#10;Description générée automatiquement">
            <a:extLst>
              <a:ext uri="{FF2B5EF4-FFF2-40B4-BE49-F238E27FC236}">
                <a16:creationId xmlns:a16="http://schemas.microsoft.com/office/drawing/2014/main" id="{04BACCDF-D903-48E2-80DD-0209CED1D22F}"/>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640BCC47-BFAE-422A-B205-AFD16357AB0D}"/>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Napa est à juste titre synonyme de vin californien, offrant des centaines de domaines viticoles et de vignobles différents à explorer lors de votre joyeuse visite. Cette zone n'est qu'à une heure de route de San Francisco. Vous pouvez également vous diriger à une centaine de kilomètres vers la vallée d'Anderson, un peu plus calme.</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5202156E-9BB4-4008-9851-16F56BD059D7}"/>
              </a:ext>
            </a:extLst>
          </p:cNvPr>
          <p:cNvSpPr>
            <a:spLocks noGrp="1"/>
          </p:cNvSpPr>
          <p:nvPr>
            <p:ph type="dt" sz="half" idx="10"/>
          </p:nvPr>
        </p:nvSpPr>
        <p:spPr/>
        <p:txBody>
          <a:bodyPr/>
          <a:lstStyle/>
          <a:p>
            <a:fld id="{B5BD537A-A8C3-42B2-ABB9-D4F412B58D43}" type="datetime1">
              <a:rPr lang="fr-FR" smtClean="0"/>
              <a:t>07/02/2022</a:t>
            </a:fld>
            <a:endParaRPr lang="fr-FR"/>
          </a:p>
        </p:txBody>
      </p:sp>
    </p:spTree>
    <p:extLst>
      <p:ext uri="{BB962C8B-B14F-4D97-AF65-F5344CB8AC3E}">
        <p14:creationId xmlns:p14="http://schemas.microsoft.com/office/powerpoint/2010/main" val="1476785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85882F">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13EB2CDB-C880-4AFE-ABF4-02C4FD4C805A}"/>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it-IT" b="0" i="1" dirty="0">
                <a:solidFill>
                  <a:schemeClr val="bg1"/>
                </a:solidFill>
                <a:effectLst>
                  <a:outerShdw blurRad="38100" dist="38100" dir="2700000" algn="tl">
                    <a:srgbClr val="000000">
                      <a:alpha val="43137"/>
                    </a:srgbClr>
                  </a:outerShdw>
                </a:effectLst>
                <a:latin typeface="Algerian" panose="04020705040A02060702" pitchFamily="82" charset="0"/>
              </a:rPr>
              <a:t>Toscane (Italie)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arbre, extérieur, ciel&#10;&#10;Description générée automatiquement">
            <a:extLst>
              <a:ext uri="{FF2B5EF4-FFF2-40B4-BE49-F238E27FC236}">
                <a16:creationId xmlns:a16="http://schemas.microsoft.com/office/drawing/2014/main" id="{B6AE03CF-E29C-4759-8EE2-6DF137162B42}"/>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D1184ACA-65D6-4152-8A8F-01480BF2AB43}"/>
              </a:ext>
            </a:extLst>
          </p:cNvPr>
          <p:cNvSpPr>
            <a:spLocks noGrp="1"/>
          </p:cNvSpPr>
          <p:nvPr>
            <p:ph sz="half" idx="1"/>
          </p:nvPr>
        </p:nvSpPr>
        <p:spPr>
          <a:xfrm>
            <a:off x="7534655" y="321732"/>
            <a:ext cx="4329798" cy="6214534"/>
          </a:xfrm>
        </p:spPr>
        <p:txBody>
          <a:bodyPr vert="horz" lIns="91440" tIns="45720" rIns="91440" bIns="45720" rtlCol="0" anchor="ctr">
            <a:normAutofit lnSpcReduction="10000"/>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Parce que la Toscane est si montagneuse et haute, les raisins sont un peu retenus par la chaleur torride de l'Italie. Cependant, étant plus proches du soleil, ils reçoivent également beaucoup de soleil. Le vin le plus remarquable ici est le Chianti sec. Si vous commencez par Florence, vous pourrez découvrir le Chianti, le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Brunello</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di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Montalcino</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et le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Carmignano</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308A768D-3C94-4DD4-8F17-63977737BFD9}"/>
              </a:ext>
            </a:extLst>
          </p:cNvPr>
          <p:cNvSpPr>
            <a:spLocks noGrp="1"/>
          </p:cNvSpPr>
          <p:nvPr>
            <p:ph type="dt" sz="half" idx="10"/>
          </p:nvPr>
        </p:nvSpPr>
        <p:spPr/>
        <p:txBody>
          <a:bodyPr/>
          <a:lstStyle/>
          <a:p>
            <a:fld id="{AB4EF46A-78C7-49E8-9A0C-C50505552D01}" type="datetime1">
              <a:rPr lang="fr-FR" smtClean="0"/>
              <a:t>07/02/2022</a:t>
            </a:fld>
            <a:endParaRPr lang="fr-FR"/>
          </a:p>
        </p:txBody>
      </p:sp>
    </p:spTree>
    <p:extLst>
      <p:ext uri="{BB962C8B-B14F-4D97-AF65-F5344CB8AC3E}">
        <p14:creationId xmlns:p14="http://schemas.microsoft.com/office/powerpoint/2010/main" val="3036613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D6F3C">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34680A2B-79BB-4F7F-BE17-E76D6ACFB7E5}"/>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pt-BR" b="0" i="1" dirty="0">
                <a:solidFill>
                  <a:schemeClr val="bg1"/>
                </a:solidFill>
                <a:effectLst>
                  <a:outerShdw blurRad="38100" dist="38100" dir="2700000" algn="tl">
                    <a:srgbClr val="000000">
                      <a:alpha val="43137"/>
                    </a:srgbClr>
                  </a:outerShdw>
                </a:effectLst>
                <a:latin typeface="Algerian" panose="04020705040A02060702" pitchFamily="82" charset="0"/>
              </a:rPr>
              <a:t>Maipo (Chili)</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montagne, herbe, ciel, extérieur&#10;&#10;Description générée automatiquement">
            <a:extLst>
              <a:ext uri="{FF2B5EF4-FFF2-40B4-BE49-F238E27FC236}">
                <a16:creationId xmlns:a16="http://schemas.microsoft.com/office/drawing/2014/main" id="{5FCCE760-D57A-4C1A-9E55-CDA5FFD3C72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2755AB40-57F6-4FD3-9680-5AD292C99AA0}"/>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Le Chili est le cinquième exportateur mondial de vin, notamment célèbre pour son Cabernet. Les raisins tirent leur eau de la rivière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Maipo</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qui vient directement des montagnes voisines. Non loin d'ici se trouve la région nord de l'Atacama, pour déguster le pisco local, qui est un vin semblable à l'eau-de-vie.</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283702B6-8691-4A94-B558-C9667232A224}"/>
              </a:ext>
            </a:extLst>
          </p:cNvPr>
          <p:cNvSpPr>
            <a:spLocks noGrp="1"/>
          </p:cNvSpPr>
          <p:nvPr>
            <p:ph type="dt" sz="half" idx="10"/>
          </p:nvPr>
        </p:nvSpPr>
        <p:spPr/>
        <p:txBody>
          <a:bodyPr/>
          <a:lstStyle/>
          <a:p>
            <a:fld id="{145396A0-AD08-40C0-80CC-37370022E133}" type="datetime1">
              <a:rPr lang="fr-FR" smtClean="0"/>
              <a:t>07/02/2022</a:t>
            </a:fld>
            <a:endParaRPr lang="fr-FR"/>
          </a:p>
        </p:txBody>
      </p:sp>
      <p:sp>
        <p:nvSpPr>
          <p:cNvPr id="12" name="ZoneTexte 11">
            <a:extLst>
              <a:ext uri="{FF2B5EF4-FFF2-40B4-BE49-F238E27FC236}">
                <a16:creationId xmlns:a16="http://schemas.microsoft.com/office/drawing/2014/main" id="{87A4EEE5-C8C0-439C-B2AC-DA633F30CFE5}"/>
              </a:ext>
            </a:extLst>
          </p:cNvPr>
          <p:cNvSpPr txBox="1"/>
          <p:nvPr/>
        </p:nvSpPr>
        <p:spPr>
          <a:xfrm>
            <a:off x="3048000" y="2860388"/>
            <a:ext cx="4385761" cy="58477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32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Brush Script MT" panose="03060802040406070304" pitchFamily="66" charset="0"/>
                <a:ea typeface="+mn-ea"/>
                <a:cs typeface="+mn-cs"/>
              </a:rPr>
              <a:t>Henri </a:t>
            </a:r>
          </a:p>
        </p:txBody>
      </p:sp>
    </p:spTree>
    <p:extLst>
      <p:ext uri="{BB962C8B-B14F-4D97-AF65-F5344CB8AC3E}">
        <p14:creationId xmlns:p14="http://schemas.microsoft.com/office/powerpoint/2010/main" val="22663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425E21">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01CC78E6-F8D2-4E46-92B9-DFA7240F40D7}"/>
              </a:ext>
            </a:extLst>
          </p:cNvPr>
          <p:cNvSpPr>
            <a:spLocks noGrp="1"/>
          </p:cNvSpPr>
          <p:nvPr>
            <p:ph type="title"/>
          </p:nvPr>
        </p:nvSpPr>
        <p:spPr>
          <a:xfrm>
            <a:off x="524256" y="4767072"/>
            <a:ext cx="6594189" cy="1625210"/>
          </a:xfrm>
        </p:spPr>
        <p:txBody>
          <a:bodyPr vert="horz" lIns="91440" tIns="45720" rIns="91440" bIns="45720" rtlCol="0" anchor="ctr">
            <a:normAutofit fontScale="90000"/>
          </a:bodyPr>
          <a:lstStyle/>
          <a:p>
            <a:pPr algn="ctr"/>
            <a:r>
              <a:rPr lang="fr-FR" sz="4800" b="0" i="1" dirty="0">
                <a:solidFill>
                  <a:schemeClr val="bg1"/>
                </a:solidFill>
                <a:effectLst>
                  <a:outerShdw blurRad="38100" dist="38100" dir="2700000" algn="tl">
                    <a:srgbClr val="000000">
                      <a:alpha val="43137"/>
                    </a:srgbClr>
                  </a:outerShdw>
                </a:effectLst>
                <a:latin typeface="Algerian" panose="04020705040A02060702" pitchFamily="82" charset="0"/>
              </a:rPr>
              <a:t>Province de Champagne (France)</a:t>
            </a:r>
            <a:endParaRPr lang="en-US" sz="4800"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extérieur, champ, luxuriant&#10;&#10;Description générée automatiquement">
            <a:extLst>
              <a:ext uri="{FF2B5EF4-FFF2-40B4-BE49-F238E27FC236}">
                <a16:creationId xmlns:a16="http://schemas.microsoft.com/office/drawing/2014/main" id="{A4196AC4-7B0F-41A6-B0F7-AE01A101992C}"/>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DBA46A33-132F-4A11-9075-69FC4DBCE393}"/>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sz="3200" b="1" i="1" dirty="0">
                <a:solidFill>
                  <a:schemeClr val="bg1"/>
                </a:solidFill>
                <a:effectLst>
                  <a:outerShdw blurRad="38100" dist="38100" dir="2700000" algn="tl">
                    <a:srgbClr val="000000">
                      <a:alpha val="43137"/>
                    </a:srgbClr>
                  </a:outerShdw>
                </a:effectLst>
                <a:latin typeface="Bradley Hand ITC" panose="03070402050302030203" pitchFamily="66" charset="0"/>
              </a:rPr>
              <a:t>La province de Champagne est à une heure à l'est de Paris, et c'est une belle balade en train. L'éclat caractéristique de la fête qui distingue la Champagne de tant d'autres est apporté par les sols calcaires qui marquent la région. </a:t>
            </a:r>
            <a:endParaRPr lang="en-US" sz="6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2E03943E-1938-4F85-8FC6-3334D2FFE236}"/>
              </a:ext>
            </a:extLst>
          </p:cNvPr>
          <p:cNvSpPr>
            <a:spLocks noGrp="1"/>
          </p:cNvSpPr>
          <p:nvPr>
            <p:ph type="dt" sz="half" idx="10"/>
          </p:nvPr>
        </p:nvSpPr>
        <p:spPr/>
        <p:txBody>
          <a:bodyPr/>
          <a:lstStyle/>
          <a:p>
            <a:fld id="{F14C8CF8-A300-4F4C-BECD-B1C903BD730D}" type="datetime1">
              <a:rPr lang="fr-FR" smtClean="0"/>
              <a:t>07/02/2022</a:t>
            </a:fld>
            <a:endParaRPr lang="fr-FR"/>
          </a:p>
        </p:txBody>
      </p:sp>
    </p:spTree>
    <p:extLst>
      <p:ext uri="{BB962C8B-B14F-4D97-AF65-F5344CB8AC3E}">
        <p14:creationId xmlns:p14="http://schemas.microsoft.com/office/powerpoint/2010/main" val="3330247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E593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C9B37CC9-74B5-4306-A1E5-42ABAA00CC8C}"/>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Santorin (Grèce)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arbre, ciel, extérieur, buissons&#10;&#10;Description générée automatiquement">
            <a:extLst>
              <a:ext uri="{FF2B5EF4-FFF2-40B4-BE49-F238E27FC236}">
                <a16:creationId xmlns:a16="http://schemas.microsoft.com/office/drawing/2014/main" id="{26C30772-52EA-4E79-B910-A17E31BB323F}"/>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A0A348BF-A1D5-4B23-97C6-A2CFE9F456ED}"/>
              </a:ext>
            </a:extLst>
          </p:cNvPr>
          <p:cNvSpPr>
            <a:spLocks noGrp="1"/>
          </p:cNvSpPr>
          <p:nvPr>
            <p:ph sz="half" idx="1"/>
          </p:nvPr>
        </p:nvSpPr>
        <p:spPr>
          <a:xfrm>
            <a:off x="7582563" y="321732"/>
            <a:ext cx="4281890" cy="6214534"/>
          </a:xfrm>
        </p:spPr>
        <p:txBody>
          <a:bodyPr vert="horz" lIns="91440" tIns="45720" rIns="91440" bIns="45720" rtlCol="0" anchor="ctr">
            <a:normAutofit fontScale="92500" lnSpcReduction="10000"/>
          </a:bodyPr>
          <a:lstStyle/>
          <a:p>
            <a:r>
              <a:rPr lang="fr-FR" sz="3000" b="1" i="1" dirty="0">
                <a:solidFill>
                  <a:schemeClr val="bg1"/>
                </a:solidFill>
                <a:effectLst>
                  <a:outerShdw blurRad="38100" dist="38100" dir="2700000" algn="tl">
                    <a:srgbClr val="000000">
                      <a:alpha val="43137"/>
                    </a:srgbClr>
                  </a:outerShdw>
                </a:effectLst>
                <a:latin typeface="Bradley Hand ITC" panose="03070402050302030203" pitchFamily="66" charset="0"/>
              </a:rPr>
              <a:t>Santorin est une île si belle et ensoleillée que vous risquez probablement d'oublier ses vignobles fascinants. Bien que les vins grecs aient beaucoup souffert pendant la domination ottomane, depuis leur adhésion à l'UE, le vin a prospéré là où presque rien ne s'est développé. Les raisins grecs indigènes rendent le goût ici très différent de la plupart des vins que vous connaissez probablement</a:t>
            </a:r>
            <a:r>
              <a:rPr lang="fr-FR" sz="1400" b="0" i="0" dirty="0">
                <a:solidFill>
                  <a:srgbClr val="404040"/>
                </a:solidFill>
                <a:effectLst/>
                <a:latin typeface="Open Sans" panose="020B0606030504020204" pitchFamily="34" charset="0"/>
              </a:rPr>
              <a:t>.</a:t>
            </a:r>
            <a:endParaRPr lang="en-US" sz="2000" dirty="0">
              <a:solidFill>
                <a:srgbClr val="FFFFFF"/>
              </a:solidFill>
            </a:endParaRPr>
          </a:p>
        </p:txBody>
      </p:sp>
      <p:sp>
        <p:nvSpPr>
          <p:cNvPr id="7" name="Espace réservé de la date 6">
            <a:extLst>
              <a:ext uri="{FF2B5EF4-FFF2-40B4-BE49-F238E27FC236}">
                <a16:creationId xmlns:a16="http://schemas.microsoft.com/office/drawing/2014/main" id="{F216008F-C3EE-47FA-83E9-2EA6D3E016EF}"/>
              </a:ext>
            </a:extLst>
          </p:cNvPr>
          <p:cNvSpPr>
            <a:spLocks noGrp="1"/>
          </p:cNvSpPr>
          <p:nvPr>
            <p:ph type="dt" sz="half" idx="10"/>
          </p:nvPr>
        </p:nvSpPr>
        <p:spPr/>
        <p:txBody>
          <a:bodyPr/>
          <a:lstStyle/>
          <a:p>
            <a:fld id="{DA17E78E-F79F-4DDB-949A-CA9DAFCC1BB2}" type="datetime1">
              <a:rPr lang="fr-FR" smtClean="0"/>
              <a:t>07/02/2022</a:t>
            </a:fld>
            <a:endParaRPr lang="fr-FR"/>
          </a:p>
        </p:txBody>
      </p:sp>
    </p:spTree>
    <p:extLst>
      <p:ext uri="{BB962C8B-B14F-4D97-AF65-F5344CB8AC3E}">
        <p14:creationId xmlns:p14="http://schemas.microsoft.com/office/powerpoint/2010/main" val="16351643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A5735">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08D82BC6-687A-45F4-9677-0D8AC420F479}"/>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en-US" b="0" i="1" dirty="0">
                <a:solidFill>
                  <a:schemeClr val="bg1"/>
                </a:solidFill>
                <a:effectLst>
                  <a:outerShdw blurRad="38100" dist="38100" dir="2700000" algn="tl">
                    <a:srgbClr val="000000">
                      <a:alpha val="43137"/>
                    </a:srgbClr>
                  </a:outerShdw>
                </a:effectLst>
                <a:latin typeface="Algerian" panose="04020705040A02060702" pitchFamily="82" charset="0"/>
              </a:rPr>
              <a:t>Texas Hill Country (</a:t>
            </a:r>
            <a:r>
              <a:rPr lang="en-US" b="0" i="1" dirty="0" err="1">
                <a:solidFill>
                  <a:schemeClr val="bg1"/>
                </a:solidFill>
                <a:effectLst>
                  <a:outerShdw blurRad="38100" dist="38100" dir="2700000" algn="tl">
                    <a:srgbClr val="000000">
                      <a:alpha val="43137"/>
                    </a:srgbClr>
                  </a:outerShdw>
                </a:effectLst>
                <a:latin typeface="Algerian" panose="04020705040A02060702" pitchFamily="82" charset="0"/>
              </a:rPr>
              <a:t>États</a:t>
            </a:r>
            <a:r>
              <a:rPr lang="en-US" b="0" i="1" dirty="0">
                <a:solidFill>
                  <a:schemeClr val="bg1"/>
                </a:solidFill>
                <a:effectLst>
                  <a:outerShdw blurRad="38100" dist="38100" dir="2700000" algn="tl">
                    <a:srgbClr val="000000">
                      <a:alpha val="43137"/>
                    </a:srgbClr>
                  </a:outerShdw>
                </a:effectLst>
                <a:latin typeface="Algerian" panose="04020705040A02060702" pitchFamily="82" charset="0"/>
              </a:rPr>
              <a:t>-Unis)</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eau, lac, rivière, nature&#10;&#10;Description générée automatiquement">
            <a:extLst>
              <a:ext uri="{FF2B5EF4-FFF2-40B4-BE49-F238E27FC236}">
                <a16:creationId xmlns:a16="http://schemas.microsoft.com/office/drawing/2014/main" id="{FBD439D3-4D0E-4AD4-88C4-324A887A80C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34991B7D-A06E-4648-BC24-E083D63C4780}"/>
              </a:ext>
            </a:extLst>
          </p:cNvPr>
          <p:cNvSpPr>
            <a:spLocks noGrp="1"/>
          </p:cNvSpPr>
          <p:nvPr>
            <p:ph sz="half" idx="1"/>
          </p:nvPr>
        </p:nvSpPr>
        <p:spPr>
          <a:xfrm>
            <a:off x="7534655" y="321732"/>
            <a:ext cx="4329798" cy="6214534"/>
          </a:xfrm>
        </p:spPr>
        <p:txBody>
          <a:bodyPr vert="horz" lIns="91440" tIns="45720" rIns="91440" bIns="45720" rtlCol="0" anchor="ctr">
            <a:normAutofit lnSpcReduction="10000"/>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Beaucoup de gens sont surpris d'apprendre que le Texas produit un vin d'une telle qualité, mais c'est la vérité. Bien que les étés ici soient longs et rigoureux, le Texas abrite une communauté viticole florissante qui fait de son mieux pour produire une grande variété pour tous les amateurs de vin. Traversez l'autoroute 290 entre Fredericksburg et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Stonewall</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pour trouver la meilleure action.</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CEB9A7E6-734F-4B45-8C2D-BB41F5F5B4B1}"/>
              </a:ext>
            </a:extLst>
          </p:cNvPr>
          <p:cNvSpPr>
            <a:spLocks noGrp="1"/>
          </p:cNvSpPr>
          <p:nvPr>
            <p:ph type="dt" sz="half" idx="10"/>
          </p:nvPr>
        </p:nvSpPr>
        <p:spPr/>
        <p:txBody>
          <a:bodyPr/>
          <a:lstStyle/>
          <a:p>
            <a:fld id="{149A8603-4E99-404C-A954-514BC4A8DE37}" type="datetime1">
              <a:rPr lang="fr-FR" smtClean="0"/>
              <a:t>07/02/2022</a:t>
            </a:fld>
            <a:endParaRPr lang="fr-FR"/>
          </a:p>
        </p:txBody>
      </p:sp>
    </p:spTree>
    <p:extLst>
      <p:ext uri="{BB962C8B-B14F-4D97-AF65-F5344CB8AC3E}">
        <p14:creationId xmlns:p14="http://schemas.microsoft.com/office/powerpoint/2010/main" val="16822508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5576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26A23D1C-C141-4E94-849C-D658113104EA}"/>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it-IT" b="0" i="1" dirty="0">
                <a:solidFill>
                  <a:schemeClr val="bg1"/>
                </a:solidFill>
                <a:effectLst>
                  <a:outerShdw blurRad="38100" dist="38100" dir="2700000" algn="tl">
                    <a:srgbClr val="000000">
                      <a:alpha val="43137"/>
                    </a:srgbClr>
                  </a:outerShdw>
                </a:effectLst>
                <a:latin typeface="Algerian" panose="04020705040A02060702" pitchFamily="82" charset="0"/>
              </a:rPr>
              <a:t>Sicile (Italie)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ciel, extérieur, nature&#10;&#10;Description générée automatiquement">
            <a:extLst>
              <a:ext uri="{FF2B5EF4-FFF2-40B4-BE49-F238E27FC236}">
                <a16:creationId xmlns:a16="http://schemas.microsoft.com/office/drawing/2014/main" id="{50D8B0E6-5FDE-4AA2-9972-B8510821916F}"/>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6084AFD0-280C-4CAD-9349-62BC54ADB80C}"/>
              </a:ext>
            </a:extLst>
          </p:cNvPr>
          <p:cNvSpPr>
            <a:spLocks noGrp="1"/>
          </p:cNvSpPr>
          <p:nvPr>
            <p:ph sz="half" idx="1"/>
          </p:nvPr>
        </p:nvSpPr>
        <p:spPr>
          <a:xfrm>
            <a:off x="7534655" y="321732"/>
            <a:ext cx="4329798"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Non seulement vous pouvez trouver le type de vin Marsala ici, mais dernièrement, le vin Nero d'</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Avola</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fait sensation. La Sicile est une île si splendide qu'il sera difficile de choisir où aller, car où que vous vous arrêtiez, vous êtes sûr d'être à proximité de magnifiques vignobles. C'est définitivement une île à apprécier en voiture de location.</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49B3232B-9FE0-4676-A2E7-98FC9358F252}"/>
              </a:ext>
            </a:extLst>
          </p:cNvPr>
          <p:cNvSpPr>
            <a:spLocks noGrp="1"/>
          </p:cNvSpPr>
          <p:nvPr>
            <p:ph type="dt" sz="half" idx="10"/>
          </p:nvPr>
        </p:nvSpPr>
        <p:spPr/>
        <p:txBody>
          <a:bodyPr/>
          <a:lstStyle/>
          <a:p>
            <a:fld id="{DC24A06F-EA7C-48F8-8F1E-C3120F407DE7}" type="datetime1">
              <a:rPr lang="fr-FR" smtClean="0"/>
              <a:t>07/02/2022</a:t>
            </a:fld>
            <a:endParaRPr lang="fr-FR"/>
          </a:p>
        </p:txBody>
      </p:sp>
      <p:sp>
        <p:nvSpPr>
          <p:cNvPr id="12" name="ZoneTexte 11">
            <a:extLst>
              <a:ext uri="{FF2B5EF4-FFF2-40B4-BE49-F238E27FC236}">
                <a16:creationId xmlns:a16="http://schemas.microsoft.com/office/drawing/2014/main" id="{CF2368A2-57AF-4F0F-9D87-1D4ACF3C9299}"/>
              </a:ext>
            </a:extLst>
          </p:cNvPr>
          <p:cNvSpPr txBox="1"/>
          <p:nvPr/>
        </p:nvSpPr>
        <p:spPr>
          <a:xfrm>
            <a:off x="3048000" y="2860388"/>
            <a:ext cx="4337853" cy="58477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32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Brush Script MT" panose="03060802040406070304" pitchFamily="66" charset="0"/>
                <a:ea typeface="+mn-ea"/>
                <a:cs typeface="+mn-cs"/>
              </a:rPr>
              <a:t>Henri </a:t>
            </a:r>
          </a:p>
        </p:txBody>
      </p:sp>
    </p:spTree>
    <p:extLst>
      <p:ext uri="{BB962C8B-B14F-4D97-AF65-F5344CB8AC3E}">
        <p14:creationId xmlns:p14="http://schemas.microsoft.com/office/powerpoint/2010/main" val="3004895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4C737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CB51A28C-0B3C-4D6C-B751-D845D2308C9D}"/>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err="1">
                <a:solidFill>
                  <a:schemeClr val="bg1"/>
                </a:solidFill>
                <a:effectLst>
                  <a:outerShdw blurRad="38100" dist="38100" dir="2700000" algn="tl">
                    <a:srgbClr val="000000">
                      <a:alpha val="43137"/>
                    </a:srgbClr>
                  </a:outerShdw>
                </a:effectLst>
                <a:latin typeface="Algerian" panose="04020705040A02060702" pitchFamily="82" charset="0"/>
              </a:rPr>
              <a:t>Stellenbosch</a:t>
            </a: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 (Afrique du Sud)</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montagne, herbe, ciel, extérieur&#10;&#10;Description générée automatiquement">
            <a:extLst>
              <a:ext uri="{FF2B5EF4-FFF2-40B4-BE49-F238E27FC236}">
                <a16:creationId xmlns:a16="http://schemas.microsoft.com/office/drawing/2014/main" id="{C33D5374-C04C-48FA-AC23-59B2C1A96338}"/>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86E6B307-59CF-4EF0-8A92-46BB99358902}"/>
              </a:ext>
            </a:extLst>
          </p:cNvPr>
          <p:cNvSpPr>
            <a:spLocks noGrp="1"/>
          </p:cNvSpPr>
          <p:nvPr>
            <p:ph sz="half" idx="1"/>
          </p:nvPr>
        </p:nvSpPr>
        <p:spPr>
          <a:xfrm>
            <a:off x="7582564" y="321732"/>
            <a:ext cx="4281890" cy="6214534"/>
          </a:xfrm>
        </p:spPr>
        <p:txBody>
          <a:bodyPr vert="horz" lIns="91440" tIns="45720" rIns="91440" bIns="45720" rtlCol="0" anchor="ctr">
            <a:normAutofit/>
          </a:bodyPr>
          <a:lstStyle/>
          <a:p>
            <a:r>
              <a:rPr lang="fr-FR" sz="3200" b="1" i="1" dirty="0">
                <a:solidFill>
                  <a:schemeClr val="bg1"/>
                </a:solidFill>
                <a:effectLst>
                  <a:outerShdw blurRad="38100" dist="38100" dir="2700000" algn="tl">
                    <a:srgbClr val="000000">
                      <a:alpha val="43137"/>
                    </a:srgbClr>
                  </a:outerShdw>
                </a:effectLst>
                <a:latin typeface="Bradley Hand ITC" panose="03070402050302030203" pitchFamily="66" charset="0"/>
              </a:rPr>
              <a:t>L'Afrique du Sud est un très beau pays, et il est également célèbre à juste titre pour sa longue histoire viticole. Le raisin est cultivé dans cette région depuis au moins 1679. Les vins locaux comprennent le cabernet, le merlot et le </a:t>
            </a:r>
            <a:r>
              <a:rPr lang="fr-FR" sz="3200" b="1" i="1" dirty="0" err="1">
                <a:solidFill>
                  <a:schemeClr val="bg1"/>
                </a:solidFill>
                <a:effectLst>
                  <a:outerShdw blurRad="38100" dist="38100" dir="2700000" algn="tl">
                    <a:srgbClr val="000000">
                      <a:alpha val="43137"/>
                    </a:srgbClr>
                  </a:outerShdw>
                </a:effectLst>
                <a:latin typeface="Bradley Hand ITC" panose="03070402050302030203" pitchFamily="66" charset="0"/>
              </a:rPr>
              <a:t>shiraz</a:t>
            </a:r>
            <a:r>
              <a:rPr lang="fr-FR" sz="3200" b="1" i="1" dirty="0">
                <a:solidFill>
                  <a:schemeClr val="bg1"/>
                </a:solidFill>
                <a:effectLst>
                  <a:outerShdw blurRad="38100" dist="38100" dir="2700000" algn="tl">
                    <a:srgbClr val="000000">
                      <a:alpha val="43137"/>
                    </a:srgbClr>
                  </a:outerShdw>
                </a:effectLst>
                <a:latin typeface="Bradley Hand ITC" panose="03070402050302030203" pitchFamily="66" charset="0"/>
              </a:rPr>
              <a:t>.</a:t>
            </a:r>
            <a:endParaRPr lang="en-US" sz="44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8E51B4D0-649A-472B-87EE-BC4A82A99D10}"/>
              </a:ext>
            </a:extLst>
          </p:cNvPr>
          <p:cNvSpPr>
            <a:spLocks noGrp="1"/>
          </p:cNvSpPr>
          <p:nvPr>
            <p:ph type="dt" sz="half" idx="10"/>
          </p:nvPr>
        </p:nvSpPr>
        <p:spPr/>
        <p:txBody>
          <a:bodyPr/>
          <a:lstStyle/>
          <a:p>
            <a:fld id="{04EC7607-7A66-44FD-9DE1-9626F2C0C28B}" type="datetime1">
              <a:rPr lang="fr-FR" smtClean="0"/>
              <a:t>07/02/2022</a:t>
            </a:fld>
            <a:endParaRPr lang="fr-FR"/>
          </a:p>
        </p:txBody>
      </p:sp>
    </p:spTree>
    <p:extLst>
      <p:ext uri="{BB962C8B-B14F-4D97-AF65-F5344CB8AC3E}">
        <p14:creationId xmlns:p14="http://schemas.microsoft.com/office/powerpoint/2010/main" val="2975318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66573E">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6CA4AA52-2574-4BCF-BA0B-362127BE27BC}"/>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McLaren Valley (Australie)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herbe, extérieur, arbre, plante&#10;&#10;Description générée automatiquement">
            <a:extLst>
              <a:ext uri="{FF2B5EF4-FFF2-40B4-BE49-F238E27FC236}">
                <a16:creationId xmlns:a16="http://schemas.microsoft.com/office/drawing/2014/main" id="{565FE974-04BF-4F67-9887-E09B6ADE9AEB}"/>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9EDA4AC8-9FA2-4992-8B09-BED7F7D4C024}"/>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En Australie-Méridionale, à une courte distance de la capitale de l'État, Adélaïde, de nombreux vins incroyables sont produits. Le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shiraz</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est le cépage prédominant ici, bien que le sauvignon blanc, la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garnacha</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et le cabernet se retrouvent également en train de tirer la queue. </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06999A70-860A-495E-A417-8227C4611E88}"/>
              </a:ext>
            </a:extLst>
          </p:cNvPr>
          <p:cNvSpPr>
            <a:spLocks noGrp="1"/>
          </p:cNvSpPr>
          <p:nvPr>
            <p:ph type="dt" sz="half" idx="10"/>
          </p:nvPr>
        </p:nvSpPr>
        <p:spPr/>
        <p:txBody>
          <a:bodyPr/>
          <a:lstStyle/>
          <a:p>
            <a:fld id="{21FD8EFA-7995-4D76-8162-858205732BC9}" type="datetime1">
              <a:rPr lang="fr-FR" smtClean="0"/>
              <a:t>07/02/2022</a:t>
            </a:fld>
            <a:endParaRPr lang="fr-FR"/>
          </a:p>
        </p:txBody>
      </p:sp>
    </p:spTree>
    <p:extLst>
      <p:ext uri="{BB962C8B-B14F-4D97-AF65-F5344CB8AC3E}">
        <p14:creationId xmlns:p14="http://schemas.microsoft.com/office/powerpoint/2010/main" val="3573876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54742">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89183E67-8DAF-4AB6-9FEC-41C6675FE3C3}"/>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Vallée du Douro (Portugal)</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montagne, ciel, nature, extérieur&#10;&#10;Description générée automatiquement">
            <a:extLst>
              <a:ext uri="{FF2B5EF4-FFF2-40B4-BE49-F238E27FC236}">
                <a16:creationId xmlns:a16="http://schemas.microsoft.com/office/drawing/2014/main" id="{DCBB1A33-9C06-4672-95A9-40BC766BD1D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EBEB84D6-BAA3-461D-96E1-0057696C5596}"/>
              </a:ext>
            </a:extLst>
          </p:cNvPr>
          <p:cNvSpPr>
            <a:spLocks noGrp="1"/>
          </p:cNvSpPr>
          <p:nvPr>
            <p:ph sz="half" idx="1"/>
          </p:nvPr>
        </p:nvSpPr>
        <p:spPr>
          <a:xfrm>
            <a:off x="7582563" y="321732"/>
            <a:ext cx="4281890" cy="6214534"/>
          </a:xfrm>
        </p:spPr>
        <p:txBody>
          <a:bodyPr vert="horz" lIns="91440" tIns="45720" rIns="91440" bIns="45720" rtlCol="0" anchor="ctr">
            <a:normAutofit lnSpcReduction="10000"/>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Connu principalement pour le porto, le Douro produit également des vins de style bordeaux et bourguignons. Toute cette région incroyable est un site du patrimoine mondial de l'UNESCO. Il serait préférable de prendre un véhicule à quatre roues motrices pour explorer le musée et le parc archéologique de la vallée de </a:t>
            </a:r>
            <a:r>
              <a:rPr lang="fr-FR" b="1" i="1" dirty="0" err="1">
                <a:solidFill>
                  <a:schemeClr val="bg1"/>
                </a:solidFill>
                <a:effectLst>
                  <a:outerShdw blurRad="38100" dist="38100" dir="2700000" algn="tl">
                    <a:srgbClr val="000000">
                      <a:alpha val="43137"/>
                    </a:srgbClr>
                  </a:outerShdw>
                </a:effectLst>
                <a:latin typeface="Bradley Hand ITC" panose="03070402050302030203" pitchFamily="66" charset="0"/>
              </a:rPr>
              <a:t>Coa</a:t>
            </a:r>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 La ville de Porto est à un peu plus d'une heure.</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56F55AC1-126D-4D75-8A11-9349E6956C8C}"/>
              </a:ext>
            </a:extLst>
          </p:cNvPr>
          <p:cNvSpPr>
            <a:spLocks noGrp="1"/>
          </p:cNvSpPr>
          <p:nvPr>
            <p:ph type="dt" sz="half" idx="10"/>
          </p:nvPr>
        </p:nvSpPr>
        <p:spPr/>
        <p:txBody>
          <a:bodyPr/>
          <a:lstStyle/>
          <a:p>
            <a:fld id="{677F567D-0F86-4EDB-88F3-67BCA2E94CD8}" type="datetime1">
              <a:rPr lang="fr-FR" smtClean="0"/>
              <a:t>07/02/2022</a:t>
            </a:fld>
            <a:endParaRPr lang="fr-FR"/>
          </a:p>
        </p:txBody>
      </p:sp>
    </p:spTree>
    <p:extLst>
      <p:ext uri="{BB962C8B-B14F-4D97-AF65-F5344CB8AC3E}">
        <p14:creationId xmlns:p14="http://schemas.microsoft.com/office/powerpoint/2010/main" val="4196391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3D5839">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DDC022DE-70AB-4F2E-B736-03154E6E4243}"/>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Tokaj-</a:t>
            </a:r>
            <a:r>
              <a:rPr lang="fr-FR" b="0" i="1" dirty="0" err="1">
                <a:solidFill>
                  <a:schemeClr val="bg1"/>
                </a:solidFill>
                <a:effectLst>
                  <a:outerShdw blurRad="38100" dist="38100" dir="2700000" algn="tl">
                    <a:srgbClr val="000000">
                      <a:alpha val="43137"/>
                    </a:srgbClr>
                  </a:outerShdw>
                </a:effectLst>
                <a:latin typeface="Algerian" panose="04020705040A02060702" pitchFamily="82" charset="0"/>
              </a:rPr>
              <a:t>Hegyalja</a:t>
            </a: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 (Hongrie)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arbre, extérieur, ciel, herbe&#10;&#10;Description générée automatiquement">
            <a:extLst>
              <a:ext uri="{FF2B5EF4-FFF2-40B4-BE49-F238E27FC236}">
                <a16:creationId xmlns:a16="http://schemas.microsoft.com/office/drawing/2014/main" id="{2B912E32-0BDE-44B3-8C14-32CB25D94C4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B66A0DAD-9172-4C00-988C-867C0606CE9A}"/>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Cette région fait la fierté de la Hongrie, car elle produit depuis environ neuf siècles le célèbre vin doux de Tokay. Bien que la capitale, Budapest, ne soit qu'à deux heures et demie de route, vous constaterez que la région borde de près la Slovaquie</a:t>
            </a:r>
            <a:r>
              <a:rPr lang="fr-FR" sz="1400" b="0" i="0" dirty="0">
                <a:solidFill>
                  <a:srgbClr val="404040"/>
                </a:solidFill>
                <a:effectLst/>
                <a:latin typeface="Open Sans" panose="020B0606030504020204" pitchFamily="34" charset="0"/>
              </a:rPr>
              <a:t>, l'Ukraine et la Roumanie voisines. </a:t>
            </a:r>
            <a:endParaRPr lang="en-US" sz="2000" dirty="0">
              <a:solidFill>
                <a:srgbClr val="FFFFFF"/>
              </a:solidFill>
            </a:endParaRPr>
          </a:p>
        </p:txBody>
      </p:sp>
      <p:sp>
        <p:nvSpPr>
          <p:cNvPr id="7" name="Espace réservé de la date 6">
            <a:extLst>
              <a:ext uri="{FF2B5EF4-FFF2-40B4-BE49-F238E27FC236}">
                <a16:creationId xmlns:a16="http://schemas.microsoft.com/office/drawing/2014/main" id="{436E2193-20D5-435D-BC3B-DC9A04732108}"/>
              </a:ext>
            </a:extLst>
          </p:cNvPr>
          <p:cNvSpPr>
            <a:spLocks noGrp="1"/>
          </p:cNvSpPr>
          <p:nvPr>
            <p:ph type="dt" sz="half" idx="10"/>
          </p:nvPr>
        </p:nvSpPr>
        <p:spPr/>
        <p:txBody>
          <a:bodyPr/>
          <a:lstStyle/>
          <a:p>
            <a:fld id="{4D172F26-9577-4DD4-AEB8-601DCB9E4402}" type="datetime1">
              <a:rPr lang="fr-FR" smtClean="0"/>
              <a:t>07/02/2022</a:t>
            </a:fld>
            <a:endParaRPr lang="fr-FR"/>
          </a:p>
        </p:txBody>
      </p:sp>
      <p:sp>
        <p:nvSpPr>
          <p:cNvPr id="12" name="ZoneTexte 11">
            <a:extLst>
              <a:ext uri="{FF2B5EF4-FFF2-40B4-BE49-F238E27FC236}">
                <a16:creationId xmlns:a16="http://schemas.microsoft.com/office/drawing/2014/main" id="{054D45FD-B505-42E9-9123-AD0B1BD71C14}"/>
              </a:ext>
            </a:extLst>
          </p:cNvPr>
          <p:cNvSpPr txBox="1"/>
          <p:nvPr/>
        </p:nvSpPr>
        <p:spPr>
          <a:xfrm>
            <a:off x="3048000" y="2860388"/>
            <a:ext cx="4385761" cy="58477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fr-FR" sz="32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Brush Script MT" panose="03060802040406070304" pitchFamily="66" charset="0"/>
                <a:ea typeface="+mn-ea"/>
                <a:cs typeface="+mn-cs"/>
              </a:rPr>
              <a:t>Henri </a:t>
            </a:r>
          </a:p>
        </p:txBody>
      </p:sp>
    </p:spTree>
    <p:extLst>
      <p:ext uri="{BB962C8B-B14F-4D97-AF65-F5344CB8AC3E}">
        <p14:creationId xmlns:p14="http://schemas.microsoft.com/office/powerpoint/2010/main" val="952168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E602D">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17C9B504-6A50-48BB-8870-B68C5A998D6A}"/>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Bordeaux (France)</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ciel, herbe, extérieur, passage&#10;&#10;Description générée automatiquement">
            <a:extLst>
              <a:ext uri="{FF2B5EF4-FFF2-40B4-BE49-F238E27FC236}">
                <a16:creationId xmlns:a16="http://schemas.microsoft.com/office/drawing/2014/main" id="{69E725A5-9B82-4D80-BD60-61283E19183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EF8AC5B5-6A99-44E2-AE52-E2A5172DCC3C}"/>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Peu de régions peuvent espérer surpasser Bordeaux en matière de vins de classe. La plupart du vin est bordelais, également connu sous le nom de bordeaux rouges, bien que du vin blanc soit produit. Tous les deux ans se tient le salon des vins le plus important au monde, le Vinexpo. Le prochain aura lieu en 2022. J'espère vous y voir. </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96781668-EDC1-4A5D-8E0B-D3B62AC11F44}"/>
              </a:ext>
            </a:extLst>
          </p:cNvPr>
          <p:cNvSpPr>
            <a:spLocks noGrp="1"/>
          </p:cNvSpPr>
          <p:nvPr>
            <p:ph type="dt" sz="half" idx="10"/>
          </p:nvPr>
        </p:nvSpPr>
        <p:spPr/>
        <p:txBody>
          <a:bodyPr/>
          <a:lstStyle/>
          <a:p>
            <a:fld id="{8175CB21-FE1C-4D38-A3ED-7D08341FAF34}" type="datetime1">
              <a:rPr lang="fr-FR" smtClean="0"/>
              <a:t>07/02/2022</a:t>
            </a:fld>
            <a:endParaRPr lang="fr-FR"/>
          </a:p>
        </p:txBody>
      </p:sp>
    </p:spTree>
    <p:extLst>
      <p:ext uri="{BB962C8B-B14F-4D97-AF65-F5344CB8AC3E}">
        <p14:creationId xmlns:p14="http://schemas.microsoft.com/office/powerpoint/2010/main" val="28175305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9708B">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C01BBCA3-0792-4A63-9E84-1CCAA55C4155}"/>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en-US" b="0" i="1" dirty="0">
                <a:solidFill>
                  <a:schemeClr val="bg1"/>
                </a:solidFill>
                <a:effectLst>
                  <a:outerShdw blurRad="38100" dist="38100" dir="2700000" algn="tl">
                    <a:srgbClr val="000000">
                      <a:alpha val="43137"/>
                    </a:srgbClr>
                  </a:outerShdw>
                </a:effectLst>
                <a:latin typeface="Algerian" panose="04020705040A02060702" pitchFamily="82" charset="0"/>
              </a:rPr>
              <a:t>Finger Lakes, New York (</a:t>
            </a:r>
            <a:r>
              <a:rPr lang="en-US" b="0" i="1" dirty="0" err="1">
                <a:solidFill>
                  <a:schemeClr val="bg1"/>
                </a:solidFill>
                <a:effectLst>
                  <a:outerShdw blurRad="38100" dist="38100" dir="2700000" algn="tl">
                    <a:srgbClr val="000000">
                      <a:alpha val="43137"/>
                    </a:srgbClr>
                  </a:outerShdw>
                </a:effectLst>
                <a:latin typeface="Algerian" panose="04020705040A02060702" pitchFamily="82" charset="0"/>
              </a:rPr>
              <a:t>États</a:t>
            </a:r>
            <a:r>
              <a:rPr lang="en-US" b="0" i="1" dirty="0">
                <a:solidFill>
                  <a:schemeClr val="bg1"/>
                </a:solidFill>
                <a:effectLst>
                  <a:outerShdw blurRad="38100" dist="38100" dir="2700000" algn="tl">
                    <a:srgbClr val="000000">
                      <a:alpha val="43137"/>
                    </a:srgbClr>
                  </a:outerShdw>
                </a:effectLst>
                <a:latin typeface="Algerian" panose="04020705040A02060702" pitchFamily="82" charset="0"/>
              </a:rPr>
              <a:t>-Unis)</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extérieur, ciel, eau, herbe&#10;&#10;Description générée automatiquement">
            <a:extLst>
              <a:ext uri="{FF2B5EF4-FFF2-40B4-BE49-F238E27FC236}">
                <a16:creationId xmlns:a16="http://schemas.microsoft.com/office/drawing/2014/main" id="{2F07D428-06EA-4C37-8C58-CC4DD68059EF}"/>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FBFE1C39-731D-4EBA-89C9-B40CE3EF5FE2}"/>
              </a:ext>
            </a:extLst>
          </p:cNvPr>
          <p:cNvSpPr>
            <a:spLocks noGrp="1"/>
          </p:cNvSpPr>
          <p:nvPr>
            <p:ph sz="half" idx="1"/>
          </p:nvPr>
        </p:nvSpPr>
        <p:spPr>
          <a:xfrm>
            <a:off x="7385853" y="321732"/>
            <a:ext cx="447860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À seulement deux heures et demie des chutes du Niagara, cette région compte plus de 100 établissements vinicoles de classe mondiale. Ces collines produisent des dizaines de vins différents. Pendant que vous êtes ici, vous pouvez également profiter d'une visite des magnifiques lacs. </a:t>
            </a:r>
            <a:endParaRPr lang="en-US" sz="4000" b="1" i="1" dirty="0">
              <a:solidFill>
                <a:schemeClr val="bg1"/>
              </a:solidFill>
              <a:effectLst>
                <a:outerShdw blurRad="38100" dist="38100" dir="2700000" algn="tl">
                  <a:srgbClr val="000000">
                    <a:alpha val="43137"/>
                  </a:srgbClr>
                </a:outerShdw>
              </a:effectLst>
              <a:latin typeface="Bradley Hand ITC" panose="03070402050302030203" pitchFamily="66" charset="0"/>
            </a:endParaRPr>
          </a:p>
        </p:txBody>
      </p:sp>
      <p:sp>
        <p:nvSpPr>
          <p:cNvPr id="7" name="Espace réservé de la date 6">
            <a:extLst>
              <a:ext uri="{FF2B5EF4-FFF2-40B4-BE49-F238E27FC236}">
                <a16:creationId xmlns:a16="http://schemas.microsoft.com/office/drawing/2014/main" id="{957A0A53-9279-4B1C-84FC-6F7D9345A8C6}"/>
              </a:ext>
            </a:extLst>
          </p:cNvPr>
          <p:cNvSpPr>
            <a:spLocks noGrp="1"/>
          </p:cNvSpPr>
          <p:nvPr>
            <p:ph type="dt" sz="half" idx="10"/>
          </p:nvPr>
        </p:nvSpPr>
        <p:spPr/>
        <p:txBody>
          <a:bodyPr/>
          <a:lstStyle/>
          <a:p>
            <a:fld id="{9A5607CF-6AB2-43E0-B456-BCEFBE1CF748}" type="datetime1">
              <a:rPr lang="fr-FR" smtClean="0"/>
              <a:t>07/02/2022</a:t>
            </a:fld>
            <a:endParaRPr lang="fr-FR"/>
          </a:p>
        </p:txBody>
      </p:sp>
    </p:spTree>
    <p:extLst>
      <p:ext uri="{BB962C8B-B14F-4D97-AF65-F5344CB8AC3E}">
        <p14:creationId xmlns:p14="http://schemas.microsoft.com/office/powerpoint/2010/main" val="3038052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486743">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re 1">
            <a:extLst>
              <a:ext uri="{FF2B5EF4-FFF2-40B4-BE49-F238E27FC236}">
                <a16:creationId xmlns:a16="http://schemas.microsoft.com/office/drawing/2014/main" id="{567F396C-DC99-47C1-9A48-16E38F62A317}"/>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ct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Vallée de l'</a:t>
            </a:r>
            <a:r>
              <a:rPr lang="fr-FR" b="0" i="1" dirty="0" err="1">
                <a:solidFill>
                  <a:schemeClr val="bg1"/>
                </a:solidFill>
                <a:effectLst>
                  <a:outerShdw blurRad="38100" dist="38100" dir="2700000" algn="tl">
                    <a:srgbClr val="000000">
                      <a:alpha val="43137"/>
                    </a:srgbClr>
                  </a:outerShdw>
                </a:effectLst>
                <a:latin typeface="Algerian" panose="04020705040A02060702" pitchFamily="82" charset="0"/>
              </a:rPr>
              <a:t>Okanagan</a:t>
            </a:r>
            <a:r>
              <a:rPr lang="fr-FR" b="0" i="1" dirty="0">
                <a:solidFill>
                  <a:schemeClr val="bg1"/>
                </a:solidFill>
                <a:effectLst>
                  <a:outerShdw blurRad="38100" dist="38100" dir="2700000" algn="tl">
                    <a:srgbClr val="000000">
                      <a:alpha val="43137"/>
                    </a:srgbClr>
                  </a:outerShdw>
                </a:effectLst>
                <a:latin typeface="Algerian" panose="04020705040A02060702" pitchFamily="82" charset="0"/>
              </a:rPr>
              <a:t> (Canada)</a:t>
            </a:r>
            <a:endParaRPr lang="en-US" i="1" dirty="0">
              <a:solidFill>
                <a:schemeClr val="bg1"/>
              </a:solidFill>
              <a:effectLst>
                <a:outerShdw blurRad="38100" dist="38100" dir="2700000" algn="tl">
                  <a:srgbClr val="000000">
                    <a:alpha val="43137"/>
                  </a:srgbClr>
                </a:outerShdw>
              </a:effectLst>
              <a:latin typeface="Algerian" panose="04020705040A02060702" pitchFamily="82" charset="0"/>
            </a:endParaRPr>
          </a:p>
        </p:txBody>
      </p:sp>
      <p:pic>
        <p:nvPicPr>
          <p:cNvPr id="6" name="Espace réservé du contenu 5" descr="Une image contenant montagne, extérieur, nature, colline&#10;&#10;Description générée automatiquement">
            <a:extLst>
              <a:ext uri="{FF2B5EF4-FFF2-40B4-BE49-F238E27FC236}">
                <a16:creationId xmlns:a16="http://schemas.microsoft.com/office/drawing/2014/main" id="{F9AC87F3-1332-4EC6-9F17-837DE3F6466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Espace réservé du contenu 2">
            <a:extLst>
              <a:ext uri="{FF2B5EF4-FFF2-40B4-BE49-F238E27FC236}">
                <a16:creationId xmlns:a16="http://schemas.microsoft.com/office/drawing/2014/main" id="{989E7155-3432-47D5-9CEA-CB547EC57C4E}"/>
              </a:ext>
            </a:extLst>
          </p:cNvPr>
          <p:cNvSpPr>
            <a:spLocks noGrp="1"/>
          </p:cNvSpPr>
          <p:nvPr>
            <p:ph sz="half" idx="1"/>
          </p:nvPr>
        </p:nvSpPr>
        <p:spPr>
          <a:xfrm>
            <a:off x="7582563" y="321732"/>
            <a:ext cx="4281890" cy="6214534"/>
          </a:xfrm>
        </p:spPr>
        <p:txBody>
          <a:bodyPr vert="horz" lIns="91440" tIns="45720" rIns="91440" bIns="45720" rtlCol="0" anchor="ctr">
            <a:normAutofit/>
          </a:bodyPr>
          <a:lstStyle/>
          <a:p>
            <a:r>
              <a:rPr lang="fr-FR" b="1" i="1" dirty="0">
                <a:solidFill>
                  <a:schemeClr val="bg1"/>
                </a:solidFill>
                <a:effectLst>
                  <a:outerShdw blurRad="38100" dist="38100" dir="2700000" algn="tl">
                    <a:srgbClr val="000000">
                      <a:alpha val="43137"/>
                    </a:srgbClr>
                  </a:outerShdw>
                </a:effectLst>
                <a:latin typeface="Bradley Hand ITC" panose="03070402050302030203" pitchFamily="66" charset="0"/>
              </a:rPr>
              <a:t>La vallée est tout simplement magnifique et abrite quelque 131 établissements vinicoles différents que vous pouvez visiter. Si vous venez ici en hiver, vous pourrez profiter d'un ski magnifique. Mais en été, la région devient le théâtre de sports nautiques passionnants</a:t>
            </a:r>
            <a:r>
              <a:rPr lang="fr-FR" sz="1400" b="0" i="0" dirty="0">
                <a:solidFill>
                  <a:srgbClr val="404040"/>
                </a:solidFill>
                <a:effectLst/>
                <a:latin typeface="Open Sans" panose="020B0606030504020204" pitchFamily="34" charset="0"/>
              </a:rPr>
              <a:t>.</a:t>
            </a:r>
            <a:endParaRPr lang="en-US" sz="2000" dirty="0">
              <a:solidFill>
                <a:srgbClr val="FFFFFF"/>
              </a:solidFill>
            </a:endParaRPr>
          </a:p>
        </p:txBody>
      </p:sp>
      <p:sp>
        <p:nvSpPr>
          <p:cNvPr id="7" name="Espace réservé de la date 6">
            <a:extLst>
              <a:ext uri="{FF2B5EF4-FFF2-40B4-BE49-F238E27FC236}">
                <a16:creationId xmlns:a16="http://schemas.microsoft.com/office/drawing/2014/main" id="{C1EC7734-58B7-4ACF-913F-01A04B4C1764}"/>
              </a:ext>
            </a:extLst>
          </p:cNvPr>
          <p:cNvSpPr>
            <a:spLocks noGrp="1"/>
          </p:cNvSpPr>
          <p:nvPr>
            <p:ph type="dt" sz="half" idx="10"/>
          </p:nvPr>
        </p:nvSpPr>
        <p:spPr/>
        <p:txBody>
          <a:bodyPr/>
          <a:lstStyle/>
          <a:p>
            <a:fld id="{22F52631-F399-43C8-8CB5-5D73D43A53CF}" type="datetime1">
              <a:rPr lang="fr-FR" smtClean="0"/>
              <a:t>07/02/2022</a:t>
            </a:fld>
            <a:endParaRPr lang="fr-FR"/>
          </a:p>
        </p:txBody>
      </p:sp>
      <p:sp>
        <p:nvSpPr>
          <p:cNvPr id="12" name="ZoneTexte 11">
            <a:extLst>
              <a:ext uri="{FF2B5EF4-FFF2-40B4-BE49-F238E27FC236}">
                <a16:creationId xmlns:a16="http://schemas.microsoft.com/office/drawing/2014/main" id="{D8F77305-5E2F-4CF1-8ECD-3017C6548BD2}"/>
              </a:ext>
            </a:extLst>
          </p:cNvPr>
          <p:cNvSpPr txBox="1"/>
          <p:nvPr/>
        </p:nvSpPr>
        <p:spPr>
          <a:xfrm>
            <a:off x="524256" y="2860388"/>
            <a:ext cx="861974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1" i="1"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Brush Script MT" panose="03060802040406070304" pitchFamily="66" charset="0"/>
                <a:ea typeface="+mn-ea"/>
                <a:cs typeface="+mn-cs"/>
              </a:rPr>
              <a:t>Henri </a:t>
            </a:r>
          </a:p>
        </p:txBody>
      </p:sp>
    </p:spTree>
    <p:extLst>
      <p:ext uri="{BB962C8B-B14F-4D97-AF65-F5344CB8AC3E}">
        <p14:creationId xmlns:p14="http://schemas.microsoft.com/office/powerpoint/2010/main" val="1169457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Vague 4">
            <a:extLst>
              <a:ext uri="{FF2B5EF4-FFF2-40B4-BE49-F238E27FC236}">
                <a16:creationId xmlns:a16="http://schemas.microsoft.com/office/drawing/2014/main" id="{7828438A-028A-4EDA-A72D-FA71DACB60EE}"/>
              </a:ext>
            </a:extLst>
          </p:cNvPr>
          <p:cNvSpPr/>
          <p:nvPr/>
        </p:nvSpPr>
        <p:spPr>
          <a:xfrm>
            <a:off x="841247" y="1655286"/>
            <a:ext cx="4609057" cy="2610042"/>
          </a:xfrm>
          <a:prstGeom prst="wave">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b">
            <a:normAutofit/>
          </a:bodyPr>
          <a:lstStyle/>
          <a:p>
            <a:pPr>
              <a:lnSpc>
                <a:spcPct val="90000"/>
              </a:lnSpc>
              <a:spcBef>
                <a:spcPct val="0"/>
              </a:spcBef>
              <a:spcAft>
                <a:spcPts val="600"/>
              </a:spcAft>
            </a:pPr>
            <a:r>
              <a:rPr lang="en-US" sz="3400" b="1" i="1" kern="1200" dirty="0">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À </a:t>
            </a:r>
            <a:r>
              <a:rPr lang="en-US" sz="3400" b="1" i="1" kern="1200" dirty="0" err="1">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votre</a:t>
            </a:r>
            <a:r>
              <a:rPr lang="en-US" sz="3400" b="1" i="1" kern="1200" dirty="0">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 </a:t>
            </a:r>
            <a:r>
              <a:rPr lang="en-US" sz="3400" b="1" i="1" kern="1200" dirty="0" err="1">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santé</a:t>
            </a:r>
            <a:r>
              <a:rPr lang="en-US" sz="3400" b="1" i="1" kern="1200" dirty="0">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 à </a:t>
            </a:r>
            <a:r>
              <a:rPr lang="en-US" sz="3400" b="1" i="1" kern="1200" dirty="0" err="1">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déguster</a:t>
            </a:r>
            <a:r>
              <a:rPr lang="en-US" sz="3400" b="1" i="1" kern="1200" dirty="0">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 avec </a:t>
            </a:r>
            <a:r>
              <a:rPr lang="en-US" sz="3400" b="1" i="1" kern="1200" dirty="0" err="1">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rPr>
              <a:t>modération</a:t>
            </a:r>
            <a:endParaRPr lang="en-US" sz="3400" b="1" i="1" kern="1200" dirty="0">
              <a:solidFill>
                <a:schemeClr val="tx1"/>
              </a:solidFill>
              <a:effectLst>
                <a:outerShdw blurRad="38100" dist="38100" dir="2700000" algn="tl">
                  <a:srgbClr val="000000">
                    <a:alpha val="43137"/>
                  </a:srgbClr>
                </a:outerShdw>
              </a:effectLst>
              <a:latin typeface="Script MT Bold" panose="03040602040607080904" pitchFamily="66" charset="0"/>
              <a:ea typeface="+mj-ea"/>
              <a:cs typeface="+mj-cs"/>
            </a:endParaRPr>
          </a:p>
        </p:txBody>
      </p:sp>
      <p:sp>
        <p:nvSpPr>
          <p:cNvPr id="12" name="Freeform: Shape 11">
            <a:extLst>
              <a:ext uri="{FF2B5EF4-FFF2-40B4-BE49-F238E27FC236}">
                <a16:creationId xmlns:a16="http://schemas.microsoft.com/office/drawing/2014/main" id="{F6EF57EF-D042-41D3-83E8-41A1FE6C11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532876" cy="1290953"/>
          </a:xfrm>
          <a:custGeom>
            <a:avLst/>
            <a:gdLst>
              <a:gd name="connsiteX0" fmla="*/ 0 w 5532876"/>
              <a:gd name="connsiteY0" fmla="*/ 0 h 1290953"/>
              <a:gd name="connsiteX1" fmla="*/ 5532876 w 5532876"/>
              <a:gd name="connsiteY1" fmla="*/ 0 h 1290953"/>
              <a:gd name="connsiteX2" fmla="*/ 4936972 w 5532876"/>
              <a:gd name="connsiteY2" fmla="*/ 1290953 h 1290953"/>
              <a:gd name="connsiteX3" fmla="*/ 0 w 5532876"/>
              <a:gd name="connsiteY3" fmla="*/ 1290953 h 1290953"/>
            </a:gdLst>
            <a:ahLst/>
            <a:cxnLst>
              <a:cxn ang="0">
                <a:pos x="connsiteX0" y="connsiteY0"/>
              </a:cxn>
              <a:cxn ang="0">
                <a:pos x="connsiteX1" y="connsiteY1"/>
              </a:cxn>
              <a:cxn ang="0">
                <a:pos x="connsiteX2" y="connsiteY2"/>
              </a:cxn>
              <a:cxn ang="0">
                <a:pos x="connsiteX3" y="connsiteY3"/>
              </a:cxn>
            </a:cxnLst>
            <a:rect l="l" t="t" r="r" b="b"/>
            <a:pathLst>
              <a:path w="5532876" h="1290953">
                <a:moveTo>
                  <a:pt x="0" y="0"/>
                </a:moveTo>
                <a:lnTo>
                  <a:pt x="5532876" y="0"/>
                </a:lnTo>
                <a:lnTo>
                  <a:pt x="4936972" y="1290953"/>
                </a:lnTo>
                <a:lnTo>
                  <a:pt x="0" y="1290953"/>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D00A59BB-A268-4F3E-9D41-CA265AF1687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7841" y="1"/>
            <a:ext cx="7094159" cy="1290953"/>
          </a:xfrm>
          <a:custGeom>
            <a:avLst/>
            <a:gdLst>
              <a:gd name="connsiteX0" fmla="*/ 595904 w 7094159"/>
              <a:gd name="connsiteY0" fmla="*/ 0 h 1290953"/>
              <a:gd name="connsiteX1" fmla="*/ 7094159 w 7094159"/>
              <a:gd name="connsiteY1" fmla="*/ 0 h 1290953"/>
              <a:gd name="connsiteX2" fmla="*/ 7094159 w 7094159"/>
              <a:gd name="connsiteY2" fmla="*/ 1290553 h 1290953"/>
              <a:gd name="connsiteX3" fmla="*/ 5920618 w 7094159"/>
              <a:gd name="connsiteY3" fmla="*/ 1290553 h 1290953"/>
              <a:gd name="connsiteX4" fmla="*/ 5920618 w 7094159"/>
              <a:gd name="connsiteY4" fmla="*/ 1290953 h 1290953"/>
              <a:gd name="connsiteX5" fmla="*/ 2729248 w 7094159"/>
              <a:gd name="connsiteY5" fmla="*/ 1290953 h 1290953"/>
              <a:gd name="connsiteX6" fmla="*/ 2574303 w 7094159"/>
              <a:gd name="connsiteY6" fmla="*/ 1290953 h 1290953"/>
              <a:gd name="connsiteX7" fmla="*/ 0 w 7094159"/>
              <a:gd name="connsiteY7" fmla="*/ 1290953 h 129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4159" h="1290953">
                <a:moveTo>
                  <a:pt x="595904" y="0"/>
                </a:moveTo>
                <a:lnTo>
                  <a:pt x="7094159" y="0"/>
                </a:lnTo>
                <a:lnTo>
                  <a:pt x="7094159" y="1290553"/>
                </a:lnTo>
                <a:lnTo>
                  <a:pt x="5920618" y="1290553"/>
                </a:lnTo>
                <a:lnTo>
                  <a:pt x="5920618" y="1290953"/>
                </a:lnTo>
                <a:lnTo>
                  <a:pt x="2729248" y="1290953"/>
                </a:lnTo>
                <a:lnTo>
                  <a:pt x="2574303" y="1290953"/>
                </a:lnTo>
                <a:lnTo>
                  <a:pt x="0" y="1290953"/>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age 6" descr="Une image contenant texte&#10;&#10;Description générée automatiquement">
            <a:extLst>
              <a:ext uri="{FF2B5EF4-FFF2-40B4-BE49-F238E27FC236}">
                <a16:creationId xmlns:a16="http://schemas.microsoft.com/office/drawing/2014/main" id="{375DF5BC-787A-4AA3-A4EB-D693300D2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7579" y="2225329"/>
            <a:ext cx="5079371" cy="2344325"/>
          </a:xfrm>
          <a:prstGeom prst="rect">
            <a:avLst/>
          </a:prstGeom>
        </p:spPr>
      </p:pic>
      <p:sp>
        <p:nvSpPr>
          <p:cNvPr id="16" name="Freeform: Shape 15">
            <a:extLst>
              <a:ext uri="{FF2B5EF4-FFF2-40B4-BE49-F238E27FC236}">
                <a16:creationId xmlns:a16="http://schemas.microsoft.com/office/drawing/2014/main" id="{63794DCE-9D34-40DF-AB3F-06DA8ACCDA9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2116" y="5450103"/>
            <a:ext cx="5569884" cy="1407897"/>
          </a:xfrm>
          <a:custGeom>
            <a:avLst/>
            <a:gdLst>
              <a:gd name="connsiteX0" fmla="*/ 652041 w 5569884"/>
              <a:gd name="connsiteY0" fmla="*/ 0 h 1407897"/>
              <a:gd name="connsiteX1" fmla="*/ 5569884 w 5569884"/>
              <a:gd name="connsiteY1" fmla="*/ 0 h 1407897"/>
              <a:gd name="connsiteX2" fmla="*/ 5569884 w 5569884"/>
              <a:gd name="connsiteY2" fmla="*/ 1407897 h 1407897"/>
              <a:gd name="connsiteX3" fmla="*/ 0 w 5569884"/>
              <a:gd name="connsiteY3" fmla="*/ 1407897 h 1407897"/>
            </a:gdLst>
            <a:ahLst/>
            <a:cxnLst>
              <a:cxn ang="0">
                <a:pos x="connsiteX0" y="connsiteY0"/>
              </a:cxn>
              <a:cxn ang="0">
                <a:pos x="connsiteX1" y="connsiteY1"/>
              </a:cxn>
              <a:cxn ang="0">
                <a:pos x="connsiteX2" y="connsiteY2"/>
              </a:cxn>
              <a:cxn ang="0">
                <a:pos x="connsiteX3" y="connsiteY3"/>
              </a:cxn>
            </a:cxnLst>
            <a:rect l="l" t="t" r="r" b="b"/>
            <a:pathLst>
              <a:path w="5569884" h="1407897">
                <a:moveTo>
                  <a:pt x="652041" y="0"/>
                </a:moveTo>
                <a:lnTo>
                  <a:pt x="5569884" y="0"/>
                </a:lnTo>
                <a:lnTo>
                  <a:pt x="5569884" y="1407897"/>
                </a:lnTo>
                <a:lnTo>
                  <a:pt x="0" y="140789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45006452-918C-4282-A72C-C9692B6691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50103"/>
            <a:ext cx="7114535" cy="1407897"/>
          </a:xfrm>
          <a:custGeom>
            <a:avLst/>
            <a:gdLst>
              <a:gd name="connsiteX0" fmla="*/ 0 w 7114535"/>
              <a:gd name="connsiteY0" fmla="*/ 0 h 1407897"/>
              <a:gd name="connsiteX1" fmla="*/ 1189345 w 7114535"/>
              <a:gd name="connsiteY1" fmla="*/ 0 h 1407897"/>
              <a:gd name="connsiteX2" fmla="*/ 7114535 w 7114535"/>
              <a:gd name="connsiteY2" fmla="*/ 0 h 1407897"/>
              <a:gd name="connsiteX3" fmla="*/ 6462495 w 7114535"/>
              <a:gd name="connsiteY3" fmla="*/ 1407897 h 1407897"/>
              <a:gd name="connsiteX4" fmla="*/ 0 w 7114535"/>
              <a:gd name="connsiteY4" fmla="*/ 1407897 h 14078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14535" h="1407897">
                <a:moveTo>
                  <a:pt x="0" y="0"/>
                </a:moveTo>
                <a:lnTo>
                  <a:pt x="1189345" y="0"/>
                </a:lnTo>
                <a:lnTo>
                  <a:pt x="7114535" y="0"/>
                </a:lnTo>
                <a:lnTo>
                  <a:pt x="6462495" y="1407897"/>
                </a:lnTo>
                <a:lnTo>
                  <a:pt x="0" y="1407897"/>
                </a:lnTo>
                <a:close/>
              </a:path>
            </a:pathLst>
          </a:custGeom>
          <a:solidFill>
            <a:srgbClr val="7F7F7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Espace réservé de la date 7">
            <a:extLst>
              <a:ext uri="{FF2B5EF4-FFF2-40B4-BE49-F238E27FC236}">
                <a16:creationId xmlns:a16="http://schemas.microsoft.com/office/drawing/2014/main" id="{DCE4911B-CC83-4689-B297-28379277D8B4}"/>
              </a:ext>
            </a:extLst>
          </p:cNvPr>
          <p:cNvSpPr>
            <a:spLocks noGrp="1"/>
          </p:cNvSpPr>
          <p:nvPr>
            <p:ph type="dt" sz="half" idx="10"/>
          </p:nvPr>
        </p:nvSpPr>
        <p:spPr/>
        <p:txBody>
          <a:bodyPr/>
          <a:lstStyle/>
          <a:p>
            <a:pPr algn="ctr"/>
            <a:fld id="{CF5E932F-CA89-479B-BE9E-28238184D533}" type="datetime1">
              <a:rPr lang="fr-FR" sz="2000" i="1" smtClean="0">
                <a:solidFill>
                  <a:schemeClr val="tx1"/>
                </a:solidFill>
                <a:effectLst>
                  <a:outerShdw blurRad="38100" dist="38100" dir="2700000" algn="tl">
                    <a:srgbClr val="000000">
                      <a:alpha val="43137"/>
                    </a:srgbClr>
                  </a:outerShdw>
                </a:effectLst>
                <a:latin typeface="Arial Black" panose="020B0A04020102020204" pitchFamily="34" charset="0"/>
              </a:rPr>
              <a:pPr algn="ctr"/>
              <a:t>07/02/2022</a:t>
            </a:fld>
            <a:endParaRPr lang="fr-FR" i="1" dirty="0">
              <a:solidFill>
                <a:schemeClr val="tx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7753346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4164" y="1139825"/>
            <a:ext cx="64928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1524001" y="3730749"/>
            <a:ext cx="9121775" cy="92333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a:defRPr/>
            </a:pPr>
            <a:r>
              <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hlinkClick r:id="rId3" tooltip="Cliquez ici pour recevoir 1 pps par jour"/>
              </a:rPr>
              <a:t>Recevez un pps par jour </a:t>
            </a:r>
          </a:p>
          <a:p>
            <a:pPr algn="ctr">
              <a:defRPr/>
            </a:pPr>
            <a:r>
              <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hlinkClick r:id="rId3" tooltip="Cliquez ici pour recevoir 1 pps par jour"/>
              </a:rPr>
              <a:t>en cliquant ici</a:t>
            </a:r>
            <a:endPar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defRPr/>
            </a:pPr>
            <a:endParaRPr lang="fr-FR" spc="300" dirty="0">
              <a:ln w="18415" cmpd="sng">
                <a:solidFill>
                  <a:srgbClr val="FFFFFF"/>
                </a:solidFill>
                <a:prstDash val="solid"/>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ectangle 5">
            <a:hlinkClick r:id="rId4"/>
          </p:cNvPr>
          <p:cNvSpPr/>
          <p:nvPr/>
        </p:nvSpPr>
        <p:spPr>
          <a:xfrm>
            <a:off x="1529960" y="2618759"/>
            <a:ext cx="9144000" cy="1077218"/>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32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cs typeface="Arial" panose="020B0604020202020204" pitchFamily="34" charset="0"/>
                <a:hlinkClick r:id="rId4"/>
              </a:rPr>
              <a:t>pps-images-photos.com</a:t>
            </a:r>
            <a:endParaRPr lang="fr-FR" sz="32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cs typeface="Arial" panose="020B0604020202020204" pitchFamily="34" charset="0"/>
            </a:endParaRPr>
          </a:p>
          <a:p>
            <a:pPr algn="ctr">
              <a:defRPr/>
            </a:pPr>
            <a:endParaRPr lang="fr-FR" sz="3200"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cs typeface="Arial" panose="020B0604020202020204" pitchFamily="34" charset="0"/>
            </a:endParaRPr>
          </a:p>
        </p:txBody>
      </p:sp>
      <p:sp>
        <p:nvSpPr>
          <p:cNvPr id="7" name="Rectangle 6"/>
          <p:cNvSpPr/>
          <p:nvPr/>
        </p:nvSpPr>
        <p:spPr>
          <a:xfrm>
            <a:off x="5163911" y="2151515"/>
            <a:ext cx="1819729" cy="400110"/>
          </a:xfrm>
          <a:prstGeom prst="rect">
            <a:avLst/>
          </a:prstGeom>
          <a:noFill/>
        </p:spPr>
        <p:txBody>
          <a:bodyPr wrap="none">
            <a:spAutoFit/>
            <a:scene3d>
              <a:camera prst="orthographicFront"/>
              <a:lightRig rig="balanced" dir="t">
                <a:rot lat="0" lon="0" rev="2100000"/>
              </a:lightRig>
            </a:scene3d>
            <a:sp3d extrusionH="57150" prstMaterial="metal">
              <a:bevelT w="38100" h="25400" prst="angle"/>
              <a:contourClr>
                <a:schemeClr val="bg2"/>
              </a:contourClr>
            </a:sp3d>
          </a:bodyPr>
          <a:lstStyle/>
          <a:p>
            <a:pPr algn="ctr">
              <a:defRPr/>
            </a:pPr>
            <a:r>
              <a:rPr lang="fr-FR" sz="2000" b="1" dirty="0">
                <a:ln w="50800"/>
                <a:solidFill>
                  <a:prstClr val="white">
                    <a:shade val="50000"/>
                  </a:prstClr>
                </a:solidFill>
                <a:latin typeface="Times New Roman" panose="02020603050405020304" pitchFamily="18" charset="0"/>
                <a:cs typeface="Times New Roman" panose="02020603050405020304" pitchFamily="18" charset="0"/>
              </a:rPr>
              <a:t>Téléchargé sur</a:t>
            </a:r>
          </a:p>
        </p:txBody>
      </p:sp>
      <p:sp>
        <p:nvSpPr>
          <p:cNvPr id="2" name="Rectangle 1"/>
          <p:cNvSpPr/>
          <p:nvPr/>
        </p:nvSpPr>
        <p:spPr>
          <a:xfrm rot="5400000">
            <a:off x="3804138" y="1198649"/>
            <a:ext cx="4561498" cy="4683866"/>
          </a:xfrm>
          <a:prstGeom prst="rect">
            <a:avLst/>
          </a:prstGeom>
          <a:noFill/>
        </p:spPr>
        <p:txBody>
          <a:bodyPr spcFirstLastPara="1" wrap="none">
            <a:prstTxWarp prst="textCircle">
              <a:avLst/>
            </a:prstTxWarp>
            <a:spAutoFit/>
          </a:bodyPr>
          <a:lstStyle/>
          <a:p>
            <a:pPr algn="ctr">
              <a:defRPr/>
            </a:pPr>
            <a:r>
              <a:rPr lang="fr-FR" sz="2000" b="1" spc="270" dirty="0">
                <a:ln w="1905"/>
                <a:solidFill>
                  <a:srgbClr val="FF9933"/>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38825" y="939800"/>
            <a:ext cx="4699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39669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1436</Words>
  <Application>Microsoft Office PowerPoint</Application>
  <PresentationFormat>Grand écran</PresentationFormat>
  <Paragraphs>79</Paragraphs>
  <Slides>24</Slides>
  <Notes>0</Notes>
  <HiddenSlides>0</HiddenSlides>
  <MMClips>1</MMClips>
  <ScaleCrop>false</ScaleCrop>
  <HeadingPairs>
    <vt:vector size="6" baseType="variant">
      <vt:variant>
        <vt:lpstr>Polices utilisées</vt:lpstr>
      </vt:variant>
      <vt:variant>
        <vt:i4>10</vt:i4>
      </vt:variant>
      <vt:variant>
        <vt:lpstr>Thème</vt:lpstr>
      </vt:variant>
      <vt:variant>
        <vt:i4>2</vt:i4>
      </vt:variant>
      <vt:variant>
        <vt:lpstr>Titres des diapositives</vt:lpstr>
      </vt:variant>
      <vt:variant>
        <vt:i4>24</vt:i4>
      </vt:variant>
    </vt:vector>
  </HeadingPairs>
  <TitlesOfParts>
    <vt:vector size="36" baseType="lpstr">
      <vt:lpstr>Algerian</vt:lpstr>
      <vt:lpstr>Arial</vt:lpstr>
      <vt:lpstr>Arial Black</vt:lpstr>
      <vt:lpstr>Bradley Hand ITC</vt:lpstr>
      <vt:lpstr>Brush Script MT</vt:lpstr>
      <vt:lpstr>Calibri</vt:lpstr>
      <vt:lpstr>Calibri Light</vt:lpstr>
      <vt:lpstr>Open Sans</vt:lpstr>
      <vt:lpstr>Script MT Bold</vt:lpstr>
      <vt:lpstr>Times New Roman</vt:lpstr>
      <vt:lpstr>Thème Office</vt:lpstr>
      <vt:lpstr>1_Thème Office</vt:lpstr>
      <vt:lpstr>Régions viticoles du monde </vt:lpstr>
      <vt:lpstr>Présentation PowerPoint</vt:lpstr>
      <vt:lpstr>Mendoza (Argentine)</vt:lpstr>
      <vt:lpstr>Bourgogne (France)</vt:lpstr>
      <vt:lpstr>Willamette Valley, Oregon (États-Unis)</vt:lpstr>
      <vt:lpstr>Wellington/Wairarapa (Nouvelle-Zélande)</vt:lpstr>
      <vt:lpstr>La Rioja (Espagne)</vt:lpstr>
      <vt:lpstr>Moselle-Sarre-Ruwer (Allemagne)</vt:lpstr>
      <vt:lpstr>Napa, Californie du Nord (États-Unis)</vt:lpstr>
      <vt:lpstr>Toscane (Italie)</vt:lpstr>
      <vt:lpstr>Maipo (Chili)</vt:lpstr>
      <vt:lpstr>Province de Champagne (France)</vt:lpstr>
      <vt:lpstr>Santorin (Grèce)</vt:lpstr>
      <vt:lpstr>Texas Hill Country (États-Unis)</vt:lpstr>
      <vt:lpstr>Sicile (Italie)</vt:lpstr>
      <vt:lpstr>Stellenbosch (Afrique du Sud)</vt:lpstr>
      <vt:lpstr>McLaren Valley (Australie)</vt:lpstr>
      <vt:lpstr>Vallée du Douro (Portugal)</vt:lpstr>
      <vt:lpstr>Tokaj-Hegyalja (Hongrie)</vt:lpstr>
      <vt:lpstr>Bordeaux (France)</vt:lpstr>
      <vt:lpstr>Finger Lakes, New York (États-Unis)</vt:lpstr>
      <vt:lpstr>Vallée de l'Okanagan (Canada)</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Régions viticoles du monde </dc:title>
  <dc:creator>**</dc:creator>
  <cp:lastModifiedBy>      </cp:lastModifiedBy>
  <cp:revision>2</cp:revision>
  <dcterms:created xsi:type="dcterms:W3CDTF">2022-01-26T21:28:30Z</dcterms:created>
  <dcterms:modified xsi:type="dcterms:W3CDTF">2022-02-07T18:39:29Z</dcterms:modified>
  <cp:contentStatus/>
</cp:coreProperties>
</file>