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55"/>
  </p:notesMasterIdLst>
  <p:sldIdLst>
    <p:sldId id="473" r:id="rId3"/>
    <p:sldId id="427" r:id="rId4"/>
    <p:sldId id="428" r:id="rId5"/>
    <p:sldId id="429" r:id="rId6"/>
    <p:sldId id="430" r:id="rId7"/>
    <p:sldId id="431" r:id="rId8"/>
    <p:sldId id="432" r:id="rId9"/>
    <p:sldId id="433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5" r:id="rId31"/>
    <p:sldId id="454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465" r:id="rId42"/>
    <p:sldId id="466" r:id="rId43"/>
    <p:sldId id="467" r:id="rId44"/>
    <p:sldId id="468" r:id="rId45"/>
    <p:sldId id="474" r:id="rId46"/>
    <p:sldId id="475" r:id="rId47"/>
    <p:sldId id="476" r:id="rId48"/>
    <p:sldId id="477" r:id="rId49"/>
    <p:sldId id="478" r:id="rId50"/>
    <p:sldId id="479" r:id="rId51"/>
    <p:sldId id="480" r:id="rId52"/>
    <p:sldId id="481" r:id="rId53"/>
    <p:sldId id="471" r:id="rId54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4IDR6bXLHCDkEznqLQWLw==" hashData="dMoRduOnXZDBMysw0quZwW+6x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46" autoAdjust="0"/>
    <p:restoredTop sz="94660"/>
  </p:normalViewPr>
  <p:slideViewPr>
    <p:cSldViewPr>
      <p:cViewPr varScale="1">
        <p:scale>
          <a:sx n="77" d="100"/>
          <a:sy n="77" d="100"/>
        </p:scale>
        <p:origin x="-336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22/04/2024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690F-0FD4-4172-9214-5E7CC9994902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6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6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7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3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6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6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jpeg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oneTexte 14"/>
          <p:cNvSpPr txBox="1">
            <a:spLocks noChangeAspect="1"/>
          </p:cNvSpPr>
          <p:nvPr/>
        </p:nvSpPr>
        <p:spPr>
          <a:xfrm rot="-1500000">
            <a:off x="164772" y="2808000"/>
            <a:ext cx="3861241" cy="3002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12" name="ZoneTexte 11"/>
          <p:cNvSpPr txBox="1">
            <a:spLocks noChangeAspect="1"/>
          </p:cNvSpPr>
          <p:nvPr/>
        </p:nvSpPr>
        <p:spPr>
          <a:xfrm rot="20940000">
            <a:off x="66123" y="0"/>
            <a:ext cx="6250503" cy="457200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5080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Villes  et  villages</a:t>
            </a:r>
            <a:endParaRPr lang="fr-FR" b="1" dirty="0">
              <a:ln w="5080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 rot="-60000">
            <a:off x="1872000" y="1872000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 L’œil  de  chaque  photographe</a:t>
            </a:r>
          </a:p>
          <a:p>
            <a:pPr algn="ctr"/>
            <a:r>
              <a:rPr lang="fr-FR" sz="24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mérite  son  détour</a:t>
            </a:r>
            <a:endParaRPr lang="fr-FR" sz="2400" b="1" dirty="0">
              <a:ln w="0">
                <a:noFill/>
              </a:ln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5328000"/>
            <a:ext cx="29166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un amoureux du patrimoine </a:t>
            </a:r>
          </a:p>
          <a:p>
            <a:pPr algn="ctr"/>
            <a:r>
              <a:rPr lang="fr-FR" sz="11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ancien pour  le  plaisir  du  partage  </a:t>
            </a:r>
            <a:endParaRPr lang="fr-FR" sz="11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28000" y="3960639"/>
            <a:ext cx="852554" cy="108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4860000" y="2664495"/>
            <a:ext cx="38883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n>
                  <a:solidFill>
                    <a:srgbClr val="C0504D">
                      <a:lumMod val="60000"/>
                      <a:lumOff val="40000"/>
                    </a:srgbClr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 </a:t>
            </a:r>
            <a:r>
              <a:rPr lang="fr-FR" sz="5400" b="1" dirty="0" smtClean="0">
                <a:ln w="317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à travers</a:t>
            </a:r>
            <a:endParaRPr lang="fr-FR" sz="2800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1" name="Image 10" descr="Logo-alsac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180000">
            <a:off x="3528000" y="4464695"/>
            <a:ext cx="450000" cy="360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844000" y="5076000"/>
            <a:ext cx="3600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400" b="1" dirty="0" smtClean="0">
                <a:ln w="25400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d’Alsace</a:t>
            </a:r>
            <a:endParaRPr lang="fr-FR" dirty="0">
              <a:ln w="25400">
                <a:solidFill>
                  <a:srgbClr val="C0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8" name="Image 17" descr="alsace-blas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56685" y="1656383"/>
            <a:ext cx="719459" cy="936000"/>
          </a:xfrm>
          <a:prstGeom prst="rect">
            <a:avLst/>
          </a:prstGeom>
        </p:spPr>
      </p:pic>
      <p:pic>
        <p:nvPicPr>
          <p:cNvPr id="13" name="The_Ukulele_Orchestra_of_Great_Britain 13_Anarchy_In_The_Ukulele.wav">
            <a:hlinkClick r:id="" action="ppaction://media"/>
          </p:cNvPr>
          <p:cNvPicPr>
            <a:picLocks noRot="1" noChangeAspect="1"/>
          </p:cNvPicPr>
          <p:nvPr>
            <a:wavAudioFile r:embed="rId1" name="The_Ukulele_Orchestra_of_Great_Britain 13_Anarchy_In_The_Ukulele.wav"/>
          </p:nvPr>
        </p:nvPicPr>
        <p:blipFill>
          <a:blip r:embed="rId8" cstate="print"/>
          <a:stretch>
            <a:fillRect/>
          </a:stretch>
        </p:blipFill>
        <p:spPr>
          <a:xfrm>
            <a:off x="4176365" y="345658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9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75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75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25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25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5" grpId="0"/>
      <p:bldP spid="12" grpId="0"/>
      <p:bldP spid="3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llen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7498951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76565" y="432247"/>
            <a:ext cx="1301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Allenwiller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inheim (Ried du Nord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03326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44000" y="288000"/>
            <a:ext cx="2858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Beinheim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Ried du Nord)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schheim - 40ème anniversaire du TG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800839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4000" y="324000"/>
            <a:ext cx="44759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Bischheim - 40ème anniversaire du TGV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llwiller - Le chât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836550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000" y="432247"/>
            <a:ext cx="2560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Bollwiller</a:t>
            </a:r>
            <a:r>
              <a:rPr lang="fr-FR" dirty="0" smtClean="0">
                <a:latin typeface="Doppio One" pitchFamily="2" charset="0"/>
              </a:rPr>
              <a:t> - Le château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rgheim (Burige) - L'église simultan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000" y="216000"/>
            <a:ext cx="3825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Bourgheim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 </a:t>
            </a:r>
            <a:r>
              <a:rPr lang="fr-FR" dirty="0" smtClean="0">
                <a:latin typeface="Doppio One" pitchFamily="2" charset="0"/>
              </a:rPr>
              <a:t>- </a:t>
            </a:r>
            <a:r>
              <a:rPr lang="fr-FR" dirty="0" smtClean="0">
                <a:latin typeface="Doppio One" pitchFamily="2" charset="0"/>
              </a:rPr>
              <a:t> L'église </a:t>
            </a:r>
            <a:r>
              <a:rPr lang="fr-FR" dirty="0" smtClean="0">
                <a:latin typeface="Doppio One" pitchFamily="2" charset="0"/>
              </a:rPr>
              <a:t>simultanée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Imbshei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785150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2000" y="252000"/>
            <a:ext cx="12474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Imbsheim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-Imbsheim - Hexedàj (Haxadàg) àm Bàschbarj (Journée des sorcières au Bastberg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0000" y="180000"/>
            <a:ext cx="51411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Imbsheim</a:t>
            </a:r>
            <a:r>
              <a:rPr lang="fr-FR" dirty="0" smtClean="0">
                <a:latin typeface="Doppio One" pitchFamily="2" charset="0"/>
              </a:rPr>
              <a:t>  -  Journée des sorcières au </a:t>
            </a:r>
            <a:r>
              <a:rPr lang="fr-FR" dirty="0" err="1" smtClean="0">
                <a:latin typeface="Doppio One" pitchFamily="2" charset="0"/>
              </a:rPr>
              <a:t>Basberg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uebach (Sundgau) - Maison 16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793612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8000" y="432247"/>
            <a:ext cx="5687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Bruebach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Sundgau) </a:t>
            </a:r>
            <a:r>
              <a:rPr lang="fr-FR" dirty="0" smtClean="0">
                <a:latin typeface="Doppio One" pitchFamily="2" charset="0"/>
              </a:rPr>
              <a:t>                                </a:t>
            </a:r>
            <a:r>
              <a:rPr lang="fr-FR" dirty="0" smtClean="0">
                <a:latin typeface="Doppio One" pitchFamily="2" charset="0"/>
              </a:rPr>
              <a:t>Maison 1620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unstatt - Maison de 16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69333" cy="57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52000" y="432247"/>
            <a:ext cx="3251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Brunstatt </a:t>
            </a:r>
            <a:r>
              <a:rPr lang="fr-FR" dirty="0" smtClean="0">
                <a:latin typeface="Doppio One" pitchFamily="2" charset="0"/>
              </a:rPr>
              <a:t> -  </a:t>
            </a:r>
            <a:r>
              <a:rPr lang="fr-FR" dirty="0" smtClean="0">
                <a:latin typeface="Doppio One" pitchFamily="2" charset="0"/>
              </a:rPr>
              <a:t>Maison de 1604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Pays-de-Han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52000" y="288000"/>
            <a:ext cx="3098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Buswiller  </a:t>
            </a:r>
            <a:r>
              <a:rPr lang="fr-FR" dirty="0" smtClean="0">
                <a:latin typeface="Doppio One" pitchFamily="2" charset="0"/>
              </a:rPr>
              <a:t>(Pays-de-Hanau)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08000" y="432247"/>
            <a:ext cx="947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Colmar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mbach-la-Ville, ossuaire de la Chapelle Saint-Sébast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8000" y="360000"/>
            <a:ext cx="6412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Dambach-la-Ville,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ossuaire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de la Chapelle Saint-Sébastien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denheim (Chapelle Saint-Gall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723010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6205" y="360000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Doppio One" pitchFamily="2" charset="0"/>
              </a:rPr>
              <a:t>Didenheim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(Chapelle Saint-Gall)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emeringen (Dìemrìnge) en Alsace-Boss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711488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6000" y="288000"/>
            <a:ext cx="3603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Diemeringen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 </a:t>
            </a:r>
            <a:r>
              <a:rPr lang="fr-FR" dirty="0" smtClean="0">
                <a:latin typeface="Doppio One" pitchFamily="2" charset="0"/>
              </a:rPr>
              <a:t>en Alsace-Bossue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ersheim (Awersch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4000" y="432247"/>
            <a:ext cx="1375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Ebersheim 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rg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0937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432247"/>
            <a:ext cx="1409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Ergersheim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errette (Pfìrt) - Ancienne colonie de vacances Don-Bosco devenue restaur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10146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00" y="360000"/>
            <a:ext cx="8151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Ferrette 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- Ancienne colonie de vacances Don-Bosco devenue restaurant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lgensbourg (Sundgau) - Vue sur Bâ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830697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2000" y="432247"/>
            <a:ext cx="4435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Folgensbourg</a:t>
            </a:r>
            <a:r>
              <a:rPr lang="fr-FR" dirty="0" smtClean="0">
                <a:latin typeface="Doppio One" pitchFamily="2" charset="0"/>
              </a:rPr>
              <a:t>  </a:t>
            </a:r>
            <a:r>
              <a:rPr lang="fr-FR" dirty="0" smtClean="0">
                <a:latin typeface="Doppio One" pitchFamily="2" charset="0"/>
              </a:rPr>
              <a:t>(Sundgau) - Vue sur Bâle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rstfe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09987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432247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Forstfeld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iesenheim-Neunkir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78066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52000" y="432247"/>
            <a:ext cx="2879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Friesenheim</a:t>
            </a:r>
            <a:r>
              <a:rPr lang="fr-FR" dirty="0" smtClean="0">
                <a:latin typeface="Doppio One" pitchFamily="2" charset="0"/>
              </a:rPr>
              <a:t> - </a:t>
            </a:r>
            <a:r>
              <a:rPr lang="fr-FR" dirty="0" err="1" smtClean="0">
                <a:latin typeface="Doppio One" pitchFamily="2" charset="0"/>
              </a:rPr>
              <a:t>Neunkirch</a:t>
            </a:r>
            <a:r>
              <a:rPr lang="fr-FR" dirty="0" smtClean="0">
                <a:latin typeface="Doppio One" pitchFamily="2" charset="0"/>
              </a:rPr>
              <a:t> 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urchhausen (Furichhüs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8015357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76565" y="432247"/>
            <a:ext cx="1645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Furchhausen</a:t>
            </a:r>
            <a:r>
              <a:rPr lang="fr-FR" dirty="0" smtClean="0">
                <a:latin typeface="Doppio One" pitchFamily="2" charset="0"/>
              </a:rPr>
              <a:t> 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ox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11202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24000" y="324000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Goxwiller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uss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783148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432247"/>
            <a:ext cx="16001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Grussenheim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cken (Sundg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780496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000" y="432247"/>
            <a:ext cx="2188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Hecken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Sundgau)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iwiller (Sundgau) - Maison 16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5234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4000" y="432247"/>
            <a:ext cx="6603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Heiwiller</a:t>
            </a:r>
            <a:r>
              <a:rPr lang="fr-FR" dirty="0" smtClean="0">
                <a:latin typeface="Doppio One" pitchFamily="2" charset="0"/>
              </a:rPr>
              <a:t>  </a:t>
            </a:r>
            <a:r>
              <a:rPr lang="fr-FR" dirty="0" smtClean="0">
                <a:latin typeface="Doppio One" pitchFamily="2" charset="0"/>
              </a:rPr>
              <a:t>(Sundgau</a:t>
            </a:r>
            <a:r>
              <a:rPr lang="fr-FR" dirty="0" smtClean="0">
                <a:latin typeface="Doppio One" pitchFamily="2" charset="0"/>
              </a:rPr>
              <a:t>)                                                    </a:t>
            </a:r>
            <a:r>
              <a:rPr lang="fr-FR" dirty="0" smtClean="0">
                <a:latin typeface="Doppio One" pitchFamily="2" charset="0"/>
              </a:rPr>
              <a:t>Maison 1627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rtigheim (Herige) - Tête d'angelot (1786) placé sur un portail de ferme en signe de protectio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000" y="360000"/>
            <a:ext cx="50850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Doppio One" pitchFamily="2" charset="0"/>
              </a:rPr>
              <a:t>Hurtigheim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-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Tête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d'angelot (1786) placé sur </a:t>
            </a:r>
            <a:endParaRPr lang="fr-FR" dirty="0" smtClean="0">
              <a:solidFill>
                <a:schemeClr val="bg1"/>
              </a:solidFill>
              <a:latin typeface="Doppio One" pitchFamily="2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un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portail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de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ferme en signe de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protection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gersheim (Villa Fleck 19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6694431" cy="57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6000" y="360239"/>
            <a:ext cx="3291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Ingersheim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Villa </a:t>
            </a:r>
            <a:r>
              <a:rPr lang="fr-FR" dirty="0" err="1" smtClean="0">
                <a:latin typeface="Doppio One" pitchFamily="2" charset="0"/>
              </a:rPr>
              <a:t>Fleck</a:t>
            </a:r>
            <a:r>
              <a:rPr lang="fr-FR" dirty="0" smtClean="0">
                <a:latin typeface="Doppio One" pitchFamily="2" charset="0"/>
              </a:rPr>
              <a:t> 1926)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uff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778518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24000" y="360000"/>
            <a:ext cx="1577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Kauffenheim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Kientzheim (Kientz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6403200" cy="576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44000" y="360000"/>
            <a:ext cx="1475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Kientzheim 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r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779176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432247"/>
            <a:ext cx="1165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Kirrwiller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rauterg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835690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6000" y="432247"/>
            <a:ext cx="2013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Krautergersheim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mbach (Vosges-du-Nord) - Détail d'un hangar daté en Calendrier Républicain (Cas rar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0021" y="1044000"/>
            <a:ext cx="66319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Lembach (Vosges-du-Nord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)– </a:t>
            </a:r>
          </a:p>
          <a:p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Détail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d'un hangar daté en Calendrier Républicain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(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Cas rare)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ut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70063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6565" y="432247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Leutenheim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emschwiller (Sundgau, massif de l'Altenberg) - La vierge du Paulrath (alt. 409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6000" y="4932000"/>
            <a:ext cx="55226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Luemschwiller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Sundgau, massif de l'</a:t>
            </a:r>
            <a:r>
              <a:rPr lang="fr-FR" dirty="0" err="1" smtClean="0">
                <a:latin typeface="Doppio One" pitchFamily="2" charset="0"/>
              </a:rPr>
              <a:t>Altenberg</a:t>
            </a:r>
            <a:r>
              <a:rPr lang="fr-FR" dirty="0" smtClean="0">
                <a:latin typeface="Doppio One" pitchFamily="2" charset="0"/>
              </a:rPr>
              <a:t>) </a:t>
            </a:r>
            <a:r>
              <a:rPr lang="fr-FR" dirty="0" smtClean="0">
                <a:latin typeface="Doppio One" pitchFamily="2" charset="0"/>
              </a:rPr>
              <a:t>–</a:t>
            </a:r>
          </a:p>
          <a:p>
            <a:pPr algn="ctr"/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La vierge du </a:t>
            </a:r>
            <a:r>
              <a:rPr lang="fr-FR" dirty="0" err="1" smtClean="0">
                <a:latin typeface="Doppio One" pitchFamily="2" charset="0"/>
              </a:rPr>
              <a:t>Paulrath</a:t>
            </a:r>
            <a:r>
              <a:rPr lang="fr-FR" dirty="0" smtClean="0">
                <a:latin typeface="Doppio One" pitchFamily="2" charset="0"/>
              </a:rPr>
              <a:t> (alt. 409m)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ter (Jura Alsacien) - L'oratoire St-Josep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6000" y="504000"/>
            <a:ext cx="24593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Lutter (Jura Alsacien</a:t>
            </a:r>
            <a:r>
              <a:rPr lang="fr-FR" dirty="0" smtClean="0">
                <a:latin typeface="Doppio One" pitchFamily="2" charset="0"/>
              </a:rPr>
              <a:t>)</a:t>
            </a:r>
          </a:p>
          <a:p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L'oratoire St-Joseph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nspach (Sundg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6000" y="324000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Manspach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Sundgau)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istratzheim (Meischtertze) - Tympan Roman XII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78164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000" y="216223"/>
            <a:ext cx="25074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latin typeface="Doppio One" pitchFamily="2" charset="0"/>
              </a:rPr>
              <a:t>Meistratzheim </a:t>
            </a:r>
            <a:endParaRPr lang="fr-FR" dirty="0" smtClean="0">
              <a:latin typeface="Doppio One" pitchFamily="2" charset="0"/>
            </a:endParaRPr>
          </a:p>
          <a:p>
            <a:pPr algn="ctr"/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Tympan Roman </a:t>
            </a:r>
            <a:r>
              <a:rPr lang="fr-FR" dirty="0" err="1" smtClean="0">
                <a:latin typeface="Doppio One" pitchFamily="2" charset="0"/>
              </a:rPr>
              <a:t>XIIeS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53735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56000" y="432247"/>
            <a:ext cx="1218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Melsheim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nchhoffen (Pays-de-Han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8057396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360000">
            <a:off x="1980000" y="972000"/>
            <a:ext cx="35269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Doppio One" pitchFamily="2" charset="0"/>
              </a:rPr>
              <a:t>Menchhoffen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(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Pays-de-Hanau)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lhouse - Villa Mantz (184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8558645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60141" y="360000"/>
            <a:ext cx="21723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latin typeface="Doppio One" pitchFamily="2" charset="0"/>
              </a:rPr>
              <a:t>Mulhouse</a:t>
            </a:r>
          </a:p>
          <a:p>
            <a:pPr algn="ctr"/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Villa </a:t>
            </a:r>
            <a:r>
              <a:rPr lang="fr-FR" dirty="0" err="1" smtClean="0">
                <a:latin typeface="Doppio One" pitchFamily="2" charset="0"/>
              </a:rPr>
              <a:t>Mantz</a:t>
            </a:r>
            <a:r>
              <a:rPr lang="fr-FR" dirty="0" smtClean="0">
                <a:latin typeface="Doppio One" pitchFamily="2" charset="0"/>
              </a:rPr>
              <a:t> (1845)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ssig - Grand-Ri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857456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6000" y="432247"/>
            <a:ext cx="2497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Mussig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-  </a:t>
            </a:r>
            <a:r>
              <a:rPr lang="fr-FR" dirty="0" smtClean="0">
                <a:latin typeface="Doppio One" pitchFamily="2" charset="0"/>
              </a:rPr>
              <a:t>Grand-Ried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-lès-Savern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4397" y="432247"/>
            <a:ext cx="2537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Neuwiller-lès-Saverne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steinbach (Vosges-du-Nord) - Rocher du Klingelfel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23529" cy="57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8000" y="288231"/>
            <a:ext cx="40671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Doppio One" pitchFamily="2" charset="0"/>
              </a:rPr>
              <a:t>Niedersteinbach </a:t>
            </a:r>
            <a:r>
              <a:rPr lang="de-DE" dirty="0" smtClean="0">
                <a:solidFill>
                  <a:schemeClr val="bg1"/>
                </a:solidFill>
                <a:latin typeface="Doppio One" pitchFamily="2" charset="0"/>
              </a:rPr>
              <a:t> (</a:t>
            </a:r>
            <a:r>
              <a:rPr lang="de-DE" dirty="0" err="1" smtClean="0">
                <a:solidFill>
                  <a:schemeClr val="bg1"/>
                </a:solidFill>
                <a:latin typeface="Doppio One" pitchFamily="2" charset="0"/>
              </a:rPr>
              <a:t>Vosges</a:t>
            </a:r>
            <a:r>
              <a:rPr lang="de-DE" dirty="0" smtClean="0">
                <a:solidFill>
                  <a:schemeClr val="bg1"/>
                </a:solidFill>
                <a:latin typeface="Doppio One" pitchFamily="2" charset="0"/>
              </a:rPr>
              <a:t>-du-Nord)</a:t>
            </a:r>
          </a:p>
          <a:p>
            <a:pPr algn="ctr"/>
            <a:r>
              <a:rPr lang="de-DE" dirty="0" smtClean="0">
                <a:solidFill>
                  <a:schemeClr val="bg1"/>
                </a:solidFill>
                <a:latin typeface="Doppio One" pitchFamily="2" charset="0"/>
              </a:rPr>
              <a:t> </a:t>
            </a:r>
            <a:r>
              <a:rPr lang="de-DE" dirty="0" err="1" smtClean="0">
                <a:solidFill>
                  <a:schemeClr val="bg1"/>
                </a:solidFill>
                <a:latin typeface="Doppio One" pitchFamily="2" charset="0"/>
              </a:rPr>
              <a:t>Rocher</a:t>
            </a:r>
            <a:r>
              <a:rPr lang="de-DE" dirty="0" smtClean="0">
                <a:solidFill>
                  <a:schemeClr val="bg1"/>
                </a:solidFill>
                <a:latin typeface="Doppio One" pitchFamily="2" charset="0"/>
              </a:rPr>
              <a:t> du Klingelfelsen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teinbach - Château du Petit-Arn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4317" y="360239"/>
            <a:ext cx="37305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Doppio One" pitchFamily="2" charset="0"/>
              </a:rPr>
              <a:t>Obersteinbach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(Vosges du Nord)</a:t>
            </a:r>
          </a:p>
          <a:p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Château du Petit-</a:t>
            </a:r>
            <a:r>
              <a:rPr lang="fr-FR" dirty="0" err="1" smtClean="0">
                <a:solidFill>
                  <a:schemeClr val="bg1"/>
                </a:solidFill>
                <a:latin typeface="Doppio One" pitchFamily="2" charset="0"/>
              </a:rPr>
              <a:t>Arnsbourg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tingue (Sundg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54172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000" y="288231"/>
            <a:ext cx="2331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Oltingue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Sundgau)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bey (Orbéy), hameau des Hautes-Huttes - La chapelle-éco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6000" y="288000"/>
            <a:ext cx="6213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oppio One" pitchFamily="2" charset="0"/>
              </a:rPr>
              <a:t>Orbey </a:t>
            </a:r>
            <a:r>
              <a:rPr lang="fr-FR" dirty="0" smtClean="0">
                <a:latin typeface="Doppio One" pitchFamily="2" charset="0"/>
              </a:rPr>
              <a:t>, </a:t>
            </a:r>
            <a:r>
              <a:rPr lang="fr-FR" dirty="0" smtClean="0">
                <a:latin typeface="Doppio One" pitchFamily="2" charset="0"/>
              </a:rPr>
              <a:t>hameau des Hautes-Huttes </a:t>
            </a:r>
            <a:r>
              <a:rPr lang="fr-FR" dirty="0" smtClean="0">
                <a:latin typeface="Doppio One" pitchFamily="2" charset="0"/>
              </a:rPr>
              <a:t> -  </a:t>
            </a:r>
            <a:r>
              <a:rPr lang="fr-FR" dirty="0" smtClean="0">
                <a:latin typeface="Doppio One" pitchFamily="2" charset="0"/>
              </a:rPr>
              <a:t>La chapelle-école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edersheim (Raderscha) - Grange Dîmière (XVI-XVIIe 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68000" y="216223"/>
            <a:ext cx="32864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err="1" smtClean="0">
                <a:latin typeface="Doppio One" pitchFamily="2" charset="0"/>
              </a:rPr>
              <a:t>Raedersheim</a:t>
            </a:r>
            <a:r>
              <a:rPr lang="fr-FR" dirty="0" smtClean="0">
                <a:latin typeface="Doppio One" pitchFamily="2" charset="0"/>
              </a:rPr>
              <a:t> </a:t>
            </a:r>
            <a:endParaRPr lang="fr-FR" dirty="0" smtClean="0">
              <a:latin typeface="Doppio One" pitchFamily="2" charset="0"/>
            </a:endParaRPr>
          </a:p>
          <a:p>
            <a:pPr algn="ctr"/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Grange </a:t>
            </a:r>
            <a:r>
              <a:rPr lang="fr-FR" dirty="0" err="1" smtClean="0">
                <a:latin typeface="Doppio One" pitchFamily="2" charset="0"/>
              </a:rPr>
              <a:t>Dîmière</a:t>
            </a:r>
            <a:r>
              <a:rPr lang="fr-FR" dirty="0" smtClean="0">
                <a:latin typeface="Doppio One" pitchFamily="2" charset="0"/>
              </a:rPr>
              <a:t> (XVI-XVIIe s)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edisheim - Parc Alfred Wall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73293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2000" y="360239"/>
            <a:ext cx="3796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Riedisheim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  - </a:t>
            </a:r>
            <a:r>
              <a:rPr lang="fr-FR" dirty="0" smtClean="0">
                <a:solidFill>
                  <a:schemeClr val="bg1"/>
                </a:solidFill>
                <a:latin typeface="Doppio One" pitchFamily="2" charset="0"/>
              </a:rPr>
              <a:t>Parc Alfred Wallach</a:t>
            </a:r>
            <a:endParaRPr lang="fr-FR" dirty="0">
              <a:solidFill>
                <a:schemeClr val="bg1"/>
              </a:solidFill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lierbach (Sundg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7522955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000" y="432247"/>
            <a:ext cx="26452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Schlierbach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(</a:t>
            </a:r>
            <a:r>
              <a:rPr lang="fr-FR" dirty="0" smtClean="0">
                <a:latin typeface="Doppio One" pitchFamily="2" charset="0"/>
              </a:rPr>
              <a:t>Sundgau)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oben (Schwoba) - (Sundg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783617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2069" y="360239"/>
            <a:ext cx="2691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Doppio One" pitchFamily="2" charset="0"/>
              </a:rPr>
              <a:t>Schwoben</a:t>
            </a:r>
            <a:r>
              <a:rPr lang="fr-FR" dirty="0" smtClean="0">
                <a:latin typeface="Doppio One" pitchFamily="2" charset="0"/>
              </a:rPr>
              <a:t> </a:t>
            </a:r>
            <a:r>
              <a:rPr lang="fr-FR" dirty="0" smtClean="0">
                <a:latin typeface="Doppio One" pitchFamily="2" charset="0"/>
              </a:rPr>
              <a:t> -  </a:t>
            </a:r>
            <a:r>
              <a:rPr lang="fr-FR" dirty="0" smtClean="0">
                <a:latin typeface="Doppio One" pitchFamily="2" charset="0"/>
              </a:rPr>
              <a:t>(Sundgau)</a:t>
            </a:r>
            <a:endParaRPr lang="fr-FR" dirty="0">
              <a:latin typeface="Doppio One" pitchFamily="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2669" y="4932000"/>
            <a:ext cx="1584176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0701" y="2736503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984677" y="4032647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2069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560741" y="1512367"/>
            <a:ext cx="896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22.04.2024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752429" y="4968751"/>
            <a:ext cx="2113077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200" dirty="0">
              <a:ln w="19050">
                <a:solidFill>
                  <a:prstClr val="black"/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24000" y="3384575"/>
            <a:ext cx="2115001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000" dirty="0" smtClean="0">
              <a:ln w="19050">
                <a:solidFill>
                  <a:prstClr val="black"/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3168253" y="144000"/>
            <a:ext cx="3888131" cy="1754324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The   </a:t>
            </a:r>
            <a:r>
              <a:rPr lang="fr-FR" sz="3600" dirty="0" err="1" smtClean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Ukulele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 Orchestra  of</a:t>
            </a:r>
          </a:p>
          <a:p>
            <a:pPr algn="ctr"/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Great  </a:t>
            </a:r>
            <a:r>
              <a:rPr lang="fr-FR" sz="3600" dirty="0" err="1" smtClean="0">
                <a:ln w="19050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Britain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6" name="Image 15" descr="a1NikonCanonDigitalReflex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43917" y="216223"/>
            <a:ext cx="1905000" cy="1828800"/>
          </a:xfrm>
          <a:prstGeom prst="rect">
            <a:avLst/>
          </a:prstGeom>
        </p:spPr>
      </p:pic>
      <p:pic>
        <p:nvPicPr>
          <p:cNvPr id="11" name="Image 10" descr="ukulele1.jp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1000" contrast="38000"/>
          </a:blip>
          <a:stretch>
            <a:fillRect/>
          </a:stretch>
        </p:blipFill>
        <p:spPr>
          <a:xfrm>
            <a:off x="215925" y="4176663"/>
            <a:ext cx="2765828" cy="1227336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4403</TotalTime>
  <Words>283</Words>
  <Application>Microsoft Office PowerPoint</Application>
  <PresentationFormat>Personnalisé</PresentationFormat>
  <Paragraphs>74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2_Thème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448</cp:revision>
  <dcterms:created xsi:type="dcterms:W3CDTF">2020-01-17T12:16:53Z</dcterms:created>
  <dcterms:modified xsi:type="dcterms:W3CDTF">2024-04-22T14:50:33Z</dcterms:modified>
</cp:coreProperties>
</file>