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2" r:id="rId2"/>
    <p:sldId id="263" r:id="rId3"/>
    <p:sldId id="269" r:id="rId4"/>
    <p:sldId id="257" r:id="rId5"/>
    <p:sldId id="258" r:id="rId6"/>
    <p:sldId id="259" r:id="rId7"/>
    <p:sldId id="260" r:id="rId8"/>
    <p:sldId id="264" r:id="rId9"/>
    <p:sldId id="270" r:id="rId10"/>
    <p:sldId id="261" r:id="rId11"/>
    <p:sldId id="265" r:id="rId12"/>
    <p:sldId id="266" r:id="rId13"/>
    <p:sldId id="267" r:id="rId14"/>
    <p:sldId id="268" r:id="rId15"/>
    <p:sldId id="271" r:id="rId16"/>
    <p:sldId id="272" r:id="rId17"/>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7" autoAdjust="0"/>
    <p:restoredTop sz="94660"/>
  </p:normalViewPr>
  <p:slideViewPr>
    <p:cSldViewPr snapToGrid="0">
      <p:cViewPr varScale="1">
        <p:scale>
          <a:sx n="77" d="100"/>
          <a:sy n="77" d="100"/>
        </p:scale>
        <p:origin x="150"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BEE2FB21-8098-43AB-A857-C6C0120076F2}" type="datetimeFigureOut">
              <a:rPr lang="fr-FR" smtClean="0"/>
              <a:t>25/03/2024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F1E4117-AEFF-42F1-BCD2-413EE3E68981}" type="slidenum">
              <a:rPr lang="fr-FR" smtClean="0"/>
              <a:t>‹N°›</a:t>
            </a:fld>
            <a:endParaRPr lang="fr-FR"/>
          </a:p>
        </p:txBody>
      </p:sp>
    </p:spTree>
    <p:extLst>
      <p:ext uri="{BB962C8B-B14F-4D97-AF65-F5344CB8AC3E}">
        <p14:creationId xmlns:p14="http://schemas.microsoft.com/office/powerpoint/2010/main" val="332793082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EE2FB21-8098-43AB-A857-C6C0120076F2}" type="datetimeFigureOut">
              <a:rPr lang="fr-FR" smtClean="0"/>
              <a:t>25/03/2024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F1E4117-AEFF-42F1-BCD2-413EE3E68981}" type="slidenum">
              <a:rPr lang="fr-FR" smtClean="0"/>
              <a:t>‹N°›</a:t>
            </a:fld>
            <a:endParaRPr lang="fr-FR"/>
          </a:p>
        </p:txBody>
      </p:sp>
    </p:spTree>
    <p:extLst>
      <p:ext uri="{BB962C8B-B14F-4D97-AF65-F5344CB8AC3E}">
        <p14:creationId xmlns:p14="http://schemas.microsoft.com/office/powerpoint/2010/main" val="157590540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BEE2FB21-8098-43AB-A857-C6C0120076F2}" type="datetimeFigureOut">
              <a:rPr lang="fr-FR" smtClean="0"/>
              <a:t>25/03/2024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F1E4117-AEFF-42F1-BCD2-413EE3E68981}" type="slidenum">
              <a:rPr lang="fr-FR" smtClean="0"/>
              <a:t>‹N°›</a:t>
            </a:fld>
            <a:endParaRPr lang="fr-FR"/>
          </a:p>
        </p:txBody>
      </p:sp>
    </p:spTree>
    <p:extLst>
      <p:ext uri="{BB962C8B-B14F-4D97-AF65-F5344CB8AC3E}">
        <p14:creationId xmlns:p14="http://schemas.microsoft.com/office/powerpoint/2010/main" val="6349079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BEE2FB21-8098-43AB-A857-C6C0120076F2}" type="datetimeFigureOut">
              <a:rPr lang="fr-FR" smtClean="0"/>
              <a:t>25/03/2024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EF1E4117-AEFF-42F1-BCD2-413EE3E68981}" type="slidenum">
              <a:rPr lang="fr-FR" smtClean="0"/>
              <a:t>‹N°›</a:t>
            </a:fld>
            <a:endParaRPr lang="fr-FR"/>
          </a:p>
        </p:txBody>
      </p:sp>
    </p:spTree>
    <p:extLst>
      <p:ext uri="{BB962C8B-B14F-4D97-AF65-F5344CB8AC3E}">
        <p14:creationId xmlns:p14="http://schemas.microsoft.com/office/powerpoint/2010/main" val="39924867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BEE2FB21-8098-43AB-A857-C6C0120076F2}" type="datetimeFigureOut">
              <a:rPr lang="fr-FR" smtClean="0"/>
              <a:t>25/03/2024</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EF1E4117-AEFF-42F1-BCD2-413EE3E68981}" type="slidenum">
              <a:rPr lang="fr-FR" smtClean="0"/>
              <a:t>‹N°›</a:t>
            </a:fld>
            <a:endParaRPr lang="fr-FR"/>
          </a:p>
        </p:txBody>
      </p:sp>
    </p:spTree>
    <p:extLst>
      <p:ext uri="{BB962C8B-B14F-4D97-AF65-F5344CB8AC3E}">
        <p14:creationId xmlns:p14="http://schemas.microsoft.com/office/powerpoint/2010/main" val="32105437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BEE2FB21-8098-43AB-A857-C6C0120076F2}" type="datetimeFigureOut">
              <a:rPr lang="fr-FR" smtClean="0"/>
              <a:t>25/03/2024</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EF1E4117-AEFF-42F1-BCD2-413EE3E68981}" type="slidenum">
              <a:rPr lang="fr-FR" smtClean="0"/>
              <a:t>‹N°›</a:t>
            </a:fld>
            <a:endParaRPr lang="fr-FR"/>
          </a:p>
        </p:txBody>
      </p:sp>
    </p:spTree>
    <p:extLst>
      <p:ext uri="{BB962C8B-B14F-4D97-AF65-F5344CB8AC3E}">
        <p14:creationId xmlns:p14="http://schemas.microsoft.com/office/powerpoint/2010/main" val="17727932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BEE2FB21-8098-43AB-A857-C6C0120076F2}" type="datetimeFigureOut">
              <a:rPr lang="fr-FR" smtClean="0"/>
              <a:t>25/03/2024</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EF1E4117-AEFF-42F1-BCD2-413EE3E68981}" type="slidenum">
              <a:rPr lang="fr-FR" smtClean="0"/>
              <a:t>‹N°›</a:t>
            </a:fld>
            <a:endParaRPr lang="fr-FR"/>
          </a:p>
        </p:txBody>
      </p:sp>
    </p:spTree>
    <p:extLst>
      <p:ext uri="{BB962C8B-B14F-4D97-AF65-F5344CB8AC3E}">
        <p14:creationId xmlns:p14="http://schemas.microsoft.com/office/powerpoint/2010/main" val="13063519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BEE2FB21-8098-43AB-A857-C6C0120076F2}" type="datetimeFigureOut">
              <a:rPr lang="fr-FR" smtClean="0"/>
              <a:t>25/03/2024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EF1E4117-AEFF-42F1-BCD2-413EE3E68981}" type="slidenum">
              <a:rPr lang="fr-FR" smtClean="0"/>
              <a:t>‹N°›</a:t>
            </a:fld>
            <a:endParaRPr lang="fr-FR"/>
          </a:p>
        </p:txBody>
      </p:sp>
    </p:spTree>
    <p:extLst>
      <p:ext uri="{BB962C8B-B14F-4D97-AF65-F5344CB8AC3E}">
        <p14:creationId xmlns:p14="http://schemas.microsoft.com/office/powerpoint/2010/main" val="17319206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BEE2FB21-8098-43AB-A857-C6C0120076F2}" type="datetimeFigureOut">
              <a:rPr lang="fr-FR" smtClean="0"/>
              <a:t>25/03/2024</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EF1E4117-AEFF-42F1-BCD2-413EE3E68981}" type="slidenum">
              <a:rPr lang="fr-FR" smtClean="0"/>
              <a:t>‹N°›</a:t>
            </a:fld>
            <a:endParaRPr lang="fr-FR"/>
          </a:p>
        </p:txBody>
      </p:sp>
    </p:spTree>
    <p:extLst>
      <p:ext uri="{BB962C8B-B14F-4D97-AF65-F5344CB8AC3E}">
        <p14:creationId xmlns:p14="http://schemas.microsoft.com/office/powerpoint/2010/main" val="41016842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EE2FB21-8098-43AB-A857-C6C0120076F2}" type="datetimeFigureOut">
              <a:rPr lang="fr-FR" smtClean="0"/>
              <a:t>25/03/2024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F1E4117-AEFF-42F1-BCD2-413EE3E68981}" type="slidenum">
              <a:rPr lang="fr-FR" smtClean="0"/>
              <a:t>‹N°›</a:t>
            </a:fld>
            <a:endParaRPr lang="fr-FR"/>
          </a:p>
        </p:txBody>
      </p:sp>
    </p:spTree>
    <p:extLst>
      <p:ext uri="{BB962C8B-B14F-4D97-AF65-F5344CB8AC3E}">
        <p14:creationId xmlns:p14="http://schemas.microsoft.com/office/powerpoint/2010/main" val="7898956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EE2FB21-8098-43AB-A857-C6C0120076F2}" type="datetimeFigureOut">
              <a:rPr lang="fr-FR" smtClean="0"/>
              <a:t>25/03/2024</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EF1E4117-AEFF-42F1-BCD2-413EE3E68981}" type="slidenum">
              <a:rPr lang="fr-FR" smtClean="0"/>
              <a:t>‹N°›</a:t>
            </a:fld>
            <a:endParaRPr lang="fr-FR"/>
          </a:p>
        </p:txBody>
      </p:sp>
    </p:spTree>
    <p:extLst>
      <p:ext uri="{BB962C8B-B14F-4D97-AF65-F5344CB8AC3E}">
        <p14:creationId xmlns:p14="http://schemas.microsoft.com/office/powerpoint/2010/main" val="3677697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EE2FB21-8098-43AB-A857-C6C0120076F2}" type="datetimeFigureOut">
              <a:rPr lang="fr-FR" smtClean="0"/>
              <a:t>25/03/2024</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1E4117-AEFF-42F1-BCD2-413EE3E68981}" type="slidenum">
              <a:rPr lang="fr-FR" smtClean="0"/>
              <a:t>‹N°›</a:t>
            </a:fld>
            <a:endParaRPr lang="fr-FR"/>
          </a:p>
        </p:txBody>
      </p:sp>
    </p:spTree>
    <p:extLst>
      <p:ext uri="{BB962C8B-B14F-4D97-AF65-F5344CB8AC3E}">
        <p14:creationId xmlns:p14="http://schemas.microsoft.com/office/powerpoint/2010/main" val="35983189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audio" Target="../media/audio1.wav"/><Relationship Id="rId5" Type="http://schemas.openxmlformats.org/officeDocument/2006/relationships/image" Target="../media/image3.jp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7.jpeg"/><Relationship Id="rId5" Type="http://schemas.openxmlformats.org/officeDocument/2006/relationships/hyperlink" Target="http://enigmeshistoire.e-monsite.com/medias/images/uri.gif" TargetMode="External"/><Relationship Id="rId4" Type="http://schemas.openxmlformats.org/officeDocument/2006/relationships/image" Target="../media/image6.gif"/></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10.jpeg"/></Relationships>
</file>

<file path=ppt/slides/_rels/slide7.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hyperlink" Target="http://enigmeshistoire.e-monsite.com/medias/images/guillaume-tell3.jpg" TargetMode="External"/><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hyperlink" Target="https://mythologica.fr/medieval/util/Rossini_tell.mid" TargetMode="External"/></Relationships>
</file>

<file path=ppt/slides/_rels/slide9.xml.rels><?xml version="1.0" encoding="UTF-8" standalone="yes"?>
<Relationships xmlns="http://schemas.openxmlformats.org/package/2006/relationships"><Relationship Id="rId3" Type="http://schemas.microsoft.com/office/2007/relationships/hdphoto" Target="../media/hdphoto1.wdp"/><Relationship Id="rId7"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7.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hyperlink" Target="https://fr.wikipedia.org/wiki/Drapeau_et_armoiries_de_la_Suisse" TargetMode="External"/></Relationships>
</file>

<file path=ppt/slides/_rels/slide10.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7.xml"/><Relationship Id="rId5" Type="http://schemas.openxmlformats.org/officeDocument/2006/relationships/image" Target="../media/image16.jpeg"/><Relationship Id="rId4" Type="http://schemas.openxmlformats.org/officeDocument/2006/relationships/hyperlink" Target="https://fr.wikipedia.org/wiki/Altdorf_(Uri)" TargetMode="External"/></Relationships>
</file>

<file path=ppt/slides/_rels/slide1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7.xml"/><Relationship Id="rId4" Type="http://schemas.openxmlformats.org/officeDocument/2006/relationships/image" Target="../media/image17.jpeg"/></Relationships>
</file>

<file path=ppt/slides/_rels/slide1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7.xml"/><Relationship Id="rId6" Type="http://schemas.openxmlformats.org/officeDocument/2006/relationships/image" Target="../media/image22.jpeg"/><Relationship Id="rId5" Type="http://schemas.openxmlformats.org/officeDocument/2006/relationships/image" Target="../media/image21.jpeg"/><Relationship Id="rId4" Type="http://schemas.openxmlformats.org/officeDocument/2006/relationships/image" Target="../media/image20.jpeg"/></Relationships>
</file>

<file path=ppt/slides/_rels/slide1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23.jpeg"/><Relationship Id="rId7" Type="http://schemas.openxmlformats.org/officeDocument/2006/relationships/image" Target="../media/image27.jpeg"/><Relationship Id="rId2" Type="http://schemas.openxmlformats.org/officeDocument/2006/relationships/image" Target="../media/image18.jpeg"/><Relationship Id="rId1" Type="http://schemas.openxmlformats.org/officeDocument/2006/relationships/slideLayout" Target="../slideLayouts/slideLayout7.xml"/><Relationship Id="rId6" Type="http://schemas.openxmlformats.org/officeDocument/2006/relationships/image" Target="../media/image26.jpeg"/><Relationship Id="rId5" Type="http://schemas.openxmlformats.org/officeDocument/2006/relationships/image" Target="../media/image25.jpeg"/><Relationship Id="rId10" Type="http://schemas.openxmlformats.org/officeDocument/2006/relationships/image" Target="../media/image30.jpeg"/><Relationship Id="rId4" Type="http://schemas.openxmlformats.org/officeDocument/2006/relationships/image" Target="../media/image24.jpeg"/><Relationship Id="rId9" Type="http://schemas.openxmlformats.org/officeDocument/2006/relationships/image" Target="../media/image29.png"/></Relationships>
</file>

<file path=ppt/slides/_rels/slide16.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18.jpeg"/><Relationship Id="rId1" Type="http://schemas.openxmlformats.org/officeDocument/2006/relationships/slideLayout" Target="../slideLayouts/slideLayout7.xml"/><Relationship Id="rId4" Type="http://schemas.openxmlformats.org/officeDocument/2006/relationships/image" Target="../media/image31.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6197" y="166136"/>
            <a:ext cx="11035429" cy="6573224"/>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pic>
        <p:nvPicPr>
          <p:cNvPr id="3" name="Imag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955511" y="4829694"/>
            <a:ext cx="2138795" cy="1368829"/>
          </a:xfrm>
          <a:prstGeom prst="rect">
            <a:avLst/>
          </a:prstGeom>
        </p:spPr>
      </p:pic>
      <p:pic>
        <p:nvPicPr>
          <p:cNvPr id="4" name="Imag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094306" y="4269719"/>
            <a:ext cx="1868424" cy="2078951"/>
          </a:xfrm>
          <a:prstGeom prst="rect">
            <a:avLst/>
          </a:prstGeom>
        </p:spPr>
      </p:pic>
    </p:spTree>
    <p:extLst>
      <p:ext uri="{BB962C8B-B14F-4D97-AF65-F5344CB8AC3E}">
        <p14:creationId xmlns:p14="http://schemas.microsoft.com/office/powerpoint/2010/main" val="2216246277"/>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2" name="The Cavalry Charge - William Tell Overture (Finale).wav"/>
          </p:stSnd>
        </p:sndAc>
      </p:transition>
    </mc:Choice>
    <mc:Fallback xmlns="">
      <p:transition spd="slow">
        <p:sndAc>
          <p:stSnd loop="1">
            <p:snd r:embed="rId6" name="The Cavalry Charge - William Tell Overture (Finale).wav"/>
          </p:stSnd>
        </p:sndAc>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RÃ©sultat de recherche d'images pour &quot;drapeau suisse&quot;"/>
          <p:cNvPicPr>
            <a:picLocks noChangeAspect="1" noChangeArrowheads="1"/>
          </p:cNvPicPr>
          <p:nvPr/>
        </p:nvPicPr>
        <p:blipFill>
          <a:blip r:embed="rId2">
            <a:extLst>
              <a:ext uri="{BEBA8EAE-BF5A-486C-A8C5-ECC9F3942E4B}">
                <a14:imgProps xmlns:a14="http://schemas.microsoft.com/office/drawing/2010/main">
                  <a14:imgLayer r:embed="rId3">
                    <a14:imgEffect>
                      <a14:saturation sat="66000"/>
                    </a14:imgEffect>
                  </a14:imgLayer>
                </a14:imgProps>
              </a:ex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92274" y="459278"/>
            <a:ext cx="6096000" cy="2308324"/>
          </a:xfrm>
          <a:prstGeom prst="rect">
            <a:avLst/>
          </a:prstGeom>
        </p:spPr>
        <p:txBody>
          <a:bodyPr>
            <a:spAutoFit/>
          </a:bodyPr>
          <a:lstStyle/>
          <a:p>
            <a:r>
              <a:rPr lang="fr-FR" b="1" i="0" dirty="0" smtClean="0">
                <a:solidFill>
                  <a:srgbClr val="FFFF00"/>
                </a:solidFill>
                <a:effectLst/>
                <a:latin typeface="arial" panose="020B0604020202020204" pitchFamily="34" charset="0"/>
              </a:rPr>
              <a:t>Guillaume Tell, héro national et indissociable personnage de l’histoire suisse a t’il réellement existé ou s’agit-il d’une vaste légende associée à la Confédération helvétique ? L’histoire du plus célèbres des arbalétriers est-elle véridique ou s’agit-il d’un conte populaire ? Aujourd’hui de nombreux doutes subsistent sur l’identité de ce personnage et son histoire.</a:t>
            </a:r>
            <a:endParaRPr lang="fr-FR" b="1" dirty="0">
              <a:solidFill>
                <a:srgbClr val="FFFF00"/>
              </a:solidFill>
            </a:endParaRPr>
          </a:p>
        </p:txBody>
      </p:sp>
      <p:pic>
        <p:nvPicPr>
          <p:cNvPr id="8194" name="Picture 2" descr="Image associÃ©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65870" y="735049"/>
            <a:ext cx="3697499" cy="5092467"/>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213702" y="3708271"/>
            <a:ext cx="6096000" cy="2308324"/>
          </a:xfrm>
          <a:prstGeom prst="rect">
            <a:avLst/>
          </a:prstGeom>
        </p:spPr>
        <p:txBody>
          <a:bodyPr>
            <a:spAutoFit/>
          </a:bodyPr>
          <a:lstStyle/>
          <a:p>
            <a:r>
              <a:rPr lang="fr-FR" b="1" i="0" dirty="0" smtClean="0">
                <a:solidFill>
                  <a:srgbClr val="FFFF00"/>
                </a:solidFill>
                <a:effectLst/>
                <a:latin typeface="Verdana" panose="020B0604030504040204" pitchFamily="34" charset="0"/>
              </a:rPr>
              <a:t>Guillaume Tell, héros légendaire de l'indépendance helvétique demeure pour tous les Suisses le héros national par excellence et la personnification des luttes pour la liberté et l'indépendance. D'après la légende, au XIVe siècle l'empereur Albrecht aurait tenté de priver des libertés les habitants des trois vallées d'Uri, de Schwyz et d'Unterwald</a:t>
            </a:r>
            <a:r>
              <a:rPr lang="fr-FR" b="1" i="0" dirty="0" smtClean="0">
                <a:solidFill>
                  <a:schemeClr val="bg1"/>
                </a:solidFill>
                <a:effectLst/>
                <a:latin typeface="Verdana" panose="020B0604030504040204" pitchFamily="34" charset="0"/>
              </a:rPr>
              <a:t>.</a:t>
            </a:r>
            <a:endParaRPr lang="fr-FR" b="1" dirty="0">
              <a:solidFill>
                <a:schemeClr val="bg1"/>
              </a:solidFill>
            </a:endParaRPr>
          </a:p>
        </p:txBody>
      </p:sp>
    </p:spTree>
    <p:extLst>
      <p:ext uri="{BB962C8B-B14F-4D97-AF65-F5344CB8AC3E}">
        <p14:creationId xmlns:p14="http://schemas.microsoft.com/office/powerpoint/2010/main" val="183201955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2" name="Picture 4" descr="RÃ©sultat de recherche d'images pour &quot;drapeau suisse&quot;"/>
          <p:cNvPicPr>
            <a:picLocks noChangeAspect="1" noChangeArrowheads="1"/>
          </p:cNvPicPr>
          <p:nvPr/>
        </p:nvPicPr>
        <p:blipFill>
          <a:blip r:embed="rId2">
            <a:extLst>
              <a:ext uri="{BEBA8EAE-BF5A-486C-A8C5-ECC9F3942E4B}">
                <a14:imgProps xmlns:a14="http://schemas.microsoft.com/office/drawing/2010/main">
                  <a14:imgLayer r:embed="rId3">
                    <a14:imgEffect>
                      <a14:saturation sat="66000"/>
                    </a14:imgEffect>
                  </a14:imgLayer>
                </a14:imgProps>
              </a:ex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9218" name="Picture 2" descr="uri.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63638" y="3144032"/>
            <a:ext cx="5225683" cy="342804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379956" y="699689"/>
            <a:ext cx="6096000" cy="2308324"/>
          </a:xfrm>
          <a:prstGeom prst="rect">
            <a:avLst/>
          </a:prstGeom>
        </p:spPr>
        <p:txBody>
          <a:bodyPr>
            <a:spAutoFit/>
          </a:bodyPr>
          <a:lstStyle/>
          <a:p>
            <a:pPr algn="just"/>
            <a:r>
              <a:rPr lang="fr-FR" b="1" i="0" dirty="0" smtClean="0">
                <a:solidFill>
                  <a:srgbClr val="FFFF00"/>
                </a:solidFill>
                <a:effectLst/>
                <a:latin typeface="arial" panose="020B0604020202020204" pitchFamily="34" charset="0"/>
              </a:rPr>
              <a:t>L’histoire</a:t>
            </a:r>
            <a:endParaRPr lang="fr-FR" b="1" i="0" dirty="0" smtClean="0">
              <a:solidFill>
                <a:srgbClr val="FFFF00"/>
              </a:solidFill>
              <a:effectLst/>
              <a:latin typeface="Cabin"/>
            </a:endParaRPr>
          </a:p>
          <a:p>
            <a:pPr algn="just"/>
            <a:r>
              <a:rPr lang="fr-FR" b="1" i="0" dirty="0" smtClean="0">
                <a:solidFill>
                  <a:srgbClr val="FFFF00"/>
                </a:solidFill>
                <a:effectLst/>
                <a:latin typeface="arial" panose="020B0604020202020204" pitchFamily="34" charset="0"/>
              </a:rPr>
              <a:t>Tout d’abord, il est nécessaire de revenir sur l’histoire de Guillaume Tell afin d’avoir une totale compréhension du sujet. A la fin du 13</a:t>
            </a:r>
            <a:r>
              <a:rPr lang="fr-FR" b="1" i="0" baseline="30000" dirty="0" smtClean="0">
                <a:solidFill>
                  <a:srgbClr val="FFFF00"/>
                </a:solidFill>
                <a:effectLst/>
                <a:latin typeface="arial" panose="020B0604020202020204" pitchFamily="34" charset="0"/>
              </a:rPr>
              <a:t>e</a:t>
            </a:r>
            <a:r>
              <a:rPr lang="fr-FR" b="1" i="0" dirty="0" smtClean="0">
                <a:solidFill>
                  <a:srgbClr val="FFFF00"/>
                </a:solidFill>
                <a:effectLst/>
                <a:latin typeface="arial" panose="020B0604020202020204" pitchFamily="34" charset="0"/>
              </a:rPr>
              <a:t> siècle, la Suisse centrale (région du canton d’Uri) était sous la régence de l’empire romain-germanique.</a:t>
            </a:r>
            <a:endParaRPr lang="fr-FR" b="1" i="0" dirty="0" smtClean="0">
              <a:solidFill>
                <a:srgbClr val="FFFF00"/>
              </a:solidFill>
              <a:effectLst/>
              <a:latin typeface="Cabin"/>
            </a:endParaRPr>
          </a:p>
          <a:p>
            <a:r>
              <a:rPr lang="fr-FR" b="0" i="0" u="none" strike="noStrike" dirty="0" smtClean="0">
                <a:effectLst/>
                <a:latin typeface="arial" panose="020B0604020202020204" pitchFamily="34" charset="0"/>
                <a:hlinkClick r:id="rId5" tooltip="uri.gif"/>
              </a:rPr>
              <a:t/>
            </a:r>
            <a:br>
              <a:rPr lang="fr-FR" b="0" i="0" u="none" strike="noStrike" dirty="0" smtClean="0">
                <a:effectLst/>
                <a:latin typeface="arial" panose="020B0604020202020204" pitchFamily="34" charset="0"/>
                <a:hlinkClick r:id="rId5" tooltip="uri.gif"/>
              </a:rPr>
            </a:br>
            <a:endParaRPr lang="fr-FR" dirty="0"/>
          </a:p>
        </p:txBody>
      </p:sp>
      <p:sp>
        <p:nvSpPr>
          <p:cNvPr id="3" name="Rectangle 2"/>
          <p:cNvSpPr/>
          <p:nvPr/>
        </p:nvSpPr>
        <p:spPr>
          <a:xfrm>
            <a:off x="379956" y="2836370"/>
            <a:ext cx="6096000" cy="3416320"/>
          </a:xfrm>
          <a:prstGeom prst="rect">
            <a:avLst/>
          </a:prstGeom>
        </p:spPr>
        <p:txBody>
          <a:bodyPr>
            <a:spAutoFit/>
          </a:bodyPr>
          <a:lstStyle/>
          <a:p>
            <a:r>
              <a:rPr lang="fr-FR" b="1" i="0" dirty="0" smtClean="0">
                <a:solidFill>
                  <a:srgbClr val="FFFF00"/>
                </a:solidFill>
                <a:effectLst/>
                <a:latin typeface="Verdana" panose="020B0604030504040204" pitchFamily="34" charset="0"/>
              </a:rPr>
              <a:t>A cette époque, la Suisse dépendait encore du Saint Empire romain germanique. Les baillis (gouverneurs) qui étaient envoyés dans les cantons suisses pour représenter l'autorité de l'Autriche, étaient de véritables tyrans. A Uri, le bailli, Herman Gessler, n'était pas connu pour sa compréhension et sa grande mansuétude. Déjà, des habitants Walter Fürst d'Uri, Werner </a:t>
            </a:r>
            <a:r>
              <a:rPr lang="fr-FR" b="1" i="0" dirty="0" err="1" smtClean="0">
                <a:solidFill>
                  <a:srgbClr val="FFFF00"/>
                </a:solidFill>
                <a:effectLst/>
                <a:latin typeface="Verdana" panose="020B0604030504040204" pitchFamily="34" charset="0"/>
              </a:rPr>
              <a:t>Staufacher</a:t>
            </a:r>
            <a:r>
              <a:rPr lang="fr-FR" b="1" i="0" dirty="0" smtClean="0">
                <a:solidFill>
                  <a:srgbClr val="FFFF00"/>
                </a:solidFill>
                <a:effectLst/>
                <a:latin typeface="Verdana" panose="020B0604030504040204" pitchFamily="34" charset="0"/>
              </a:rPr>
              <a:t> de Schwyz, Arnold </a:t>
            </a:r>
            <a:r>
              <a:rPr lang="fr-FR" b="1" i="0" dirty="0" err="1" smtClean="0">
                <a:solidFill>
                  <a:srgbClr val="FFFF00"/>
                </a:solidFill>
                <a:effectLst/>
                <a:latin typeface="Verdana" panose="020B0604030504040204" pitchFamily="34" charset="0"/>
              </a:rPr>
              <a:t>Melchthal</a:t>
            </a:r>
            <a:r>
              <a:rPr lang="fr-FR" b="1" i="0" dirty="0" smtClean="0">
                <a:solidFill>
                  <a:srgbClr val="FFFF00"/>
                </a:solidFill>
                <a:effectLst/>
                <a:latin typeface="Verdana" panose="020B0604030504040204" pitchFamily="34" charset="0"/>
              </a:rPr>
              <a:t> d'Unterwald et dix amis de chacun, réunis au Rütli, jurèrent de rendre la liberté à leur pays. </a:t>
            </a:r>
            <a:endParaRPr lang="fr-FR" b="1" dirty="0">
              <a:solidFill>
                <a:srgbClr val="FFFF00"/>
              </a:solidFill>
            </a:endParaRPr>
          </a:p>
        </p:txBody>
      </p:sp>
      <p:pic>
        <p:nvPicPr>
          <p:cNvPr id="9220" name="Picture 4" descr="altdorf-aa2.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225398" y="245333"/>
            <a:ext cx="3902162" cy="259103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481195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RÃ©sultat de recherche d'images pour &quot;drapeau suisse&quot;"/>
          <p:cNvPicPr>
            <a:picLocks noChangeAspect="1" noChangeArrowheads="1"/>
          </p:cNvPicPr>
          <p:nvPr/>
        </p:nvPicPr>
        <p:blipFill>
          <a:blip r:embed="rId2">
            <a:extLst>
              <a:ext uri="{BEBA8EAE-BF5A-486C-A8C5-ECC9F3942E4B}">
                <a14:imgProps xmlns:a14="http://schemas.microsoft.com/office/drawing/2010/main">
                  <a14:imgLayer r:embed="rId3">
                    <a14:imgEffect>
                      <a14:saturation sat="66000"/>
                    </a14:imgEffect>
                  </a14:imgLayer>
                </a14:imgProps>
              </a:ex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Tel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53241" y="964503"/>
            <a:ext cx="6220707" cy="423379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2" name="Rectangle 1"/>
          <p:cNvSpPr/>
          <p:nvPr/>
        </p:nvSpPr>
        <p:spPr>
          <a:xfrm>
            <a:off x="7927023" y="363348"/>
            <a:ext cx="1749197" cy="369332"/>
          </a:xfrm>
          <a:prstGeom prst="rect">
            <a:avLst/>
          </a:prstGeom>
        </p:spPr>
        <p:txBody>
          <a:bodyPr wrap="none">
            <a:spAutoFit/>
          </a:bodyPr>
          <a:lstStyle/>
          <a:p>
            <a:r>
              <a:rPr lang="fr-FR" b="0" i="0" dirty="0" smtClean="0">
                <a:solidFill>
                  <a:srgbClr val="000099"/>
                </a:solidFill>
                <a:effectLst/>
                <a:latin typeface="Times New Roman" panose="02020603050405020304" pitchFamily="18" charset="0"/>
              </a:rPr>
              <a:t>Salut au chapeau</a:t>
            </a:r>
            <a:endParaRPr lang="fr-FR" dirty="0"/>
          </a:p>
        </p:txBody>
      </p:sp>
      <p:sp>
        <p:nvSpPr>
          <p:cNvPr id="3" name="Rectangle 2"/>
          <p:cNvSpPr/>
          <p:nvPr/>
        </p:nvSpPr>
        <p:spPr>
          <a:xfrm>
            <a:off x="267222" y="1050077"/>
            <a:ext cx="5269282" cy="2031325"/>
          </a:xfrm>
          <a:prstGeom prst="rect">
            <a:avLst/>
          </a:prstGeom>
        </p:spPr>
        <p:txBody>
          <a:bodyPr wrap="square">
            <a:spAutoFit/>
          </a:bodyPr>
          <a:lstStyle/>
          <a:p>
            <a:r>
              <a:rPr lang="fr-FR" b="1" i="0" dirty="0" smtClean="0">
                <a:solidFill>
                  <a:srgbClr val="FFFF00"/>
                </a:solidFill>
                <a:effectLst/>
                <a:latin typeface="arial" panose="020B0604020202020204" pitchFamily="34" charset="0"/>
              </a:rPr>
              <a:t>Le régisseur ou bailli Hermann Gessler était en charge de superviser cette petite province et de percevoir les taxes. Imbus de lui-même, le gouverneur avait décidé d’installer un mât sur la place d’Altdorf (actuel chef-lieu du canton d’Uri) avec à son sommet un chapeau censé le représenter en cas d’absence</a:t>
            </a:r>
            <a:r>
              <a:rPr lang="fr-FR" b="0" i="0" dirty="0" smtClean="0">
                <a:solidFill>
                  <a:srgbClr val="FFFF00"/>
                </a:solidFill>
                <a:effectLst/>
                <a:latin typeface="arial" panose="020B0604020202020204" pitchFamily="34" charset="0"/>
              </a:rPr>
              <a:t>.</a:t>
            </a:r>
            <a:endParaRPr lang="fr-FR" dirty="0">
              <a:solidFill>
                <a:srgbClr val="FFFF00"/>
              </a:solidFill>
            </a:endParaRPr>
          </a:p>
        </p:txBody>
      </p:sp>
      <p:sp>
        <p:nvSpPr>
          <p:cNvPr id="4" name="Rectangle 3"/>
          <p:cNvSpPr/>
          <p:nvPr/>
        </p:nvSpPr>
        <p:spPr>
          <a:xfrm>
            <a:off x="267222" y="3313226"/>
            <a:ext cx="5586019" cy="1754326"/>
          </a:xfrm>
          <a:prstGeom prst="rect">
            <a:avLst/>
          </a:prstGeom>
        </p:spPr>
        <p:txBody>
          <a:bodyPr wrap="square">
            <a:spAutoFit/>
          </a:bodyPr>
          <a:lstStyle/>
          <a:p>
            <a:r>
              <a:rPr lang="fr-FR" b="1" i="0" dirty="0" smtClean="0">
                <a:solidFill>
                  <a:srgbClr val="FFFF00"/>
                </a:solidFill>
                <a:effectLst/>
                <a:latin typeface="Verdana" panose="020B0604030504040204" pitchFamily="34" charset="0"/>
              </a:rPr>
              <a:t>Gessler décida de vérifier la loyauté de son peuple. Sur la place publique d'Altdorf, il fit hisser son chapeau au bout d'une perche et exigea que chacun saluât à chaque passage son couvre-chef aux couleurs de l'Autriche.</a:t>
            </a:r>
            <a:endParaRPr lang="fr-FR" b="1" dirty="0">
              <a:solidFill>
                <a:srgbClr val="FFFF00"/>
              </a:solidFill>
            </a:endParaRPr>
          </a:p>
        </p:txBody>
      </p:sp>
    </p:spTree>
    <p:extLst>
      <p:ext uri="{BB962C8B-B14F-4D97-AF65-F5344CB8AC3E}">
        <p14:creationId xmlns:p14="http://schemas.microsoft.com/office/powerpoint/2010/main" val="428839226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RÃ©sultat de recherche d'images pour &quot;drapeau suisse&quot;"/>
          <p:cNvPicPr>
            <a:picLocks noChangeAspect="1" noChangeArrowheads="1"/>
          </p:cNvPicPr>
          <p:nvPr/>
        </p:nvPicPr>
        <p:blipFill>
          <a:blip r:embed="rId2">
            <a:extLst>
              <a:ext uri="{BEBA8EAE-BF5A-486C-A8C5-ECC9F3942E4B}">
                <a14:imgProps xmlns:a14="http://schemas.microsoft.com/office/drawing/2010/main">
                  <a14:imgLayer r:embed="rId3">
                    <a14:imgEffect>
                      <a14:saturation sat="66000"/>
                    </a14:imgEffect>
                  </a14:imgLayer>
                </a14:imgProps>
              </a:ex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Tel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79732" y="1075673"/>
            <a:ext cx="6232728" cy="4212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2" name="Rectangle 1"/>
          <p:cNvSpPr/>
          <p:nvPr/>
        </p:nvSpPr>
        <p:spPr>
          <a:xfrm>
            <a:off x="8473544" y="588816"/>
            <a:ext cx="845103" cy="369332"/>
          </a:xfrm>
          <a:prstGeom prst="rect">
            <a:avLst/>
          </a:prstGeom>
        </p:spPr>
        <p:txBody>
          <a:bodyPr wrap="none">
            <a:spAutoFit/>
          </a:bodyPr>
          <a:lstStyle/>
          <a:p>
            <a:r>
              <a:rPr lang="fr-FR" b="0" i="0" dirty="0" smtClean="0">
                <a:solidFill>
                  <a:srgbClr val="000099"/>
                </a:solidFill>
                <a:effectLst/>
                <a:latin typeface="Times New Roman" panose="02020603050405020304" pitchFamily="18" charset="0"/>
              </a:rPr>
              <a:t>Le défi</a:t>
            </a:r>
            <a:endParaRPr lang="fr-FR" dirty="0"/>
          </a:p>
        </p:txBody>
      </p:sp>
      <p:sp>
        <p:nvSpPr>
          <p:cNvPr id="3" name="Rectangle 2"/>
          <p:cNvSpPr/>
          <p:nvPr/>
        </p:nvSpPr>
        <p:spPr>
          <a:xfrm>
            <a:off x="104383" y="2397245"/>
            <a:ext cx="5575141" cy="3970318"/>
          </a:xfrm>
          <a:prstGeom prst="rect">
            <a:avLst/>
          </a:prstGeom>
        </p:spPr>
        <p:txBody>
          <a:bodyPr wrap="square">
            <a:spAutoFit/>
          </a:bodyPr>
          <a:lstStyle/>
          <a:p>
            <a:r>
              <a:rPr lang="fr-FR" b="0" i="0" dirty="0" smtClean="0">
                <a:solidFill>
                  <a:srgbClr val="FFFF00"/>
                </a:solidFill>
                <a:effectLst/>
                <a:latin typeface="Verdana" panose="020B0604030504040204" pitchFamily="34" charset="0"/>
              </a:rPr>
              <a:t>Personne n'osa braver l'ordre du bailli, sauf Guillaume Tell qui passait pour le meilleur arbalétrier du canton et qui refusa de saluer l'emblème. Il fut arrêté et conduit devant Gessler qui décida de ne pas le mettre immédiatement en prison mais de lui lancer un défi. Il ordonna que Guillaume place Walter, son fils, au pied d'un arbre, une pomme sur la tête, fit reculer le père de 100 pas et lui demanda de prouver qu'il était bien le meilleur arbalétrier du canton en transperçant la pomme. Dans un premier temps Guillaume refusa de s'exécuter mais fut finalement contraint d'obéir.</a:t>
            </a:r>
            <a:endParaRPr lang="fr-FR" dirty="0">
              <a:solidFill>
                <a:srgbClr val="FFFF00"/>
              </a:solidFill>
            </a:endParaRPr>
          </a:p>
        </p:txBody>
      </p:sp>
      <p:sp>
        <p:nvSpPr>
          <p:cNvPr id="4" name="Rectangle 3"/>
          <p:cNvSpPr/>
          <p:nvPr/>
        </p:nvSpPr>
        <p:spPr>
          <a:xfrm>
            <a:off x="104383" y="958148"/>
            <a:ext cx="6096000" cy="1477328"/>
          </a:xfrm>
          <a:prstGeom prst="rect">
            <a:avLst/>
          </a:prstGeom>
        </p:spPr>
        <p:txBody>
          <a:bodyPr>
            <a:spAutoFit/>
          </a:bodyPr>
          <a:lstStyle/>
          <a:p>
            <a:r>
              <a:rPr lang="fr-FR" b="1" i="0" dirty="0" smtClean="0">
                <a:solidFill>
                  <a:srgbClr val="FFFF00"/>
                </a:solidFill>
                <a:effectLst/>
                <a:latin typeface="arial" panose="020B0604020202020204" pitchFamily="34" charset="0"/>
              </a:rPr>
              <a:t> Un jour, un hardi montagnard du nom de Guillaume Tell du </a:t>
            </a:r>
            <a:r>
              <a:rPr lang="fr-FR" b="1" i="0" dirty="0" err="1" smtClean="0">
                <a:solidFill>
                  <a:srgbClr val="FFFF00"/>
                </a:solidFill>
                <a:effectLst/>
                <a:latin typeface="arial" panose="020B0604020202020204" pitchFamily="34" charset="0"/>
              </a:rPr>
              <a:t>Bürglen</a:t>
            </a:r>
            <a:r>
              <a:rPr lang="fr-FR" b="1" i="0" dirty="0" smtClean="0">
                <a:solidFill>
                  <a:srgbClr val="FFFF00"/>
                </a:solidFill>
                <a:effectLst/>
                <a:latin typeface="arial" panose="020B0604020202020204" pitchFamily="34" charset="0"/>
              </a:rPr>
              <a:t> refusa de se laisser aller à cette mascarade. L’affaire vint jusqu’aux oreilles de Gessler, qui le condamna à effectuer une épreuve contre sa liberté.</a:t>
            </a:r>
            <a:endParaRPr lang="fr-FR" b="1" dirty="0">
              <a:solidFill>
                <a:srgbClr val="FFFF00"/>
              </a:solidFill>
            </a:endParaRPr>
          </a:p>
        </p:txBody>
      </p:sp>
    </p:spTree>
    <p:extLst>
      <p:ext uri="{BB962C8B-B14F-4D97-AF65-F5344CB8AC3E}">
        <p14:creationId xmlns:p14="http://schemas.microsoft.com/office/powerpoint/2010/main" val="1122805986"/>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RÃ©sultat de recherche d'images pour &quot;drapeau suisse&quot;"/>
          <p:cNvPicPr>
            <a:picLocks noChangeAspect="1" noChangeArrowheads="1"/>
          </p:cNvPicPr>
          <p:nvPr/>
        </p:nvPicPr>
        <p:blipFill>
          <a:blip r:embed="rId2">
            <a:extLst>
              <a:ext uri="{BEBA8EAE-BF5A-486C-A8C5-ECC9F3942E4B}">
                <a14:imgProps xmlns:a14="http://schemas.microsoft.com/office/drawing/2010/main">
                  <a14:imgLayer r:embed="rId3">
                    <a14:imgEffect>
                      <a14:saturation sat="66000"/>
                    </a14:imgEffect>
                  </a14:imgLayer>
                </a14:imgProps>
              </a:ex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Tel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28612" y="1219409"/>
            <a:ext cx="6282804" cy="423854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2" name="Rectangle 1"/>
          <p:cNvSpPr/>
          <p:nvPr/>
        </p:nvSpPr>
        <p:spPr>
          <a:xfrm>
            <a:off x="7924200" y="563764"/>
            <a:ext cx="1542987" cy="369332"/>
          </a:xfrm>
          <a:prstGeom prst="rect">
            <a:avLst/>
          </a:prstGeom>
        </p:spPr>
        <p:txBody>
          <a:bodyPr wrap="none">
            <a:spAutoFit/>
          </a:bodyPr>
          <a:lstStyle/>
          <a:p>
            <a:r>
              <a:rPr lang="fr-FR" b="0" i="0" dirty="0" smtClean="0">
                <a:solidFill>
                  <a:srgbClr val="000099"/>
                </a:solidFill>
                <a:effectLst/>
                <a:latin typeface="Times New Roman" panose="02020603050405020304" pitchFamily="18" charset="0"/>
              </a:rPr>
              <a:t>Le saut de Tell</a:t>
            </a:r>
            <a:endParaRPr lang="fr-FR" dirty="0"/>
          </a:p>
        </p:txBody>
      </p:sp>
      <p:sp>
        <p:nvSpPr>
          <p:cNvPr id="3" name="Rectangle 2"/>
          <p:cNvSpPr/>
          <p:nvPr/>
        </p:nvSpPr>
        <p:spPr>
          <a:xfrm>
            <a:off x="72067" y="134934"/>
            <a:ext cx="5482225" cy="5909310"/>
          </a:xfrm>
          <a:prstGeom prst="rect">
            <a:avLst/>
          </a:prstGeom>
        </p:spPr>
        <p:txBody>
          <a:bodyPr wrap="square">
            <a:spAutoFit/>
          </a:bodyPr>
          <a:lstStyle/>
          <a:p>
            <a:r>
              <a:rPr lang="fr-FR" b="0" i="0" dirty="0" smtClean="0">
                <a:solidFill>
                  <a:srgbClr val="FFFF00"/>
                </a:solidFill>
                <a:effectLst/>
                <a:latin typeface="Verdana" panose="020B0604030504040204" pitchFamily="34" charset="0"/>
                <a:ea typeface="Verdana" panose="020B0604030504040204" pitchFamily="34" charset="0"/>
              </a:rPr>
              <a:t> </a:t>
            </a:r>
            <a:r>
              <a:rPr lang="fr-FR" b="1" i="0" dirty="0" smtClean="0">
                <a:solidFill>
                  <a:srgbClr val="FFFF00"/>
                </a:solidFill>
                <a:effectLst/>
                <a:latin typeface="Verdana" panose="020B0604030504040204" pitchFamily="34" charset="0"/>
                <a:ea typeface="Verdana" panose="020B0604030504040204" pitchFamily="34" charset="0"/>
              </a:rPr>
              <a:t>Guillaume Tell pris deux flèches et réussi l’épreuve. Gessler, furax et blessé dans son orgueil, lui demanda alors pourquoi il avait une deuxième flèche. Tell lui répondit qu’elle lui était destinée s’il avait raté la cible et tué son enfant. Le gouverneur, doublement furax, ne tint pas son engagement et décida de l’emmener dans la prison de son château-fort de </a:t>
            </a:r>
            <a:r>
              <a:rPr lang="fr-FR" b="1" i="0" dirty="0" err="1" smtClean="0">
                <a:solidFill>
                  <a:srgbClr val="FFFF00"/>
                </a:solidFill>
                <a:effectLst/>
                <a:latin typeface="Verdana" panose="020B0604030504040204" pitchFamily="34" charset="0"/>
                <a:ea typeface="Verdana" panose="020B0604030504040204" pitchFamily="34" charset="0"/>
              </a:rPr>
              <a:t>Kussnacht</a:t>
            </a:r>
            <a:r>
              <a:rPr lang="fr-FR" b="1" i="0" dirty="0" smtClean="0">
                <a:solidFill>
                  <a:srgbClr val="FFFF00"/>
                </a:solidFill>
                <a:effectLst/>
                <a:latin typeface="Verdana" panose="020B0604030504040204" pitchFamily="34" charset="0"/>
                <a:ea typeface="Verdana" panose="020B0604030504040204" pitchFamily="34" charset="0"/>
              </a:rPr>
              <a:t> (près de Lucerne). Mais la traversée du lac (actuel lac des Quatre-cantons) fut soudain mouvementée par l’arrivée d’un gros orage. Tell, en bon navigateur, proposa de prendre les choses en main afin d’arriver à bon port. Gessler accepta et lui ôta ses liens. Au moment d’accoster sur la berge, il saisit son fils avec la rapidité de l’éclair, sauta hors de la barque, la repoussa d’un coup de pied et s’enfuit dans les montagnes.</a:t>
            </a:r>
            <a:endParaRPr lang="fr-FR" b="1" dirty="0">
              <a:solidFill>
                <a:srgbClr val="FFFF00"/>
              </a:solidFill>
              <a:latin typeface="Verdana" panose="020B0604030504040204" pitchFamily="34" charset="0"/>
              <a:ea typeface="Verdana" panose="020B0604030504040204" pitchFamily="34" charset="0"/>
            </a:endParaRPr>
          </a:p>
        </p:txBody>
      </p:sp>
      <p:sp>
        <p:nvSpPr>
          <p:cNvPr id="4" name="Rectangle 3"/>
          <p:cNvSpPr/>
          <p:nvPr/>
        </p:nvSpPr>
        <p:spPr>
          <a:xfrm>
            <a:off x="72067" y="5904558"/>
            <a:ext cx="6096000" cy="646331"/>
          </a:xfrm>
          <a:prstGeom prst="rect">
            <a:avLst/>
          </a:prstGeom>
        </p:spPr>
        <p:txBody>
          <a:bodyPr>
            <a:spAutoFit/>
          </a:bodyPr>
          <a:lstStyle/>
          <a:p>
            <a:r>
              <a:rPr lang="fr-FR" b="1" i="0" dirty="0" smtClean="0">
                <a:solidFill>
                  <a:srgbClr val="FFFF00"/>
                </a:solidFill>
                <a:effectLst/>
                <a:latin typeface="Verdana" panose="020B0604030504040204" pitchFamily="34" charset="0"/>
              </a:rPr>
              <a:t>Aujourd'hui encore ce lieu est nommé le « saut de Tell ».</a:t>
            </a:r>
            <a:endParaRPr lang="fr-FR" b="1" dirty="0">
              <a:solidFill>
                <a:srgbClr val="FFFF00"/>
              </a:solidFill>
            </a:endParaRPr>
          </a:p>
        </p:txBody>
      </p:sp>
    </p:spTree>
    <p:extLst>
      <p:ext uri="{BB962C8B-B14F-4D97-AF65-F5344CB8AC3E}">
        <p14:creationId xmlns:p14="http://schemas.microsoft.com/office/powerpoint/2010/main" val="163435886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RÃ©sultat de recherche d'images pour &quot;drapeau suisse&quot;"/>
          <p:cNvPicPr>
            <a:picLocks noChangeAspect="1" noChangeArrowheads="1"/>
          </p:cNvPicPr>
          <p:nvPr/>
        </p:nvPicPr>
        <p:blipFill>
          <a:blip r:embed="rId2">
            <a:extLst>
              <a:ext uri="{BEBA8EAE-BF5A-486C-A8C5-ECC9F3942E4B}">
                <a14:imgProps xmlns:a14="http://schemas.microsoft.com/office/drawing/2010/main">
                  <a14:imgLayer r:embed="rId3">
                    <a14:imgEffect>
                      <a14:saturation sat="66000"/>
                    </a14:imgEffect>
                  </a14:imgLayer>
                </a14:imgProps>
              </a:ex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Tell"/>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94373" y="1000163"/>
            <a:ext cx="6257753" cy="422164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a:extLst>
            <a:ext uri="{909E8E84-426E-40DD-AFC4-6F175D3DCCD1}">
              <a14:hiddenFill xmlns:a14="http://schemas.microsoft.com/office/drawing/2010/main">
                <a:solidFill>
                  <a:srgbClr val="FFFFFF"/>
                </a:solidFill>
              </a14:hiddenFill>
            </a:ext>
          </a:extLst>
        </p:spPr>
      </p:pic>
      <p:sp>
        <p:nvSpPr>
          <p:cNvPr id="2" name="Rectangle 1"/>
          <p:cNvSpPr/>
          <p:nvPr/>
        </p:nvSpPr>
        <p:spPr>
          <a:xfrm>
            <a:off x="7892128" y="463556"/>
            <a:ext cx="1518364" cy="369332"/>
          </a:xfrm>
          <a:prstGeom prst="rect">
            <a:avLst/>
          </a:prstGeom>
        </p:spPr>
        <p:txBody>
          <a:bodyPr wrap="none">
            <a:spAutoFit/>
          </a:bodyPr>
          <a:lstStyle/>
          <a:p>
            <a:r>
              <a:rPr lang="fr-FR" b="0" i="0" dirty="0" smtClean="0">
                <a:solidFill>
                  <a:srgbClr val="000099"/>
                </a:solidFill>
                <a:effectLst/>
                <a:latin typeface="Times New Roman" panose="02020603050405020304" pitchFamily="18" charset="0"/>
              </a:rPr>
              <a:t>Droit au cœur</a:t>
            </a:r>
            <a:endParaRPr lang="fr-FR" dirty="0"/>
          </a:p>
        </p:txBody>
      </p:sp>
      <p:sp>
        <p:nvSpPr>
          <p:cNvPr id="3" name="Rectangle 2"/>
          <p:cNvSpPr/>
          <p:nvPr/>
        </p:nvSpPr>
        <p:spPr>
          <a:xfrm>
            <a:off x="342378" y="3826381"/>
            <a:ext cx="4868449" cy="646331"/>
          </a:xfrm>
          <a:prstGeom prst="rect">
            <a:avLst/>
          </a:prstGeom>
        </p:spPr>
        <p:txBody>
          <a:bodyPr wrap="square">
            <a:spAutoFit/>
          </a:bodyPr>
          <a:lstStyle/>
          <a:p>
            <a:pPr algn="just"/>
            <a:r>
              <a:rPr lang="fr-FR" b="0" i="0" dirty="0" smtClean="0">
                <a:solidFill>
                  <a:schemeClr val="accent5">
                    <a:lumMod val="75000"/>
                  </a:schemeClr>
                </a:solidFill>
                <a:effectLst/>
                <a:latin typeface="arial" panose="020B0604020202020204" pitchFamily="34" charset="0"/>
              </a:rPr>
              <a:t> </a:t>
            </a:r>
            <a:r>
              <a:rPr lang="fr-FR" b="0" i="0" u="none" strike="noStrike" dirty="0" smtClean="0">
                <a:solidFill>
                  <a:schemeClr val="accent5">
                    <a:lumMod val="75000"/>
                  </a:schemeClr>
                </a:solidFill>
                <a:effectLst/>
                <a:latin typeface="arial" panose="020B0604020202020204" pitchFamily="34" charset="0"/>
                <a:hlinkClick r:id="rId5" tooltip="guillaume-tell3.jpg"/>
              </a:rPr>
              <a:t/>
            </a:r>
            <a:br>
              <a:rPr lang="fr-FR" b="0" i="0" u="none" strike="noStrike" dirty="0" smtClean="0">
                <a:solidFill>
                  <a:schemeClr val="accent5">
                    <a:lumMod val="75000"/>
                  </a:schemeClr>
                </a:solidFill>
                <a:effectLst/>
                <a:latin typeface="arial" panose="020B0604020202020204" pitchFamily="34" charset="0"/>
                <a:hlinkClick r:id="rId5" tooltip="guillaume-tell3.jpg"/>
              </a:rPr>
            </a:br>
            <a:endParaRPr lang="fr-FR" dirty="0">
              <a:solidFill>
                <a:schemeClr val="accent5">
                  <a:lumMod val="75000"/>
                </a:schemeClr>
              </a:solidFill>
            </a:endParaRPr>
          </a:p>
        </p:txBody>
      </p:sp>
      <p:sp>
        <p:nvSpPr>
          <p:cNvPr id="4" name="Rectangle 3"/>
          <p:cNvSpPr/>
          <p:nvPr/>
        </p:nvSpPr>
        <p:spPr>
          <a:xfrm>
            <a:off x="342378" y="1304703"/>
            <a:ext cx="5312121" cy="3416320"/>
          </a:xfrm>
          <a:prstGeom prst="rect">
            <a:avLst/>
          </a:prstGeom>
        </p:spPr>
        <p:txBody>
          <a:bodyPr wrap="square">
            <a:spAutoFit/>
          </a:bodyPr>
          <a:lstStyle/>
          <a:p>
            <a:r>
              <a:rPr lang="fr-FR" b="1" i="0" dirty="0" smtClean="0">
                <a:solidFill>
                  <a:srgbClr val="FFFF00"/>
                </a:solidFill>
                <a:effectLst/>
                <a:latin typeface="Verdana" panose="020B0604030504040204" pitchFamily="34" charset="0"/>
              </a:rPr>
              <a:t>Un peu plus tard Tell tendit une embuscade au bailli Gessler sur la route de </a:t>
            </a:r>
            <a:r>
              <a:rPr lang="fr-FR" b="1" i="0" dirty="0" err="1" smtClean="0">
                <a:solidFill>
                  <a:srgbClr val="FFFF00"/>
                </a:solidFill>
                <a:effectLst/>
                <a:latin typeface="Verdana" panose="020B0604030504040204" pitchFamily="34" charset="0"/>
              </a:rPr>
              <a:t>Küssnach</a:t>
            </a:r>
            <a:r>
              <a:rPr lang="fr-FR" b="1" i="0" dirty="0" smtClean="0">
                <a:solidFill>
                  <a:srgbClr val="FFFF00"/>
                </a:solidFill>
                <a:effectLst/>
                <a:latin typeface="Verdana" panose="020B0604030504040204" pitchFamily="34" charset="0"/>
              </a:rPr>
              <a:t> et le tua du carreau dont il n'avait pas eu besoin à Altdorf. La nouvelle de l´action héroïque de Guillaume Tell se répand vite dans les </a:t>
            </a:r>
            <a:r>
              <a:rPr lang="fr-FR" b="1" i="0" dirty="0" err="1" smtClean="0">
                <a:solidFill>
                  <a:srgbClr val="FFFF00"/>
                </a:solidFill>
                <a:effectLst/>
                <a:latin typeface="Verdana" panose="020B0604030504040204" pitchFamily="34" charset="0"/>
              </a:rPr>
              <a:t>Waldstätten</a:t>
            </a:r>
            <a:r>
              <a:rPr lang="fr-FR" b="1" i="0" dirty="0" smtClean="0">
                <a:solidFill>
                  <a:srgbClr val="FFFF00"/>
                </a:solidFill>
                <a:effectLst/>
                <a:latin typeface="Verdana" panose="020B0604030504040204" pitchFamily="34" charset="0"/>
              </a:rPr>
              <a:t>. L´exploit de Tell confirma les habitants dans leur volonté ferme d´acquérir l´indépendance et la liberté. Pour certains, cet acte de rébellion mena à la création de la confédération suisse de 1291</a:t>
            </a:r>
            <a:r>
              <a:rPr lang="fr-FR" b="0" i="0" dirty="0" smtClean="0">
                <a:solidFill>
                  <a:srgbClr val="FFFF00"/>
                </a:solidFill>
                <a:effectLst/>
                <a:latin typeface="Verdana" panose="020B0604030504040204" pitchFamily="34" charset="0"/>
              </a:rPr>
              <a:t>.</a:t>
            </a:r>
            <a:r>
              <a:rPr lang="fr-FR" b="0" i="0" dirty="0" smtClean="0">
                <a:solidFill>
                  <a:schemeClr val="bg1"/>
                </a:solidFill>
                <a:effectLst/>
                <a:latin typeface="Verdana" panose="020B0604030504040204" pitchFamily="34" charset="0"/>
              </a:rPr>
              <a:t> </a:t>
            </a:r>
            <a:endParaRPr lang="fr-FR" dirty="0">
              <a:solidFill>
                <a:schemeClr val="bg1"/>
              </a:solidFill>
            </a:endParaRPr>
          </a:p>
        </p:txBody>
      </p:sp>
      <p:sp>
        <p:nvSpPr>
          <p:cNvPr id="5" name="Rectangle 4"/>
          <p:cNvSpPr/>
          <p:nvPr/>
        </p:nvSpPr>
        <p:spPr>
          <a:xfrm>
            <a:off x="342378" y="5077036"/>
            <a:ext cx="6096000" cy="923330"/>
          </a:xfrm>
          <a:prstGeom prst="rect">
            <a:avLst/>
          </a:prstGeom>
        </p:spPr>
        <p:txBody>
          <a:bodyPr>
            <a:spAutoFit/>
          </a:bodyPr>
          <a:lstStyle/>
          <a:p>
            <a:r>
              <a:rPr lang="fr-FR" b="1" i="0" dirty="0" smtClean="0">
                <a:solidFill>
                  <a:srgbClr val="FFFF00"/>
                </a:solidFill>
                <a:effectLst/>
                <a:latin typeface="Verdana" panose="020B0604030504040204" pitchFamily="34" charset="0"/>
              </a:rPr>
              <a:t>Tell périt plus tard dans les flots de la rivière </a:t>
            </a:r>
            <a:r>
              <a:rPr lang="fr-FR" b="1" i="0" dirty="0" err="1" smtClean="0">
                <a:solidFill>
                  <a:srgbClr val="FFFF00"/>
                </a:solidFill>
                <a:effectLst/>
                <a:latin typeface="Verdana" panose="020B0604030504040204" pitchFamily="34" charset="0"/>
              </a:rPr>
              <a:t>Schaechen</a:t>
            </a:r>
            <a:r>
              <a:rPr lang="fr-FR" b="1" i="0" dirty="0" smtClean="0">
                <a:solidFill>
                  <a:srgbClr val="FFFF00"/>
                </a:solidFill>
                <a:effectLst/>
                <a:latin typeface="Verdana" panose="020B0604030504040204" pitchFamily="34" charset="0"/>
              </a:rPr>
              <a:t> en sauvant un enfant qui était tombé dans ces eaux.</a:t>
            </a:r>
            <a:endParaRPr lang="fr-FR" b="1" dirty="0">
              <a:solidFill>
                <a:srgbClr val="FFFF00"/>
              </a:solidFill>
            </a:endParaRPr>
          </a:p>
        </p:txBody>
      </p:sp>
    </p:spTree>
    <p:extLst>
      <p:ext uri="{BB962C8B-B14F-4D97-AF65-F5344CB8AC3E}">
        <p14:creationId xmlns:p14="http://schemas.microsoft.com/office/powerpoint/2010/main" val="140539018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RÃ©sultat de recherche d'images pour &quot;drapeau suisse&quot;"/>
          <p:cNvPicPr>
            <a:picLocks noChangeAspect="1" noChangeArrowheads="1"/>
          </p:cNvPicPr>
          <p:nvPr/>
        </p:nvPicPr>
        <p:blipFill>
          <a:blip r:embed="rId2">
            <a:extLst>
              <a:ext uri="{BEBA8EAE-BF5A-486C-A8C5-ECC9F3942E4B}">
                <a14:imgProps xmlns:a14="http://schemas.microsoft.com/office/drawing/2010/main">
                  <a14:imgLayer r:embed="rId3">
                    <a14:imgEffect>
                      <a14:saturation sat="66000"/>
                    </a14:imgEffect>
                  </a14:imgLayer>
                </a14:imgProps>
              </a:ext>
              <a:ext uri="{28A0092B-C50C-407E-A947-70E740481C1C}">
                <a14:useLocalDpi xmlns:a14="http://schemas.microsoft.com/office/drawing/2010/main" val="0"/>
              </a:ext>
            </a:extLst>
          </a:blip>
          <a:srcRect/>
          <a:stretch>
            <a:fillRect/>
          </a:stretch>
        </p:blipFill>
        <p:spPr bwMode="auto">
          <a:xfrm>
            <a:off x="1"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199012" y="1172962"/>
            <a:ext cx="6096000" cy="4247317"/>
          </a:xfrm>
          <a:prstGeom prst="rect">
            <a:avLst/>
          </a:prstGeom>
        </p:spPr>
        <p:txBody>
          <a:bodyPr>
            <a:spAutoFit/>
          </a:bodyPr>
          <a:lstStyle/>
          <a:p>
            <a:r>
              <a:rPr lang="fr-FR" b="1" i="0" dirty="0" smtClean="0">
                <a:solidFill>
                  <a:srgbClr val="FFFF00"/>
                </a:solidFill>
                <a:effectLst/>
                <a:latin typeface="Verdana" panose="020B0604030504040204" pitchFamily="34" charset="0"/>
              </a:rPr>
              <a:t>La légende de Guillaume Tell et de ses exploits semblent avoir été transposés d'anciennes légendes pas du tout suisses. Dans un texte, écrit au XIIe siècle par le moine Saxo </a:t>
            </a:r>
            <a:r>
              <a:rPr lang="fr-FR" b="1" i="0" dirty="0" err="1" smtClean="0">
                <a:solidFill>
                  <a:srgbClr val="FFFF00"/>
                </a:solidFill>
                <a:effectLst/>
                <a:latin typeface="Verdana" panose="020B0604030504040204" pitchFamily="34" charset="0"/>
              </a:rPr>
              <a:t>Grammaticus</a:t>
            </a:r>
            <a:r>
              <a:rPr lang="fr-FR" b="1" i="0" dirty="0" smtClean="0">
                <a:solidFill>
                  <a:srgbClr val="FFFF00"/>
                </a:solidFill>
                <a:effectLst/>
                <a:latin typeface="Verdana" panose="020B0604030504040204" pitchFamily="34" charset="0"/>
              </a:rPr>
              <a:t>, intitulé </a:t>
            </a:r>
            <a:r>
              <a:rPr lang="fr-FR" b="1" i="0" dirty="0" err="1" smtClean="0">
                <a:solidFill>
                  <a:srgbClr val="FFFF00"/>
                </a:solidFill>
                <a:effectLst/>
                <a:latin typeface="Verdana" panose="020B0604030504040204" pitchFamily="34" charset="0"/>
              </a:rPr>
              <a:t>Gesta</a:t>
            </a:r>
            <a:r>
              <a:rPr lang="fr-FR" b="1" i="0" dirty="0" smtClean="0">
                <a:solidFill>
                  <a:srgbClr val="FFFF00"/>
                </a:solidFill>
                <a:effectLst/>
                <a:latin typeface="Verdana" panose="020B0604030504040204" pitchFamily="34" charset="0"/>
              </a:rPr>
              <a:t> </a:t>
            </a:r>
            <a:r>
              <a:rPr lang="fr-FR" b="1" i="0" dirty="0" err="1" smtClean="0">
                <a:solidFill>
                  <a:srgbClr val="FFFF00"/>
                </a:solidFill>
                <a:effectLst/>
                <a:latin typeface="Verdana" panose="020B0604030504040204" pitchFamily="34" charset="0"/>
              </a:rPr>
              <a:t>Danorum</a:t>
            </a:r>
            <a:r>
              <a:rPr lang="fr-FR" b="1" i="0" dirty="0" smtClean="0">
                <a:solidFill>
                  <a:srgbClr val="FFFF00"/>
                </a:solidFill>
                <a:effectLst/>
                <a:latin typeface="Verdana" panose="020B0604030504040204" pitchFamily="34" charset="0"/>
              </a:rPr>
              <a:t> (Geste des Danois), on y trouve en effet les aventures d'un arbalétrier du nom de </a:t>
            </a:r>
            <a:r>
              <a:rPr lang="fr-FR" b="1" i="0" dirty="0" err="1" smtClean="0">
                <a:solidFill>
                  <a:srgbClr val="FFFF00"/>
                </a:solidFill>
                <a:effectLst/>
                <a:latin typeface="Verdana" panose="020B0604030504040204" pitchFamily="34" charset="0"/>
              </a:rPr>
              <a:t>Tolke</a:t>
            </a:r>
            <a:r>
              <a:rPr lang="fr-FR" b="1" i="0" dirty="0" smtClean="0">
                <a:solidFill>
                  <a:srgbClr val="FFFF00"/>
                </a:solidFill>
                <a:effectLst/>
                <a:latin typeface="Verdana" panose="020B0604030504040204" pitchFamily="34" charset="0"/>
              </a:rPr>
              <a:t> qui fut mit en demeure de devoir transpercer une pomme juchée sur la tête de son fils. </a:t>
            </a:r>
            <a:r>
              <a:rPr lang="fr-FR" b="1" dirty="0" smtClean="0">
                <a:solidFill>
                  <a:srgbClr val="FFFF00"/>
                </a:solidFill>
              </a:rPr>
              <a:t/>
            </a:r>
            <a:br>
              <a:rPr lang="fr-FR" b="1" dirty="0" smtClean="0">
                <a:solidFill>
                  <a:srgbClr val="FFFF00"/>
                </a:solidFill>
              </a:rPr>
            </a:br>
            <a:r>
              <a:rPr lang="fr-FR" b="1" i="0" dirty="0" smtClean="0">
                <a:solidFill>
                  <a:srgbClr val="FFFF00"/>
                </a:solidFill>
                <a:effectLst/>
                <a:latin typeface="Verdana" panose="020B0604030504040204" pitchFamily="34" charset="0"/>
              </a:rPr>
              <a:t>De nombreux textes mettent Guillaume Tell à toutes les sauces. L'apogée est bien sûr, le chef d'œuvre de Schiller, qu'il fait représenter en 1804 et l'</a:t>
            </a:r>
            <a:r>
              <a:rPr lang="fr-FR" b="1" i="0" u="none" strike="noStrike" dirty="0" smtClean="0">
                <a:solidFill>
                  <a:srgbClr val="FFFF00"/>
                </a:solidFill>
                <a:effectLst/>
                <a:latin typeface="Verdana" panose="020B0604030504040204" pitchFamily="34" charset="0"/>
                <a:hlinkClick r:id="rId4"/>
              </a:rPr>
              <a:t>opéra de Rossini</a:t>
            </a:r>
            <a:r>
              <a:rPr lang="fr-FR" b="1" i="0" dirty="0" smtClean="0">
                <a:solidFill>
                  <a:srgbClr val="FFFF00"/>
                </a:solidFill>
                <a:effectLst/>
                <a:latin typeface="Verdana" panose="020B0604030504040204" pitchFamily="34" charset="0"/>
              </a:rPr>
              <a:t> créé à Paris en 1829.</a:t>
            </a:r>
            <a:endParaRPr lang="fr-FR" b="1" dirty="0">
              <a:solidFill>
                <a:srgbClr val="FFFF00"/>
              </a:solidFill>
            </a:endParaRPr>
          </a:p>
        </p:txBody>
      </p:sp>
      <p:pic>
        <p:nvPicPr>
          <p:cNvPr id="10242" name="Picture 2" descr="RÃ©sultat de recherche d'images pour &quot;guillaume tell opera de rossini&quot;"/>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090471" y="643383"/>
            <a:ext cx="3752850" cy="583882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3895990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
        <p:cNvGrpSpPr/>
        <p:nvPr/>
      </p:nvGrpSpPr>
      <p:grpSpPr>
        <a:xfrm>
          <a:off x="0" y="0"/>
          <a:ext cx="0" cy="0"/>
          <a:chOff x="0" y="0"/>
          <a:chExt cx="0" cy="0"/>
        </a:xfrm>
      </p:grpSpPr>
      <p:pic>
        <p:nvPicPr>
          <p:cNvPr id="8194" name="Picture 2" descr="RÃ©sultat de recherche d'images pour &quot;drapeau suisse&quot;"/>
          <p:cNvPicPr>
            <a:picLocks noChangeAspect="1" noChangeArrowheads="1"/>
          </p:cNvPicPr>
          <p:nvPr/>
        </p:nvPicPr>
        <p:blipFill>
          <a:blip r:embed="rId2">
            <a:extLst>
              <a:ext uri="{BEBA8EAE-BF5A-486C-A8C5-ECC9F3942E4B}">
                <a14:imgProps xmlns:a14="http://schemas.microsoft.com/office/drawing/2010/main">
                  <a14:imgLayer r:embed="rId3">
                    <a14:imgEffect>
                      <a14:saturation sat="66000"/>
                    </a14:imgEffect>
                  </a14:imgLayer>
                </a14:imgProps>
              </a:ext>
              <a:ext uri="{28A0092B-C50C-407E-A947-70E740481C1C}">
                <a14:useLocalDpi xmlns:a14="http://schemas.microsoft.com/office/drawing/2010/main" val="0"/>
              </a:ext>
            </a:extLst>
          </a:blip>
          <a:srcRect/>
          <a:stretch>
            <a:fillRect/>
          </a:stretch>
        </p:blipFill>
        <p:spPr bwMode="auto">
          <a:xfrm>
            <a:off x="1"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32111" y="724462"/>
            <a:ext cx="6096000" cy="3139321"/>
          </a:xfrm>
          <a:prstGeom prst="rect">
            <a:avLst/>
          </a:prstGeom>
        </p:spPr>
        <p:txBody>
          <a:bodyPr>
            <a:spAutoFit/>
          </a:bodyPr>
          <a:lstStyle/>
          <a:p>
            <a:pPr algn="just"/>
            <a:r>
              <a:rPr lang="fr-FR" b="1" i="0" dirty="0" smtClean="0">
                <a:solidFill>
                  <a:srgbClr val="FFFF00"/>
                </a:solidFill>
                <a:effectLst/>
                <a:latin typeface="Helvetica" panose="020B0604020202020204" pitchFamily="34" charset="0"/>
              </a:rPr>
              <a:t>La légende date l'action </a:t>
            </a:r>
            <a:r>
              <a:rPr lang="fr-FR" b="1" i="0" dirty="0" err="1" smtClean="0">
                <a:solidFill>
                  <a:srgbClr val="FFFF00"/>
                </a:solidFill>
                <a:effectLst/>
                <a:latin typeface="Helvetica" panose="020B0604020202020204" pitchFamily="34" charset="0"/>
              </a:rPr>
              <a:t>héroique</a:t>
            </a:r>
            <a:r>
              <a:rPr lang="fr-FR" b="1" i="0" dirty="0" smtClean="0">
                <a:solidFill>
                  <a:srgbClr val="FFFF00"/>
                </a:solidFill>
                <a:effectLst/>
                <a:latin typeface="Helvetica" panose="020B0604020202020204" pitchFamily="34" charset="0"/>
              </a:rPr>
              <a:t> de Guillaume Tell et le serment du Grütli contre les comtes de </a:t>
            </a:r>
            <a:r>
              <a:rPr lang="fr-FR" b="1" i="0" dirty="0" err="1" smtClean="0">
                <a:solidFill>
                  <a:srgbClr val="FFFF00"/>
                </a:solidFill>
                <a:effectLst/>
                <a:latin typeface="Helvetica" panose="020B0604020202020204" pitchFamily="34" charset="0"/>
              </a:rPr>
              <a:t>Habsburg</a:t>
            </a:r>
            <a:r>
              <a:rPr lang="fr-FR" b="1" i="0" dirty="0" smtClean="0">
                <a:solidFill>
                  <a:srgbClr val="FFFF00"/>
                </a:solidFill>
                <a:effectLst/>
                <a:latin typeface="Helvetica" panose="020B0604020202020204" pitchFamily="34" charset="0"/>
              </a:rPr>
              <a:t> à 1307. Mais on ne trouve aucun document concernant ni une personne nommé </a:t>
            </a:r>
            <a:r>
              <a:rPr lang="fr-FR" b="1" i="1" dirty="0" smtClean="0">
                <a:solidFill>
                  <a:srgbClr val="FFFF00"/>
                </a:solidFill>
                <a:effectLst/>
                <a:latin typeface="Helvetica" panose="020B0604020202020204" pitchFamily="34" charset="0"/>
              </a:rPr>
              <a:t>Guillaume Tell</a:t>
            </a:r>
            <a:r>
              <a:rPr lang="fr-FR" b="1" i="0" dirty="0" smtClean="0">
                <a:solidFill>
                  <a:srgbClr val="FFFF00"/>
                </a:solidFill>
                <a:effectLst/>
                <a:latin typeface="Helvetica" panose="020B0604020202020204" pitchFamily="34" charset="0"/>
              </a:rPr>
              <a:t> ni un attentat contre un bailli en Suisse centrale avant 1470. La chronique "Livre Blanc de Sarnen" de 1470 est la source la plus vieille de la légende de Guillaume Tell. Une génération après on </a:t>
            </a:r>
            <a:r>
              <a:rPr lang="fr-FR" b="1" i="0" dirty="0" err="1" smtClean="0">
                <a:solidFill>
                  <a:srgbClr val="FFFF00"/>
                </a:solidFill>
                <a:effectLst/>
                <a:latin typeface="Helvetica" panose="020B0604020202020204" pitchFamily="34" charset="0"/>
              </a:rPr>
              <a:t>ecrit</a:t>
            </a:r>
            <a:r>
              <a:rPr lang="fr-FR" b="1" i="0" dirty="0" smtClean="0">
                <a:solidFill>
                  <a:srgbClr val="FFFF00"/>
                </a:solidFill>
                <a:effectLst/>
                <a:latin typeface="Helvetica" panose="020B0604020202020204" pitchFamily="34" charset="0"/>
              </a:rPr>
              <a:t> un drame (</a:t>
            </a:r>
            <a:r>
              <a:rPr lang="fr-FR" b="1" i="1" dirty="0" err="1" smtClean="0">
                <a:solidFill>
                  <a:srgbClr val="FFFF00"/>
                </a:solidFill>
                <a:effectLst/>
                <a:latin typeface="Helvetica" panose="020B0604020202020204" pitchFamily="34" charset="0"/>
              </a:rPr>
              <a:t>Urner</a:t>
            </a:r>
            <a:r>
              <a:rPr lang="fr-FR" b="1" i="1" dirty="0" smtClean="0">
                <a:solidFill>
                  <a:srgbClr val="FFFF00"/>
                </a:solidFill>
                <a:effectLst/>
                <a:latin typeface="Helvetica" panose="020B0604020202020204" pitchFamily="34" charset="0"/>
              </a:rPr>
              <a:t> </a:t>
            </a:r>
            <a:r>
              <a:rPr lang="fr-FR" b="1" i="1" dirty="0" err="1" smtClean="0">
                <a:solidFill>
                  <a:srgbClr val="FFFF00"/>
                </a:solidFill>
                <a:effectLst/>
                <a:latin typeface="Helvetica" panose="020B0604020202020204" pitchFamily="34" charset="0"/>
              </a:rPr>
              <a:t>Tellspiel</a:t>
            </a:r>
            <a:r>
              <a:rPr lang="fr-FR" b="1" i="0" dirty="0" smtClean="0">
                <a:solidFill>
                  <a:srgbClr val="FFFF00"/>
                </a:solidFill>
                <a:effectLst/>
                <a:latin typeface="Helvetica" panose="020B0604020202020204" pitchFamily="34" charset="0"/>
              </a:rPr>
              <a:t>). Plus tard, Guillaume Tell est mentionné dans les livres d'histoire de </a:t>
            </a:r>
            <a:r>
              <a:rPr lang="fr-FR" b="1" i="1" dirty="0" err="1" smtClean="0">
                <a:solidFill>
                  <a:srgbClr val="FFFF00"/>
                </a:solidFill>
                <a:effectLst/>
                <a:latin typeface="Helvetica" panose="020B0604020202020204" pitchFamily="34" charset="0"/>
              </a:rPr>
              <a:t>Aegidius</a:t>
            </a:r>
            <a:r>
              <a:rPr lang="fr-FR" b="1" i="1" dirty="0" smtClean="0">
                <a:solidFill>
                  <a:srgbClr val="FFFF00"/>
                </a:solidFill>
                <a:effectLst/>
                <a:latin typeface="Helvetica" panose="020B0604020202020204" pitchFamily="34" charset="0"/>
              </a:rPr>
              <a:t> </a:t>
            </a:r>
            <a:r>
              <a:rPr lang="fr-FR" b="1" i="1" dirty="0" err="1" smtClean="0">
                <a:solidFill>
                  <a:srgbClr val="FFFF00"/>
                </a:solidFill>
                <a:effectLst/>
                <a:latin typeface="Helvetica" panose="020B0604020202020204" pitchFamily="34" charset="0"/>
              </a:rPr>
              <a:t>Tschudi</a:t>
            </a:r>
            <a:r>
              <a:rPr lang="fr-FR" b="1" i="0" dirty="0" smtClean="0">
                <a:solidFill>
                  <a:srgbClr val="FFFF00"/>
                </a:solidFill>
                <a:effectLst/>
                <a:latin typeface="Helvetica" panose="020B0604020202020204" pitchFamily="34" charset="0"/>
              </a:rPr>
              <a:t> (</a:t>
            </a:r>
            <a:r>
              <a:rPr lang="fr-FR" b="1" i="1" dirty="0" err="1" smtClean="0">
                <a:solidFill>
                  <a:srgbClr val="FFFF00"/>
                </a:solidFill>
                <a:effectLst/>
                <a:latin typeface="Helvetica" panose="020B0604020202020204" pitchFamily="34" charset="0"/>
              </a:rPr>
              <a:t>Chronicon</a:t>
            </a:r>
            <a:r>
              <a:rPr lang="fr-FR" b="1" i="1" dirty="0" smtClean="0">
                <a:solidFill>
                  <a:srgbClr val="FFFF00"/>
                </a:solidFill>
                <a:effectLst/>
                <a:latin typeface="Helvetica" panose="020B0604020202020204" pitchFamily="34" charset="0"/>
              </a:rPr>
              <a:t> </a:t>
            </a:r>
            <a:r>
              <a:rPr lang="fr-FR" b="1" i="1" dirty="0" err="1" smtClean="0">
                <a:solidFill>
                  <a:srgbClr val="FFFF00"/>
                </a:solidFill>
                <a:effectLst/>
                <a:latin typeface="Helvetica" panose="020B0604020202020204" pitchFamily="34" charset="0"/>
              </a:rPr>
              <a:t>Helveticum</a:t>
            </a:r>
            <a:r>
              <a:rPr lang="fr-FR" b="1" i="0" dirty="0" smtClean="0">
                <a:solidFill>
                  <a:srgbClr val="FFFF00"/>
                </a:solidFill>
                <a:effectLst/>
                <a:latin typeface="Helvetica" panose="020B0604020202020204" pitchFamily="34" charset="0"/>
              </a:rPr>
              <a:t>, 1734).</a:t>
            </a:r>
            <a:endParaRPr lang="fr-FR" b="1" i="0" dirty="0">
              <a:solidFill>
                <a:srgbClr val="FFFF00"/>
              </a:solidFill>
              <a:effectLst/>
              <a:latin typeface="Helvetica" panose="020B0604020202020204" pitchFamily="34" charset="0"/>
            </a:endParaRPr>
          </a:p>
        </p:txBody>
      </p:sp>
      <p:sp>
        <p:nvSpPr>
          <p:cNvPr id="3" name="Rectangle 2"/>
          <p:cNvSpPr/>
          <p:nvPr/>
        </p:nvSpPr>
        <p:spPr>
          <a:xfrm>
            <a:off x="252353" y="4477885"/>
            <a:ext cx="6096000" cy="1754326"/>
          </a:xfrm>
          <a:prstGeom prst="rect">
            <a:avLst/>
          </a:prstGeom>
        </p:spPr>
        <p:txBody>
          <a:bodyPr>
            <a:spAutoFit/>
          </a:bodyPr>
          <a:lstStyle/>
          <a:p>
            <a:r>
              <a:rPr lang="fr-FR" b="1" i="0" dirty="0" smtClean="0">
                <a:solidFill>
                  <a:srgbClr val="FFFF00"/>
                </a:solidFill>
                <a:effectLst/>
                <a:latin typeface="Helvetica" panose="020B0604020202020204" pitchFamily="34" charset="0"/>
              </a:rPr>
              <a:t>Guillaume Tell était très populaire chez les révolutionnaires français et il avançait comme </a:t>
            </a:r>
            <a:r>
              <a:rPr lang="fr-FR" b="1" i="0" dirty="0" err="1" smtClean="0">
                <a:solidFill>
                  <a:srgbClr val="FFFF00"/>
                </a:solidFill>
                <a:effectLst/>
                <a:latin typeface="Helvetica" panose="020B0604020202020204" pitchFamily="34" charset="0"/>
              </a:rPr>
              <a:t>symbol</a:t>
            </a:r>
            <a:r>
              <a:rPr lang="fr-FR" b="1" i="0" dirty="0" smtClean="0">
                <a:solidFill>
                  <a:srgbClr val="FFFF00"/>
                </a:solidFill>
                <a:effectLst/>
                <a:latin typeface="Helvetica" panose="020B0604020202020204" pitchFamily="34" charset="0"/>
              </a:rPr>
              <a:t> officiel de la </a:t>
            </a:r>
            <a:r>
              <a:rPr lang="fr-FR" b="1" i="1" dirty="0" smtClean="0">
                <a:solidFill>
                  <a:srgbClr val="FFFF00"/>
                </a:solidFill>
                <a:effectLst/>
                <a:latin typeface="Helvetica" panose="020B0604020202020204" pitchFamily="34" charset="0"/>
              </a:rPr>
              <a:t>République Helvétique</a:t>
            </a:r>
            <a:r>
              <a:rPr lang="fr-FR" b="1" i="0" dirty="0" smtClean="0">
                <a:solidFill>
                  <a:srgbClr val="FFFF00"/>
                </a:solidFill>
                <a:effectLst/>
                <a:latin typeface="Helvetica" panose="020B0604020202020204" pitchFamily="34" charset="0"/>
              </a:rPr>
              <a:t> en Suisse (1798 - 1803). Même les révolutionnaires russes au 19</a:t>
            </a:r>
            <a:r>
              <a:rPr lang="fr-FR" b="1" i="0" baseline="30000" dirty="0" smtClean="0">
                <a:solidFill>
                  <a:srgbClr val="FFFF00"/>
                </a:solidFill>
                <a:effectLst/>
                <a:latin typeface="Helvetica" panose="020B0604020202020204" pitchFamily="34" charset="0"/>
              </a:rPr>
              <a:t>eme</a:t>
            </a:r>
            <a:r>
              <a:rPr lang="fr-FR" b="1" i="0" dirty="0" smtClean="0">
                <a:solidFill>
                  <a:srgbClr val="FFFF00"/>
                </a:solidFill>
                <a:effectLst/>
                <a:latin typeface="Helvetica" panose="020B0604020202020204" pitchFamily="34" charset="0"/>
              </a:rPr>
              <a:t> siècle et les républicains espagnols au 20</a:t>
            </a:r>
            <a:r>
              <a:rPr lang="fr-FR" b="1" i="0" baseline="30000" dirty="0" smtClean="0">
                <a:solidFill>
                  <a:srgbClr val="FFFF00"/>
                </a:solidFill>
                <a:effectLst/>
                <a:latin typeface="Helvetica" panose="020B0604020202020204" pitchFamily="34" charset="0"/>
              </a:rPr>
              <a:t>eme</a:t>
            </a:r>
            <a:r>
              <a:rPr lang="fr-FR" b="1" i="0" dirty="0" smtClean="0">
                <a:solidFill>
                  <a:srgbClr val="FFFF00"/>
                </a:solidFill>
                <a:effectLst/>
                <a:latin typeface="Helvetica" panose="020B0604020202020204" pitchFamily="34" charset="0"/>
              </a:rPr>
              <a:t> siècle se sont rapportés à Guillaume Tell.</a:t>
            </a:r>
            <a:endParaRPr lang="fr-FR" b="1" dirty="0">
              <a:solidFill>
                <a:srgbClr val="FFFF00"/>
              </a:solidFill>
            </a:endParaRPr>
          </a:p>
        </p:txBody>
      </p:sp>
      <p:graphicFrame>
        <p:nvGraphicFramePr>
          <p:cNvPr id="4" name="Tableau 3"/>
          <p:cNvGraphicFramePr>
            <a:graphicFrameLocks noGrp="1"/>
          </p:cNvGraphicFramePr>
          <p:nvPr>
            <p:extLst>
              <p:ext uri="{D42A27DB-BD31-4B8C-83A1-F6EECF244321}">
                <p14:modId xmlns:p14="http://schemas.microsoft.com/office/powerpoint/2010/main" val="3947926414"/>
              </p:ext>
            </p:extLst>
          </p:nvPr>
        </p:nvGraphicFramePr>
        <p:xfrm>
          <a:off x="7526902" y="724462"/>
          <a:ext cx="3000376" cy="449580"/>
        </p:xfrm>
        <a:graphic>
          <a:graphicData uri="http://schemas.openxmlformats.org/drawingml/2006/table">
            <a:tbl>
              <a:tblPr/>
              <a:tblGrid>
                <a:gridCol w="1500188">
                  <a:extLst>
                    <a:ext uri="{9D8B030D-6E8A-4147-A177-3AD203B41FA5}">
                      <a16:colId xmlns:a16="http://schemas.microsoft.com/office/drawing/2014/main" val="3686775687"/>
                    </a:ext>
                  </a:extLst>
                </a:gridCol>
                <a:gridCol w="1500188">
                  <a:extLst>
                    <a:ext uri="{9D8B030D-6E8A-4147-A177-3AD203B41FA5}">
                      <a16:colId xmlns:a16="http://schemas.microsoft.com/office/drawing/2014/main" val="155151288"/>
                    </a:ext>
                  </a:extLst>
                </a:gridCol>
              </a:tblGrid>
              <a:tr h="0">
                <a:tc>
                  <a:txBody>
                    <a:bodyPr/>
                    <a:lstStyle/>
                    <a:p>
                      <a:pPr algn="ctr"/>
                      <a:r>
                        <a:rPr lang="fr-FR" baseline="30000">
                          <a:effectLst/>
                        </a:rPr>
                        <a:t/>
                      </a:r>
                      <a:br>
                        <a:rPr lang="fr-FR" baseline="30000">
                          <a:effectLst/>
                        </a:rPr>
                      </a:br>
                      <a:r>
                        <a:rPr lang="fr-FR" u="none" strike="noStrike" baseline="30000">
                          <a:solidFill>
                            <a:srgbClr val="0B0080"/>
                          </a:solidFill>
                          <a:effectLst/>
                          <a:hlinkClick r:id="rId4" tooltip="Drapeau et armoiries de la Suisse"/>
                        </a:rPr>
                        <a:t>Drapeau</a:t>
                      </a:r>
                      <a:endParaRPr lang="fr-FR" baseline="30000">
                        <a:effectLst/>
                      </a:endParaRPr>
                    </a:p>
                  </a:txBody>
                  <a:tcPr marT="38100" anchor="ctr">
                    <a:lnL>
                      <a:noFill/>
                    </a:lnL>
                    <a:lnR>
                      <a:noFill/>
                    </a:lnR>
                    <a:lnT>
                      <a:noFill/>
                    </a:lnT>
                    <a:lnB>
                      <a:noFill/>
                    </a:lnB>
                  </a:tcPr>
                </a:tc>
                <a:tc>
                  <a:txBody>
                    <a:bodyPr/>
                    <a:lstStyle/>
                    <a:p>
                      <a:pPr algn="ctr"/>
                      <a:r>
                        <a:rPr lang="fr-FR" baseline="30000" dirty="0">
                          <a:effectLst/>
                        </a:rPr>
                        <a:t/>
                      </a:r>
                      <a:br>
                        <a:rPr lang="fr-FR" baseline="30000" dirty="0">
                          <a:effectLst/>
                        </a:rPr>
                      </a:br>
                      <a:r>
                        <a:rPr lang="fr-FR" baseline="30000" dirty="0">
                          <a:effectLst/>
                        </a:rPr>
                        <a:t>Sceau</a:t>
                      </a:r>
                    </a:p>
                  </a:txBody>
                  <a:tcPr marT="38100" anchor="ctr">
                    <a:lnL>
                      <a:noFill/>
                    </a:lnL>
                    <a:lnR>
                      <a:noFill/>
                    </a:lnR>
                    <a:lnT>
                      <a:noFill/>
                    </a:lnT>
                    <a:lnB>
                      <a:noFill/>
                    </a:lnB>
                  </a:tcPr>
                </a:tc>
                <a:extLst>
                  <a:ext uri="{0D108BD9-81ED-4DB2-BD59-A6C34878D82A}">
                    <a16:rowId xmlns:a16="http://schemas.microsoft.com/office/drawing/2014/main" val="2176050316"/>
                  </a:ext>
                </a:extLst>
              </a:tr>
            </a:tbl>
          </a:graphicData>
        </a:graphic>
      </p:graphicFrame>
      <p:pic>
        <p:nvPicPr>
          <p:cNvPr id="11266" name="Picture 2" descr="Drapeau"/>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526902" y="561782"/>
            <a:ext cx="1793111" cy="1793111"/>
          </a:xfrm>
          <a:prstGeom prst="rect">
            <a:avLst/>
          </a:prstGeom>
          <a:noFill/>
          <a:extLst>
            <a:ext uri="{909E8E84-426E-40DD-AFC4-6F175D3DCCD1}">
              <a14:hiddenFill xmlns:a14="http://schemas.microsoft.com/office/drawing/2010/main">
                <a:solidFill>
                  <a:srgbClr val="FFFFFF"/>
                </a:solidFill>
              </a14:hiddenFill>
            </a:ext>
          </a:extLst>
        </p:spPr>
      </p:pic>
      <p:pic>
        <p:nvPicPr>
          <p:cNvPr id="11267" name="Picture 3" descr="Blason"/>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900976" y="405272"/>
            <a:ext cx="2018431" cy="1949621"/>
          </a:xfrm>
          <a:prstGeom prst="rect">
            <a:avLst/>
          </a:prstGeom>
          <a:noFill/>
          <a:extLst>
            <a:ext uri="{909E8E84-426E-40DD-AFC4-6F175D3DCCD1}">
              <a14:hiddenFill xmlns:a14="http://schemas.microsoft.com/office/drawing/2010/main">
                <a:solidFill>
                  <a:srgbClr val="FFFFFF"/>
                </a:solidFill>
              </a14:hiddenFill>
            </a:ext>
          </a:extLst>
        </p:spPr>
      </p:pic>
      <p:pic>
        <p:nvPicPr>
          <p:cNvPr id="11269" name="Picture 5" descr="Description de cette image, Ã©galement commentÃ©e ci-aprÃ¨s"/>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600705" y="3082088"/>
            <a:ext cx="5438615" cy="34161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575244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descr="RÃ©sultat de recherche d'images pour &quot;drapeau suisse&quot;"/>
          <p:cNvPicPr>
            <a:picLocks noChangeAspect="1" noChangeArrowheads="1"/>
          </p:cNvPicPr>
          <p:nvPr/>
        </p:nvPicPr>
        <p:blipFill>
          <a:blip r:embed="rId2">
            <a:extLst>
              <a:ext uri="{BEBA8EAE-BF5A-486C-A8C5-ECC9F3942E4B}">
                <a14:imgProps xmlns:a14="http://schemas.microsoft.com/office/drawing/2010/main">
                  <a14:imgLayer r:embed="rId3">
                    <a14:imgEffect>
                      <a14:saturation sat="66000"/>
                    </a14:imgEffect>
                  </a14:imgLayer>
                </a14:imgProps>
              </a:ext>
              <a:ext uri="{28A0092B-C50C-407E-A947-70E740481C1C}">
                <a14:useLocalDpi xmlns:a14="http://schemas.microsoft.com/office/drawing/2010/main" val="0"/>
              </a:ext>
            </a:extLst>
          </a:blip>
          <a:srcRect/>
          <a:stretch>
            <a:fillRect/>
          </a:stretch>
        </p:blipFill>
        <p:spPr bwMode="auto">
          <a:xfrm>
            <a:off x="1"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7621086" y="699688"/>
            <a:ext cx="3766159" cy="923330"/>
          </a:xfrm>
          <a:prstGeom prst="rect">
            <a:avLst/>
          </a:prstGeom>
        </p:spPr>
        <p:txBody>
          <a:bodyPr wrap="square">
            <a:spAutoFit/>
          </a:bodyPr>
          <a:lstStyle/>
          <a:p>
            <a:r>
              <a:rPr lang="fr-FR" b="0" i="0" dirty="0" smtClean="0">
                <a:solidFill>
                  <a:schemeClr val="bg1"/>
                </a:solidFill>
                <a:effectLst/>
                <a:latin typeface="Arial" panose="020B0604020202020204" pitchFamily="34" charset="0"/>
              </a:rPr>
              <a:t>Statue de Guillaume Tell et son fils à </a:t>
            </a:r>
            <a:r>
              <a:rPr lang="fr-FR" b="0" i="0" u="none" strike="noStrike" dirty="0" smtClean="0">
                <a:solidFill>
                  <a:schemeClr val="bg1"/>
                </a:solidFill>
                <a:effectLst/>
                <a:latin typeface="Arial" panose="020B0604020202020204" pitchFamily="34" charset="0"/>
                <a:hlinkClick r:id="rId4" tooltip="Altdorf (Uri)"/>
              </a:rPr>
              <a:t>Altdorf</a:t>
            </a:r>
            <a:r>
              <a:rPr lang="fr-FR" b="0" i="0" dirty="0" smtClean="0">
                <a:solidFill>
                  <a:schemeClr val="bg1"/>
                </a:solidFill>
                <a:effectLst/>
                <a:latin typeface="Arial" panose="020B0604020202020204" pitchFamily="34" charset="0"/>
              </a:rPr>
              <a:t> (Richard </a:t>
            </a:r>
            <a:r>
              <a:rPr lang="fr-FR" b="0" i="0" dirty="0" err="1" smtClean="0">
                <a:solidFill>
                  <a:schemeClr val="bg1"/>
                </a:solidFill>
                <a:effectLst/>
                <a:latin typeface="Arial" panose="020B0604020202020204" pitchFamily="34" charset="0"/>
              </a:rPr>
              <a:t>Kissling</a:t>
            </a:r>
            <a:r>
              <a:rPr lang="fr-FR" b="0" i="0" dirty="0" smtClean="0">
                <a:solidFill>
                  <a:schemeClr val="bg1"/>
                </a:solidFill>
                <a:effectLst/>
                <a:latin typeface="Arial" panose="020B0604020202020204" pitchFamily="34" charset="0"/>
              </a:rPr>
              <a:t>, </a:t>
            </a:r>
            <a:r>
              <a:rPr lang="fr-FR" b="1" dirty="0">
                <a:solidFill>
                  <a:schemeClr val="bg1"/>
                </a:solidFill>
              </a:rPr>
              <a:t>taillée entre 1882 et 1895</a:t>
            </a:r>
            <a:endParaRPr lang="fr-FR" dirty="0">
              <a:solidFill>
                <a:schemeClr val="bg1"/>
              </a:solidFill>
            </a:endParaRPr>
          </a:p>
        </p:txBody>
      </p:sp>
      <p:sp>
        <p:nvSpPr>
          <p:cNvPr id="3" name="Rectangle 2"/>
          <p:cNvSpPr/>
          <p:nvPr/>
        </p:nvSpPr>
        <p:spPr>
          <a:xfrm>
            <a:off x="392482" y="335845"/>
            <a:ext cx="6096000" cy="6463308"/>
          </a:xfrm>
          <a:prstGeom prst="rect">
            <a:avLst/>
          </a:prstGeom>
        </p:spPr>
        <p:txBody>
          <a:bodyPr>
            <a:spAutoFit/>
          </a:bodyPr>
          <a:lstStyle/>
          <a:p>
            <a:r>
              <a:rPr lang="fr-FR" b="1" i="0" dirty="0" smtClean="0">
                <a:solidFill>
                  <a:srgbClr val="FFFF00"/>
                </a:solidFill>
                <a:effectLst/>
                <a:latin typeface="Verdana" panose="020B0604030504040204" pitchFamily="34" charset="0"/>
              </a:rPr>
              <a:t>Richard </a:t>
            </a:r>
            <a:r>
              <a:rPr lang="fr-FR" b="1" i="0" dirty="0" err="1" smtClean="0">
                <a:solidFill>
                  <a:srgbClr val="FFFF00"/>
                </a:solidFill>
                <a:effectLst/>
                <a:latin typeface="Verdana" panose="020B0604030504040204" pitchFamily="34" charset="0"/>
              </a:rPr>
              <a:t>Kissling</a:t>
            </a:r>
            <a:r>
              <a:rPr lang="fr-FR" b="1" i="0" dirty="0" smtClean="0">
                <a:solidFill>
                  <a:srgbClr val="FFFF00"/>
                </a:solidFill>
                <a:effectLst/>
                <a:latin typeface="Verdana" panose="020B0604030504040204" pitchFamily="34" charset="0"/>
              </a:rPr>
              <a:t>, sculpteur suisse, érigea la statue de Guillaume Tell à Altdorf (en 1895). Il s'agissait à l'époque d'une œuvre commandée par des hommes politiques donnant des instructions très précises aux artistes sur la manière dont ils devaient travailler. En ce qui concerne le monument de Guillaume Tell, Richard </a:t>
            </a:r>
            <a:r>
              <a:rPr lang="fr-FR" b="1" i="0" dirty="0" err="1" smtClean="0">
                <a:solidFill>
                  <a:srgbClr val="FFFF00"/>
                </a:solidFill>
                <a:effectLst/>
                <a:latin typeface="Verdana" panose="020B0604030504040204" pitchFamily="34" charset="0"/>
              </a:rPr>
              <a:t>Kissling</a:t>
            </a:r>
            <a:r>
              <a:rPr lang="fr-FR" b="1" i="0" dirty="0" smtClean="0">
                <a:solidFill>
                  <a:srgbClr val="FFFF00"/>
                </a:solidFill>
                <a:effectLst/>
                <a:latin typeface="Verdana" panose="020B0604030504040204" pitchFamily="34" charset="0"/>
              </a:rPr>
              <a:t> reçut l'ordre par écrit de représenter Guillaume Tell comme un homme décidé, hardi et libre, arborant le costume traditionnel paysan. Le sculpteur exécuta la commande à la lettre, conformément aux exigences.</a:t>
            </a:r>
            <a:r>
              <a:rPr lang="fr-FR" dirty="0" smtClean="0">
                <a:solidFill>
                  <a:srgbClr val="FFFF00"/>
                </a:solidFill>
              </a:rPr>
              <a:t/>
            </a:r>
            <a:br>
              <a:rPr lang="fr-FR" dirty="0" smtClean="0">
                <a:solidFill>
                  <a:srgbClr val="FFFF00"/>
                </a:solidFill>
              </a:rPr>
            </a:br>
            <a:r>
              <a:rPr lang="fr-FR" dirty="0" smtClean="0">
                <a:solidFill>
                  <a:srgbClr val="FFFF00"/>
                </a:solidFill>
              </a:rPr>
              <a:t/>
            </a:r>
            <a:br>
              <a:rPr lang="fr-FR" dirty="0" smtClean="0">
                <a:solidFill>
                  <a:srgbClr val="FFFF00"/>
                </a:solidFill>
              </a:rPr>
            </a:br>
            <a:r>
              <a:rPr lang="fr-FR" b="1" i="0" dirty="0" smtClean="0">
                <a:solidFill>
                  <a:srgbClr val="FFFF00"/>
                </a:solidFill>
                <a:effectLst/>
                <a:latin typeface="Verdana" panose="020B0604030504040204" pitchFamily="34" charset="0"/>
              </a:rPr>
              <a:t>Guillaume Tell, en tenue de guerrier tout droit sortie du Moyen Âge et l'arbalète à l'épaule, le bras posé sur l'épaule de son fils qui tient lui-même fermement la main de son père tout en le regardant avec admiration. Cette vue en forte contre-plongée accentue le côté imposant de la statue, laissant apparaître des muscles puissants en interaction.</a:t>
            </a:r>
            <a:endParaRPr lang="fr-FR" b="1" dirty="0">
              <a:solidFill>
                <a:srgbClr val="FFFF00"/>
              </a:solidFill>
            </a:endParaRPr>
          </a:p>
        </p:txBody>
      </p:sp>
      <p:pic>
        <p:nvPicPr>
          <p:cNvPr id="5124" name="Picture 4" descr="RÃ©sultat de recherche d'images pour &quot;Le monument de Guillaume Tell Ã  Altdorf (Uri)&quot;"/>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803952" y="1811578"/>
            <a:ext cx="3400425" cy="45339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211537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RÃ©sultat de recherche d'images pour &quot;drapeau suisse&quot;"/>
          <p:cNvPicPr>
            <a:picLocks noChangeAspect="1" noChangeArrowheads="1"/>
          </p:cNvPicPr>
          <p:nvPr/>
        </p:nvPicPr>
        <p:blipFill>
          <a:blip r:embed="rId2">
            <a:extLst>
              <a:ext uri="{BEBA8EAE-BF5A-486C-A8C5-ECC9F3942E4B}">
                <a14:imgProps xmlns:a14="http://schemas.microsoft.com/office/drawing/2010/main">
                  <a14:imgLayer r:embed="rId3">
                    <a14:imgEffect>
                      <a14:saturation sat="66000"/>
                    </a14:imgEffect>
                  </a14:imgLayer>
                </a14:imgProps>
              </a:ext>
              <a:ext uri="{28A0092B-C50C-407E-A947-70E740481C1C}">
                <a14:useLocalDpi xmlns:a14="http://schemas.microsoft.com/office/drawing/2010/main" val="0"/>
              </a:ext>
            </a:extLst>
          </a:blip>
          <a:srcRect/>
          <a:stretch>
            <a:fillRect/>
          </a:stretch>
        </p:blipFill>
        <p:spPr bwMode="auto">
          <a:xfrm>
            <a:off x="1"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RÃ©sultat de recherche d'images pour &quot;La chapelle de Guillaume Tell prÃ¨s de Sisikon&quo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54501" y="1575778"/>
            <a:ext cx="6191250" cy="347662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Rectangle 1"/>
          <p:cNvSpPr/>
          <p:nvPr/>
        </p:nvSpPr>
        <p:spPr>
          <a:xfrm>
            <a:off x="5654501" y="701550"/>
            <a:ext cx="5168915" cy="369332"/>
          </a:xfrm>
          <a:prstGeom prst="rect">
            <a:avLst/>
          </a:prstGeom>
        </p:spPr>
        <p:txBody>
          <a:bodyPr wrap="none">
            <a:spAutoFit/>
          </a:bodyPr>
          <a:lstStyle/>
          <a:p>
            <a:pPr algn="ctr"/>
            <a:r>
              <a:rPr lang="fr-FR" b="1" i="0" dirty="0" smtClean="0">
                <a:solidFill>
                  <a:schemeClr val="bg1"/>
                </a:solidFill>
                <a:effectLst/>
                <a:latin typeface="Helvetica" panose="020B0604020202020204" pitchFamily="34" charset="0"/>
              </a:rPr>
              <a:t>La chapelle de Guillaume Tell près de </a:t>
            </a:r>
            <a:r>
              <a:rPr lang="fr-FR" b="1" i="0" dirty="0" err="1" smtClean="0">
                <a:solidFill>
                  <a:schemeClr val="bg1"/>
                </a:solidFill>
                <a:effectLst/>
                <a:latin typeface="Helvetica" panose="020B0604020202020204" pitchFamily="34" charset="0"/>
              </a:rPr>
              <a:t>Sisikon</a:t>
            </a:r>
            <a:endParaRPr lang="fr-FR" b="1" i="0" dirty="0">
              <a:solidFill>
                <a:schemeClr val="bg1"/>
              </a:solidFill>
              <a:effectLst/>
              <a:latin typeface="Helvetica" panose="020B0604020202020204" pitchFamily="34" charset="0"/>
            </a:endParaRPr>
          </a:p>
        </p:txBody>
      </p:sp>
      <p:sp>
        <p:nvSpPr>
          <p:cNvPr id="3" name="Rectangle 2"/>
          <p:cNvSpPr/>
          <p:nvPr/>
        </p:nvSpPr>
        <p:spPr>
          <a:xfrm>
            <a:off x="51495" y="751344"/>
            <a:ext cx="5256756" cy="5355312"/>
          </a:xfrm>
          <a:prstGeom prst="rect">
            <a:avLst/>
          </a:prstGeom>
        </p:spPr>
        <p:txBody>
          <a:bodyPr wrap="square">
            <a:spAutoFit/>
          </a:bodyPr>
          <a:lstStyle/>
          <a:p>
            <a:pPr algn="just"/>
            <a:r>
              <a:rPr lang="fr-FR" b="1" i="0" dirty="0" smtClean="0">
                <a:solidFill>
                  <a:srgbClr val="FFFF00"/>
                </a:solidFill>
                <a:effectLst/>
                <a:latin typeface="Helvetica" panose="020B0604020202020204" pitchFamily="34" charset="0"/>
              </a:rPr>
              <a:t>On dit qu'une première chapelle fut construite en 1388 au lieu où </a:t>
            </a:r>
            <a:r>
              <a:rPr lang="fr-FR" b="1" i="1" dirty="0" smtClean="0">
                <a:solidFill>
                  <a:srgbClr val="FFFF00"/>
                </a:solidFill>
                <a:effectLst/>
                <a:latin typeface="Helvetica" panose="020B0604020202020204" pitchFamily="34" charset="0"/>
              </a:rPr>
              <a:t>Guillaume Tell</a:t>
            </a:r>
            <a:r>
              <a:rPr lang="fr-FR" b="1" i="0" dirty="0" smtClean="0">
                <a:solidFill>
                  <a:srgbClr val="FFFF00"/>
                </a:solidFill>
                <a:effectLst/>
                <a:latin typeface="Helvetica" panose="020B0604020202020204" pitchFamily="34" charset="0"/>
              </a:rPr>
              <a:t> eut échappé du bateau du bailli </a:t>
            </a:r>
            <a:r>
              <a:rPr lang="fr-FR" b="1" i="1" dirty="0" smtClean="0">
                <a:solidFill>
                  <a:srgbClr val="FFFF00"/>
                </a:solidFill>
                <a:effectLst/>
                <a:latin typeface="Helvetica" panose="020B0604020202020204" pitchFamily="34" charset="0"/>
              </a:rPr>
              <a:t>Gessler</a:t>
            </a:r>
            <a:r>
              <a:rPr lang="fr-FR" b="1" i="0" dirty="0" smtClean="0">
                <a:solidFill>
                  <a:srgbClr val="FFFF00"/>
                </a:solidFill>
                <a:effectLst/>
                <a:latin typeface="Helvetica" panose="020B0604020202020204" pitchFamily="34" charset="0"/>
              </a:rPr>
              <a:t>. Les plus vieux documents qui parlent d'une chapelle </a:t>
            </a:r>
            <a:r>
              <a:rPr lang="fr-FR" b="1" i="0" dirty="0" err="1" smtClean="0">
                <a:solidFill>
                  <a:srgbClr val="FFFF00"/>
                </a:solidFill>
                <a:effectLst/>
                <a:latin typeface="Helvetica" panose="020B0604020202020204" pitchFamily="34" charset="0"/>
              </a:rPr>
              <a:t>la-bàs</a:t>
            </a:r>
            <a:r>
              <a:rPr lang="fr-FR" b="1" i="0" dirty="0" smtClean="0">
                <a:solidFill>
                  <a:srgbClr val="FFFF00"/>
                </a:solidFill>
                <a:effectLst/>
                <a:latin typeface="Helvetica" panose="020B0604020202020204" pitchFamily="34" charset="0"/>
              </a:rPr>
              <a:t> datent de 1516/1530.</a:t>
            </a:r>
          </a:p>
          <a:p>
            <a:pPr algn="just"/>
            <a:r>
              <a:rPr lang="fr-FR" b="1" i="0" dirty="0" smtClean="0">
                <a:solidFill>
                  <a:srgbClr val="FFFF00"/>
                </a:solidFill>
                <a:effectLst/>
                <a:latin typeface="Helvetica" panose="020B0604020202020204" pitchFamily="34" charset="0"/>
              </a:rPr>
              <a:t>La chapelle de Guillaume Tell est devenue un lieu de </a:t>
            </a:r>
            <a:r>
              <a:rPr lang="fr-FR" b="1" i="0" dirty="0" err="1" smtClean="0">
                <a:solidFill>
                  <a:srgbClr val="FFFF00"/>
                </a:solidFill>
                <a:effectLst/>
                <a:latin typeface="Helvetica" panose="020B0604020202020204" pitchFamily="34" charset="0"/>
              </a:rPr>
              <a:t>pélérinage</a:t>
            </a:r>
            <a:r>
              <a:rPr lang="fr-FR" b="1" i="0" dirty="0" smtClean="0">
                <a:solidFill>
                  <a:srgbClr val="FFFF00"/>
                </a:solidFill>
                <a:effectLst/>
                <a:latin typeface="Helvetica" panose="020B0604020202020204" pitchFamily="34" charset="0"/>
              </a:rPr>
              <a:t> au 16</a:t>
            </a:r>
            <a:r>
              <a:rPr lang="fr-FR" b="1" i="0" baseline="30000" dirty="0" smtClean="0">
                <a:solidFill>
                  <a:srgbClr val="FFFF00"/>
                </a:solidFill>
                <a:effectLst/>
                <a:latin typeface="Helvetica" panose="020B0604020202020204" pitchFamily="34" charset="0"/>
              </a:rPr>
              <a:t>eme</a:t>
            </a:r>
            <a:r>
              <a:rPr lang="fr-FR" b="1" i="0" dirty="0" smtClean="0">
                <a:solidFill>
                  <a:srgbClr val="FFFF00"/>
                </a:solidFill>
                <a:effectLst/>
                <a:latin typeface="Helvetica" panose="020B0604020202020204" pitchFamily="34" charset="0"/>
              </a:rPr>
              <a:t> siècle. La chapelle actuelle fut construite en 1879. Quatre fresques du peintre bâlois Ernst </a:t>
            </a:r>
            <a:r>
              <a:rPr lang="fr-FR" b="1" i="0" dirty="0" err="1" smtClean="0">
                <a:solidFill>
                  <a:srgbClr val="FFFF00"/>
                </a:solidFill>
                <a:effectLst/>
                <a:latin typeface="Helvetica" panose="020B0604020202020204" pitchFamily="34" charset="0"/>
              </a:rPr>
              <a:t>Stückelberger</a:t>
            </a:r>
            <a:r>
              <a:rPr lang="fr-FR" b="1" i="0" dirty="0" smtClean="0">
                <a:solidFill>
                  <a:srgbClr val="FFFF00"/>
                </a:solidFill>
                <a:effectLst/>
                <a:latin typeface="Helvetica" panose="020B0604020202020204" pitchFamily="34" charset="0"/>
              </a:rPr>
              <a:t> montrent les scènes de la légende:</a:t>
            </a:r>
          </a:p>
          <a:p>
            <a:pPr>
              <a:buFont typeface="+mj-lt"/>
              <a:buAutoNum type="arabicPeriod"/>
            </a:pPr>
            <a:r>
              <a:rPr lang="fr-FR" b="1" i="0" dirty="0" smtClean="0">
                <a:solidFill>
                  <a:srgbClr val="FFFF00"/>
                </a:solidFill>
                <a:effectLst/>
                <a:latin typeface="Helvetica" panose="020B0604020202020204" pitchFamily="34" charset="0"/>
              </a:rPr>
              <a:t>Le bailli Gessler oblige Guillaume Tell à tirer avec son arbalète sur une pomme posée sur la tête de son fils</a:t>
            </a:r>
          </a:p>
          <a:p>
            <a:pPr>
              <a:buFont typeface="+mj-lt"/>
              <a:buAutoNum type="arabicPeriod"/>
            </a:pPr>
            <a:r>
              <a:rPr lang="fr-FR" b="1" i="0" dirty="0" smtClean="0">
                <a:solidFill>
                  <a:srgbClr val="FFFF00"/>
                </a:solidFill>
                <a:effectLst/>
                <a:latin typeface="Helvetica" panose="020B0604020202020204" pitchFamily="34" charset="0"/>
              </a:rPr>
              <a:t>Guillaume Tell échappe du bateau du bailli Gessler en le repoussant aux vagues</a:t>
            </a:r>
          </a:p>
          <a:p>
            <a:pPr>
              <a:buFont typeface="+mj-lt"/>
              <a:buAutoNum type="arabicPeriod"/>
            </a:pPr>
            <a:r>
              <a:rPr lang="fr-FR" b="1" i="0" dirty="0" smtClean="0">
                <a:solidFill>
                  <a:srgbClr val="FFFF00"/>
                </a:solidFill>
                <a:effectLst/>
                <a:latin typeface="Helvetica" panose="020B0604020202020204" pitchFamily="34" charset="0"/>
              </a:rPr>
              <a:t>L'attentat contre le tyran Gessler</a:t>
            </a:r>
          </a:p>
          <a:p>
            <a:pPr>
              <a:buFont typeface="+mj-lt"/>
              <a:buAutoNum type="arabicPeriod"/>
            </a:pPr>
            <a:r>
              <a:rPr lang="fr-FR" b="1" i="0" dirty="0" smtClean="0">
                <a:solidFill>
                  <a:srgbClr val="FFFF00"/>
                </a:solidFill>
                <a:effectLst/>
                <a:latin typeface="Helvetica" panose="020B0604020202020204" pitchFamily="34" charset="0"/>
              </a:rPr>
              <a:t>Le serment des confédérés suisses sur le Grütli</a:t>
            </a:r>
            <a:endParaRPr lang="fr-FR" b="1" i="0" dirty="0">
              <a:solidFill>
                <a:srgbClr val="FFFF00"/>
              </a:solidFill>
              <a:effectLst/>
              <a:latin typeface="Helvetica" panose="020B0604020202020204" pitchFamily="34" charset="0"/>
            </a:endParaRPr>
          </a:p>
        </p:txBody>
      </p:sp>
    </p:spTree>
    <p:extLst>
      <p:ext uri="{BB962C8B-B14F-4D97-AF65-F5344CB8AC3E}">
        <p14:creationId xmlns:p14="http://schemas.microsoft.com/office/powerpoint/2010/main" val="145259853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RÃ©sultat de recherche d'images pour &quot;drapeau suisse&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7170" name="Picture 2" descr="Image associÃ©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45098" y="472152"/>
            <a:ext cx="4178431" cy="291184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7172" name="Picture 4" descr="Image associÃ©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39265" y="3908121"/>
            <a:ext cx="4172476" cy="290769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7174" name="Picture 6" descr="Image associÃ©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45098" y="3908121"/>
            <a:ext cx="4172476" cy="290769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7176" name="Picture 8" descr="Image associÃ©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39451" y="476432"/>
            <a:ext cx="4172289" cy="290756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070913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2" name="Picture 4" descr="RÃ©sultat de recherche d'images pour &quot;drapeau suisse&quot;"/>
          <p:cNvPicPr>
            <a:picLocks noChangeAspect="1" noChangeArrowheads="1"/>
          </p:cNvPicPr>
          <p:nvPr/>
        </p:nvPicPr>
        <p:blipFill>
          <a:blip r:embed="rId2">
            <a:extLst>
              <a:ext uri="{BEBA8EAE-BF5A-486C-A8C5-ECC9F3942E4B}">
                <a14:imgProps xmlns:a14="http://schemas.microsoft.com/office/drawing/2010/main">
                  <a14:imgLayer r:embed="rId3">
                    <a14:imgEffect>
                      <a14:saturation sat="66000"/>
                    </a14:imgEffect>
                  </a14:imgLayer>
                </a14:imgProps>
              </a:ex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87682" y="1433856"/>
            <a:ext cx="11807831" cy="4524315"/>
          </a:xfrm>
          <a:prstGeom prst="rect">
            <a:avLst/>
          </a:prstGeom>
        </p:spPr>
        <p:txBody>
          <a:bodyPr wrap="square">
            <a:spAutoFit/>
          </a:bodyPr>
          <a:lstStyle/>
          <a:p>
            <a:pPr algn="just"/>
            <a:r>
              <a:rPr lang="fr-FR" b="1" i="0" dirty="0" smtClean="0">
                <a:solidFill>
                  <a:srgbClr val="FFFF00"/>
                </a:solidFill>
                <a:effectLst/>
                <a:latin typeface="arial" panose="020B0604020202020204" pitchFamily="34" charset="0"/>
              </a:rPr>
              <a:t>Le symbole de Guillaume Tell</a:t>
            </a:r>
            <a:endParaRPr lang="fr-FR" b="1" i="0" dirty="0" smtClean="0">
              <a:solidFill>
                <a:srgbClr val="FFFF00"/>
              </a:solidFill>
              <a:effectLst/>
              <a:latin typeface="Cabin"/>
            </a:endParaRPr>
          </a:p>
          <a:p>
            <a:pPr algn="just"/>
            <a:r>
              <a:rPr lang="fr-FR" b="1" i="0" dirty="0" smtClean="0">
                <a:solidFill>
                  <a:srgbClr val="FFFF00"/>
                </a:solidFill>
                <a:effectLst/>
                <a:latin typeface="arial" panose="020B0604020202020204" pitchFamily="34" charset="0"/>
              </a:rPr>
              <a:t>Cette histoire, à l’origine de la naissance de la Suisse, fut ensuite reprise dans divers contes et chansons populaires, et au fil du temps, l’arbalétrier devint le symbole de la résistance, de l’unité et de la hardiesse du peuple suisse. De nombreux écrits, dont le « Livre blanc », daté du 15</a:t>
            </a:r>
            <a:r>
              <a:rPr lang="fr-FR" b="1" i="0" baseline="30000" dirty="0" smtClean="0">
                <a:solidFill>
                  <a:srgbClr val="FFFF00"/>
                </a:solidFill>
                <a:effectLst/>
                <a:latin typeface="arial" panose="020B0604020202020204" pitchFamily="34" charset="0"/>
              </a:rPr>
              <a:t>e</a:t>
            </a:r>
            <a:r>
              <a:rPr lang="fr-FR" b="1" i="0" dirty="0" smtClean="0">
                <a:solidFill>
                  <a:srgbClr val="FFFF00"/>
                </a:solidFill>
                <a:effectLst/>
                <a:latin typeface="arial" panose="020B0604020202020204" pitchFamily="34" charset="0"/>
              </a:rPr>
              <a:t> siècle, de nombreuses statues et fresques reprenaient l’histoire extraordinaire de Guillaume Tell. Si bien, qu’il fut nommé héro national. Aujourd’hui encore, on ne compte plus les œuvres qui le symbolisent à travers le pays. La pièce de Schiller et l’opéra de Rossini compléteront encore au 19</a:t>
            </a:r>
            <a:r>
              <a:rPr lang="fr-FR" b="1" i="0" baseline="30000" dirty="0" smtClean="0">
                <a:solidFill>
                  <a:srgbClr val="FFFF00"/>
                </a:solidFill>
                <a:effectLst/>
                <a:latin typeface="arial" panose="020B0604020202020204" pitchFamily="34" charset="0"/>
              </a:rPr>
              <a:t>e</a:t>
            </a:r>
            <a:r>
              <a:rPr lang="fr-FR" b="1" i="0" dirty="0" smtClean="0">
                <a:solidFill>
                  <a:srgbClr val="FFFF00"/>
                </a:solidFill>
                <a:effectLst/>
                <a:latin typeface="arial" panose="020B0604020202020204" pitchFamily="34" charset="0"/>
              </a:rPr>
              <a:t> siècle le mythe de Tell à travers l’Europe.</a:t>
            </a:r>
            <a:endParaRPr lang="fr-FR" b="1" i="0" dirty="0" smtClean="0">
              <a:solidFill>
                <a:srgbClr val="FFFF00"/>
              </a:solidFill>
              <a:effectLst/>
              <a:latin typeface="Cabin"/>
            </a:endParaRPr>
          </a:p>
          <a:p>
            <a:pPr algn="just"/>
            <a:r>
              <a:rPr lang="fr-FR" b="1" i="0" dirty="0" smtClean="0">
                <a:solidFill>
                  <a:srgbClr val="FFFF00"/>
                </a:solidFill>
                <a:effectLst/>
                <a:latin typeface="arial" panose="020B0604020202020204" pitchFamily="34" charset="0"/>
              </a:rPr>
              <a:t>L’histoire réfutée</a:t>
            </a:r>
            <a:endParaRPr lang="fr-FR" b="1" i="0" dirty="0" smtClean="0">
              <a:solidFill>
                <a:srgbClr val="FFFF00"/>
              </a:solidFill>
              <a:effectLst/>
              <a:latin typeface="Cabin"/>
            </a:endParaRPr>
          </a:p>
          <a:p>
            <a:pPr algn="just"/>
            <a:r>
              <a:rPr lang="fr-FR" b="1" i="0" dirty="0" smtClean="0">
                <a:solidFill>
                  <a:srgbClr val="FFFF00"/>
                </a:solidFill>
                <a:effectLst/>
                <a:latin typeface="arial" panose="020B0604020202020204" pitchFamily="34" charset="0"/>
              </a:rPr>
              <a:t>Déjà au 18</a:t>
            </a:r>
            <a:r>
              <a:rPr lang="fr-FR" b="1" i="0" baseline="30000" dirty="0" smtClean="0">
                <a:solidFill>
                  <a:srgbClr val="FFFF00"/>
                </a:solidFill>
                <a:effectLst/>
                <a:latin typeface="arial" panose="020B0604020202020204" pitchFamily="34" charset="0"/>
              </a:rPr>
              <a:t>e</a:t>
            </a:r>
            <a:r>
              <a:rPr lang="fr-FR" b="1" i="0" dirty="0" smtClean="0">
                <a:solidFill>
                  <a:srgbClr val="FFFF00"/>
                </a:solidFill>
                <a:effectLst/>
                <a:latin typeface="arial" panose="020B0604020202020204" pitchFamily="34" charset="0"/>
              </a:rPr>
              <a:t> siècle, Voltaire émettait des doutes quand à la véracité de l’histoire, mais c’est véritablement au 19</a:t>
            </a:r>
            <a:r>
              <a:rPr lang="fr-FR" b="1" i="0" baseline="30000" dirty="0" smtClean="0">
                <a:solidFill>
                  <a:srgbClr val="FFFF00"/>
                </a:solidFill>
                <a:effectLst/>
                <a:latin typeface="arial" panose="020B0604020202020204" pitchFamily="34" charset="0"/>
              </a:rPr>
              <a:t>e</a:t>
            </a:r>
            <a:r>
              <a:rPr lang="fr-FR" b="1" i="0" dirty="0" smtClean="0">
                <a:solidFill>
                  <a:srgbClr val="FFFF00"/>
                </a:solidFill>
                <a:effectLst/>
                <a:latin typeface="arial" panose="020B0604020202020204" pitchFamily="34" charset="0"/>
              </a:rPr>
              <a:t> siècle que de nombreux écrivains, politiciens et historiens s’en prirent à Guillaume Tell. Mais pourquoi donc ?</a:t>
            </a:r>
            <a:endParaRPr lang="fr-FR" b="1" i="0" dirty="0" smtClean="0">
              <a:solidFill>
                <a:srgbClr val="FFFF00"/>
              </a:solidFill>
              <a:effectLst/>
              <a:latin typeface="Cabin"/>
            </a:endParaRPr>
          </a:p>
          <a:p>
            <a:pPr algn="just"/>
            <a:r>
              <a:rPr lang="fr-FR" b="1" i="0" dirty="0" smtClean="0">
                <a:solidFill>
                  <a:srgbClr val="FFFF00"/>
                </a:solidFill>
                <a:effectLst/>
                <a:latin typeface="arial" panose="020B0604020202020204" pitchFamily="34" charset="0"/>
              </a:rPr>
              <a:t>En fait, la première mention du héro dans les écritures apparait au début du 15</a:t>
            </a:r>
            <a:r>
              <a:rPr lang="fr-FR" b="1" i="0" baseline="30000" dirty="0" smtClean="0">
                <a:solidFill>
                  <a:srgbClr val="FFFF00"/>
                </a:solidFill>
                <a:effectLst/>
                <a:latin typeface="arial" panose="020B0604020202020204" pitchFamily="34" charset="0"/>
              </a:rPr>
              <a:t>e</a:t>
            </a:r>
            <a:r>
              <a:rPr lang="fr-FR" b="1" i="0" dirty="0" smtClean="0">
                <a:solidFill>
                  <a:srgbClr val="FFFF00"/>
                </a:solidFill>
                <a:effectLst/>
                <a:latin typeface="arial" panose="020B0604020202020204" pitchFamily="34" charset="0"/>
              </a:rPr>
              <a:t> siècle avec les paroles d’une chanson populaire. Auparavant on ne retrouve rien dans les archives suisses et autrichiennes. Pas même une mention de son nom dans un registre d’état civil ou autre. Aucun fait similaire n’apparait non plus dans les archives historiques. Du coup, les doutes augmentent significativement. Cette histoire s’est transmise de génération en génération par le bouche à oreille.</a:t>
            </a:r>
            <a:endParaRPr lang="fr-FR" b="1" i="0" dirty="0">
              <a:solidFill>
                <a:srgbClr val="FFFF00"/>
              </a:solidFill>
              <a:effectLst/>
              <a:latin typeface="Cabin"/>
            </a:endParaRPr>
          </a:p>
        </p:txBody>
      </p:sp>
    </p:spTree>
    <p:extLst>
      <p:ext uri="{BB962C8B-B14F-4D97-AF65-F5344CB8AC3E}">
        <p14:creationId xmlns:p14="http://schemas.microsoft.com/office/powerpoint/2010/main" val="174825883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RÃ©sultat de recherche d'images pour &quot;drapeau suisse&quot;"/>
          <p:cNvPicPr>
            <a:picLocks noChangeAspect="1" noChangeArrowheads="1"/>
          </p:cNvPicPr>
          <p:nvPr/>
        </p:nvPicPr>
        <p:blipFill>
          <a:blip r:embed="rId2">
            <a:extLst>
              <a:ext uri="{BEBA8EAE-BF5A-486C-A8C5-ECC9F3942E4B}">
                <a14:imgProps xmlns:a14="http://schemas.microsoft.com/office/drawing/2010/main">
                  <a14:imgLayer r:embed="rId3">
                    <a14:imgEffect>
                      <a14:saturation sat="66000"/>
                    </a14:imgEffect>
                  </a14:imgLayer>
                </a14:imgProps>
              </a:ext>
              <a:ext uri="{28A0092B-C50C-407E-A947-70E740481C1C}">
                <a14:useLocalDpi xmlns:a14="http://schemas.microsoft.com/office/drawing/2010/main" val="0"/>
              </a:ext>
            </a:extLst>
          </a:blip>
          <a:srcRect/>
          <a:stretch>
            <a:fillRect/>
          </a:stretch>
        </p:blipFill>
        <p:spPr bwMode="auto">
          <a:xfrm>
            <a:off x="1"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63047" y="1748434"/>
            <a:ext cx="11615840" cy="4247317"/>
          </a:xfrm>
          <a:prstGeom prst="rect">
            <a:avLst/>
          </a:prstGeom>
        </p:spPr>
        <p:txBody>
          <a:bodyPr wrap="square">
            <a:spAutoFit/>
          </a:bodyPr>
          <a:lstStyle/>
          <a:p>
            <a:pPr algn="just"/>
            <a:r>
              <a:rPr lang="fr-FR" b="1" i="0" dirty="0" smtClean="0">
                <a:solidFill>
                  <a:srgbClr val="FFFF00"/>
                </a:solidFill>
                <a:effectLst/>
                <a:latin typeface="arial" panose="020B0604020202020204" pitchFamily="34" charset="0"/>
              </a:rPr>
              <a:t>Alors qu’en est-il ?</a:t>
            </a:r>
            <a:endParaRPr lang="fr-FR" b="1" i="0" dirty="0" smtClean="0">
              <a:solidFill>
                <a:srgbClr val="FFFF00"/>
              </a:solidFill>
              <a:effectLst/>
              <a:latin typeface="Cabin"/>
            </a:endParaRPr>
          </a:p>
          <a:p>
            <a:pPr algn="just"/>
            <a:r>
              <a:rPr lang="fr-FR" b="1" i="0" dirty="0" smtClean="0">
                <a:solidFill>
                  <a:srgbClr val="FFFF00"/>
                </a:solidFill>
                <a:effectLst/>
                <a:latin typeface="arial" panose="020B0604020202020204" pitchFamily="34" charset="0"/>
              </a:rPr>
              <a:t>Il faut bien se rendre à l’évidence que le Guillaume Tell que l’on connait n’a probablement pas existé. En revanche, il est possible qu’un montagnard ait pu se soulever contre le bailli Gessler d’une façon ou d’une autre et qu’il se soit fait emprisonner tout simplement, ou encore qu’il y ait eu un arbalétrier extrêmement habile à l’époque. Le tout ayant été mélangé avec le récit scandinave. Avec la naissance de la Confédération, le mythe de Guillaume est né de la déformation de toutes ses possibilités. De génération en génération, la légende s’est enjolivée et à donner naissance 150 ans plus tard au conte de Tell que l’on connait actuellement.</a:t>
            </a:r>
            <a:endParaRPr lang="fr-FR" b="1" i="0" dirty="0" smtClean="0">
              <a:solidFill>
                <a:srgbClr val="FFFF00"/>
              </a:solidFill>
              <a:effectLst/>
              <a:latin typeface="Cabin"/>
            </a:endParaRPr>
          </a:p>
          <a:p>
            <a:pPr algn="just"/>
            <a:r>
              <a:rPr lang="fr-FR" b="1" i="0" dirty="0" smtClean="0">
                <a:solidFill>
                  <a:srgbClr val="FFFF00"/>
                </a:solidFill>
                <a:effectLst/>
                <a:latin typeface="arial" panose="020B0604020202020204" pitchFamily="34" charset="0"/>
              </a:rPr>
              <a:t>Conclusion</a:t>
            </a:r>
            <a:endParaRPr lang="fr-FR" b="1" i="0" dirty="0" smtClean="0">
              <a:solidFill>
                <a:srgbClr val="FFFF00"/>
              </a:solidFill>
              <a:effectLst/>
              <a:latin typeface="Cabin"/>
            </a:endParaRPr>
          </a:p>
          <a:p>
            <a:pPr algn="just"/>
            <a:r>
              <a:rPr lang="fr-FR" b="1" i="0" dirty="0" smtClean="0">
                <a:solidFill>
                  <a:srgbClr val="FFFF00"/>
                </a:solidFill>
                <a:effectLst/>
                <a:latin typeface="arial" panose="020B0604020202020204" pitchFamily="34" charset="0"/>
              </a:rPr>
              <a:t>Même si l’histoire de Guillaume Tell semble peu probable, elle reste et restera une légende très populaire et le symbole de la liberté suisse. Ce n’est certainement pas demain que les statues et les fresques seront détruites et qu’il retournera dans l’oubli. Au même titre que d’autres héros imaginaires à travers le monde, cette légende restera encore longtemps dans les esprits. Malheureusement aujourd’hui, l’effigie de ce cher Guillaume a tendance à accompagner certains nationalistes et extrémistes peu scrupuleux de l’image bienfaitrice. Osons espérer qu’il n’en devienne pas aussi le symbole.</a:t>
            </a:r>
            <a:endParaRPr lang="fr-FR" b="1" i="0" dirty="0">
              <a:solidFill>
                <a:srgbClr val="FFFF00"/>
              </a:solidFill>
              <a:effectLst/>
              <a:latin typeface="Cabin"/>
            </a:endParaRPr>
          </a:p>
        </p:txBody>
      </p:sp>
    </p:spTree>
    <p:extLst>
      <p:ext uri="{BB962C8B-B14F-4D97-AF65-F5344CB8AC3E}">
        <p14:creationId xmlns:p14="http://schemas.microsoft.com/office/powerpoint/2010/main" val="86457717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RÃ©sultat de recherche d'images pour &quot;drapeau suisse&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4344" name="Picture 8" descr="RÃ©sultat de recherche d'images pour &quot;guillaume tell&quo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
            <a:ext cx="3167149" cy="3516283"/>
          </a:xfrm>
          <a:prstGeom prst="rect">
            <a:avLst/>
          </a:prstGeom>
          <a:noFill/>
          <a:extLst>
            <a:ext uri="{909E8E84-426E-40DD-AFC4-6F175D3DCCD1}">
              <a14:hiddenFill xmlns:a14="http://schemas.microsoft.com/office/drawing/2010/main">
                <a:solidFill>
                  <a:srgbClr val="FFFFFF"/>
                </a:solidFill>
              </a14:hiddenFill>
            </a:ext>
          </a:extLst>
        </p:spPr>
      </p:pic>
      <p:pic>
        <p:nvPicPr>
          <p:cNvPr id="14346" name="Picture 10" descr="RÃ©sultat de recherche d'images pour &quot;guillaume tell&quo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67149" y="-1"/>
            <a:ext cx="3044825" cy="4272742"/>
          </a:xfrm>
          <a:prstGeom prst="rect">
            <a:avLst/>
          </a:prstGeom>
          <a:noFill/>
          <a:extLst>
            <a:ext uri="{909E8E84-426E-40DD-AFC4-6F175D3DCCD1}">
              <a14:hiddenFill xmlns:a14="http://schemas.microsoft.com/office/drawing/2010/main">
                <a:solidFill>
                  <a:srgbClr val="FFFFFF"/>
                </a:solidFill>
              </a14:hiddenFill>
            </a:ext>
          </a:extLst>
        </p:spPr>
      </p:pic>
      <p:pic>
        <p:nvPicPr>
          <p:cNvPr id="14350" name="Picture 14" descr="RÃ©sultat de recherche d'images pour &quot;guillaume tell&quot;"/>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211974" y="-21043"/>
            <a:ext cx="3009900" cy="4293784"/>
          </a:xfrm>
          <a:prstGeom prst="rect">
            <a:avLst/>
          </a:prstGeom>
          <a:noFill/>
          <a:extLst>
            <a:ext uri="{909E8E84-426E-40DD-AFC4-6F175D3DCCD1}">
              <a14:hiddenFill xmlns:a14="http://schemas.microsoft.com/office/drawing/2010/main">
                <a:solidFill>
                  <a:srgbClr val="FFFFFF"/>
                </a:solidFill>
              </a14:hiddenFill>
            </a:ext>
          </a:extLst>
        </p:spPr>
      </p:pic>
      <p:pic>
        <p:nvPicPr>
          <p:cNvPr id="14352" name="Picture 16" descr="Image associÃ©e"/>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221874" y="0"/>
            <a:ext cx="2970126" cy="4293784"/>
          </a:xfrm>
          <a:prstGeom prst="rect">
            <a:avLst/>
          </a:prstGeom>
          <a:noFill/>
          <a:extLst>
            <a:ext uri="{909E8E84-426E-40DD-AFC4-6F175D3DCCD1}">
              <a14:hiddenFill xmlns:a14="http://schemas.microsoft.com/office/drawing/2010/main">
                <a:solidFill>
                  <a:srgbClr val="FFFFFF"/>
                </a:solidFill>
              </a14:hiddenFill>
            </a:ext>
          </a:extLst>
        </p:spPr>
      </p:pic>
      <p:pic>
        <p:nvPicPr>
          <p:cNvPr id="14356" name="Picture 20" descr="RÃ©sultat de recherche d'images pour &quot;guillaume tell&quot;"/>
          <p:cNvPicPr>
            <a:picLocks noChangeAspect="1" noChangeArrowheads="1"/>
          </p:cNvPicPr>
          <p:nvPr/>
        </p:nvPicPr>
        <p:blipFill rotWithShape="1">
          <a:blip r:embed="rId7">
            <a:extLst>
              <a:ext uri="{28A0092B-C50C-407E-A947-70E740481C1C}">
                <a14:useLocalDpi xmlns:a14="http://schemas.microsoft.com/office/drawing/2010/main" val="0"/>
              </a:ext>
            </a:extLst>
          </a:blip>
          <a:srcRect l="16007" r="15761"/>
          <a:stretch/>
        </p:blipFill>
        <p:spPr bwMode="auto">
          <a:xfrm>
            <a:off x="0" y="3624348"/>
            <a:ext cx="3167149" cy="3233651"/>
          </a:xfrm>
          <a:prstGeom prst="rect">
            <a:avLst/>
          </a:prstGeom>
          <a:noFill/>
          <a:extLst>
            <a:ext uri="{909E8E84-426E-40DD-AFC4-6F175D3DCCD1}">
              <a14:hiddenFill xmlns:a14="http://schemas.microsoft.com/office/drawing/2010/main">
                <a:solidFill>
                  <a:srgbClr val="FFFFFF"/>
                </a:solidFill>
              </a14:hiddenFill>
            </a:ext>
          </a:extLst>
        </p:spPr>
      </p:pic>
      <p:pic>
        <p:nvPicPr>
          <p:cNvPr id="14358" name="Picture 22" descr="RÃ©sultat de recherche d'images pour &quot;guillaume tell&quot;"/>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167149" y="4272741"/>
            <a:ext cx="3651654" cy="2583464"/>
          </a:xfrm>
          <a:prstGeom prst="rect">
            <a:avLst/>
          </a:prstGeom>
          <a:noFill/>
          <a:extLst>
            <a:ext uri="{909E8E84-426E-40DD-AFC4-6F175D3DCCD1}">
              <a14:hiddenFill xmlns:a14="http://schemas.microsoft.com/office/drawing/2010/main">
                <a:solidFill>
                  <a:srgbClr val="FFFFFF"/>
                </a:solidFill>
              </a14:hiddenFill>
            </a:ext>
          </a:extLst>
        </p:spPr>
      </p:pic>
      <p:pic>
        <p:nvPicPr>
          <p:cNvPr id="14362" name="Picture 26" descr="Image associÃ©e"/>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818803" y="4270946"/>
            <a:ext cx="2325197" cy="2587054"/>
          </a:xfrm>
          <a:prstGeom prst="rect">
            <a:avLst/>
          </a:prstGeom>
          <a:noFill/>
          <a:extLst>
            <a:ext uri="{909E8E84-426E-40DD-AFC4-6F175D3DCCD1}">
              <a14:hiddenFill xmlns:a14="http://schemas.microsoft.com/office/drawing/2010/main">
                <a:solidFill>
                  <a:srgbClr val="FFFFFF"/>
                </a:solidFill>
              </a14:hiddenFill>
            </a:ext>
          </a:extLst>
        </p:spPr>
      </p:pic>
      <p:pic>
        <p:nvPicPr>
          <p:cNvPr id="14366" name="Picture 30" descr="RÃ©sultat de recherche d'images pour &quot;guillaume tell film&quot;"/>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9143999" y="4293784"/>
            <a:ext cx="3050569" cy="25624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790167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RÃ©sultat de recherche d'images pour &quot;drapeau suisse&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977213" y="4582869"/>
            <a:ext cx="1868424" cy="2078951"/>
          </a:xfrm>
          <a:prstGeom prst="rect">
            <a:avLst/>
          </a:prstGeom>
        </p:spPr>
      </p:pic>
      <p:pic>
        <p:nvPicPr>
          <p:cNvPr id="15364" name="Picture 4" descr="William Tell - G. Rossini"/>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22323" y="157942"/>
            <a:ext cx="4657495" cy="2328748"/>
          </a:xfrm>
          <a:prstGeom prst="rect">
            <a:avLst/>
          </a:prstGeom>
          <a:noFill/>
          <a:extLst>
            <a:ext uri="{909E8E84-426E-40DD-AFC4-6F175D3DCCD1}">
              <a14:hiddenFill xmlns:a14="http://schemas.microsoft.com/office/drawing/2010/main">
                <a:solidFill>
                  <a:srgbClr val="FFFFFF"/>
                </a:solidFill>
              </a14:hiddenFill>
            </a:ext>
          </a:extLst>
        </p:spPr>
      </p:pic>
      <p:sp>
        <p:nvSpPr>
          <p:cNvPr id="4" name="ZoneTexte 3"/>
          <p:cNvSpPr txBox="1"/>
          <p:nvPr/>
        </p:nvSpPr>
        <p:spPr>
          <a:xfrm>
            <a:off x="1486794" y="2117358"/>
            <a:ext cx="1928552" cy="369332"/>
          </a:xfrm>
          <a:prstGeom prst="rect">
            <a:avLst/>
          </a:prstGeom>
        </p:spPr>
        <p:style>
          <a:lnRef idx="2">
            <a:schemeClr val="accent4"/>
          </a:lnRef>
          <a:fillRef idx="1">
            <a:schemeClr val="lt1"/>
          </a:fillRef>
          <a:effectRef idx="0">
            <a:schemeClr val="accent4"/>
          </a:effectRef>
          <a:fontRef idx="minor">
            <a:schemeClr val="dk1"/>
          </a:fontRef>
        </p:style>
        <p:txBody>
          <a:bodyPr wrap="square" rtlCol="0">
            <a:spAutoFit/>
          </a:bodyPr>
          <a:lstStyle/>
          <a:p>
            <a:r>
              <a:rPr lang="fr-FR" b="1" dirty="0" smtClean="0">
                <a:latin typeface="Lucida Handwriting" panose="03010101010101010101" pitchFamily="66" charset="0"/>
              </a:rPr>
              <a:t>A Bientôt…!!!</a:t>
            </a:r>
            <a:endParaRPr lang="fr-FR" b="1" dirty="0">
              <a:latin typeface="Lucida Handwriting" panose="03010101010101010101" pitchFamily="66" charset="0"/>
            </a:endParaRPr>
          </a:p>
        </p:txBody>
      </p:sp>
      <p:sp>
        <p:nvSpPr>
          <p:cNvPr id="5" name="ZoneTexte 4"/>
          <p:cNvSpPr txBox="1"/>
          <p:nvPr/>
        </p:nvSpPr>
        <p:spPr>
          <a:xfrm>
            <a:off x="581891" y="4158708"/>
            <a:ext cx="3374967" cy="369332"/>
          </a:xfrm>
          <a:prstGeom prst="rect">
            <a:avLst/>
          </a:prstGeom>
          <a:noFill/>
        </p:spPr>
        <p:txBody>
          <a:bodyPr wrap="square" rtlCol="0">
            <a:spAutoFit/>
          </a:bodyPr>
          <a:lstStyle/>
          <a:p>
            <a:r>
              <a:rPr lang="fr-FR" dirty="0" smtClean="0">
                <a:solidFill>
                  <a:schemeClr val="bg1"/>
                </a:solidFill>
              </a:rPr>
              <a:t>Commentaires et images du NET:</a:t>
            </a:r>
            <a:endParaRPr lang="fr-FR" dirty="0">
              <a:solidFill>
                <a:schemeClr val="bg1"/>
              </a:solidFill>
            </a:endParaRPr>
          </a:p>
        </p:txBody>
      </p:sp>
    </p:spTree>
    <p:extLst>
      <p:ext uri="{BB962C8B-B14F-4D97-AF65-F5344CB8AC3E}">
        <p14:creationId xmlns:p14="http://schemas.microsoft.com/office/powerpoint/2010/main" val="1551106659"/>
      </p:ext>
    </p:extLst>
  </p:cSld>
  <p:clrMapOvr>
    <a:masterClrMapping/>
  </p:clrMapOvr>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280</TotalTime>
  <Words>1855</Words>
  <Application>Microsoft Office PowerPoint</Application>
  <PresentationFormat>Grand écran</PresentationFormat>
  <Paragraphs>44</Paragraphs>
  <Slides>16</Slides>
  <Notes>0</Notes>
  <HiddenSlides>0</HiddenSlides>
  <MMClips>0</MMClips>
  <ScaleCrop>false</ScaleCrop>
  <HeadingPairs>
    <vt:vector size="6" baseType="variant">
      <vt:variant>
        <vt:lpstr>Polices utilisées</vt:lpstr>
      </vt:variant>
      <vt:variant>
        <vt:i4>9</vt:i4>
      </vt:variant>
      <vt:variant>
        <vt:lpstr>Thème</vt:lpstr>
      </vt:variant>
      <vt:variant>
        <vt:i4>1</vt:i4>
      </vt:variant>
      <vt:variant>
        <vt:lpstr>Titres des diapositives</vt:lpstr>
      </vt:variant>
      <vt:variant>
        <vt:i4>16</vt:i4>
      </vt:variant>
    </vt:vector>
  </HeadingPairs>
  <TitlesOfParts>
    <vt:vector size="26" baseType="lpstr">
      <vt:lpstr>Arial</vt:lpstr>
      <vt:lpstr>Arial</vt:lpstr>
      <vt:lpstr>Cabin</vt:lpstr>
      <vt:lpstr>Calibri</vt:lpstr>
      <vt:lpstr>Calibri Light</vt:lpstr>
      <vt:lpstr>Helvetica</vt:lpstr>
      <vt:lpstr>Lucida Handwriting</vt:lpstr>
      <vt:lpstr>Times New Roman</vt:lpstr>
      <vt:lpstr>Verdana</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Admin</dc:creator>
  <cp:lastModifiedBy>Admin</cp:lastModifiedBy>
  <cp:revision>13</cp:revision>
  <dcterms:created xsi:type="dcterms:W3CDTF">2019-07-07T08:29:33Z</dcterms:created>
  <dcterms:modified xsi:type="dcterms:W3CDTF">2024-03-24T23:09:28Z</dcterms:modified>
</cp:coreProperties>
</file>