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1" r:id="rId3"/>
    <p:sldId id="258" r:id="rId4"/>
    <p:sldId id="259" r:id="rId5"/>
    <p:sldId id="260" r:id="rId6"/>
    <p:sldId id="262" r:id="rId7"/>
    <p:sldId id="268" r:id="rId8"/>
    <p:sldId id="263" r:id="rId9"/>
    <p:sldId id="264" r:id="rId10"/>
    <p:sldId id="266" r:id="rId11"/>
    <p:sldId id="267" r:id="rId12"/>
    <p:sldId id="265" r:id="rId13"/>
    <p:sldId id="269" r:id="rId14"/>
    <p:sldId id="270" r:id="rId15"/>
    <p:sldId id="271" r:id="rId16"/>
    <p:sldId id="272"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pYbgbwb0JksjB9b28xSdg==" hashData="52shLPZ9qA0QgZQzHmNNFAHdU6VqyLkgrwxdx/3ddjHz9KI4WFJBrLhKFvfFm77+DEzqiCNaK7+fFuh+THGzB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0A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20" d="100"/>
          <a:sy n="120" d="100"/>
        </p:scale>
        <p:origin x="17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F10F9FC0-89C2-41AE-8ECD-8FA3C7804A01}" type="datetimeFigureOut">
              <a:rPr lang="fr-FR" smtClean="0"/>
              <a:t>26/04/2024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134297F-061B-43C2-975D-A4155DF38D34}" type="slidenum">
              <a:rPr lang="fr-FR" smtClean="0"/>
              <a:t>‹N°›</a:t>
            </a:fld>
            <a:endParaRPr lang="fr-FR"/>
          </a:p>
        </p:txBody>
      </p:sp>
    </p:spTree>
    <p:extLst>
      <p:ext uri="{BB962C8B-B14F-4D97-AF65-F5344CB8AC3E}">
        <p14:creationId xmlns:p14="http://schemas.microsoft.com/office/powerpoint/2010/main" val="26230711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10F9FC0-89C2-41AE-8ECD-8FA3C7804A01}" type="datetimeFigureOut">
              <a:rPr lang="fr-FR" smtClean="0"/>
              <a:t>26/04/2024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134297F-061B-43C2-975D-A4155DF38D34}" type="slidenum">
              <a:rPr lang="fr-FR" smtClean="0"/>
              <a:t>‹N°›</a:t>
            </a:fld>
            <a:endParaRPr lang="fr-FR"/>
          </a:p>
        </p:txBody>
      </p:sp>
    </p:spTree>
    <p:extLst>
      <p:ext uri="{BB962C8B-B14F-4D97-AF65-F5344CB8AC3E}">
        <p14:creationId xmlns:p14="http://schemas.microsoft.com/office/powerpoint/2010/main" val="906614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F10F9FC0-89C2-41AE-8ECD-8FA3C7804A01}" type="datetimeFigureOut">
              <a:rPr lang="fr-FR" smtClean="0"/>
              <a:t>26/04/2024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134297F-061B-43C2-975D-A4155DF38D34}" type="slidenum">
              <a:rPr lang="fr-FR" smtClean="0"/>
              <a:t>‹N°›</a:t>
            </a:fld>
            <a:endParaRPr lang="fr-FR"/>
          </a:p>
        </p:txBody>
      </p:sp>
    </p:spTree>
    <p:extLst>
      <p:ext uri="{BB962C8B-B14F-4D97-AF65-F5344CB8AC3E}">
        <p14:creationId xmlns:p14="http://schemas.microsoft.com/office/powerpoint/2010/main" val="18724860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10F9FC0-89C2-41AE-8ECD-8FA3C7804A01}" type="datetimeFigureOut">
              <a:rPr lang="fr-FR" smtClean="0"/>
              <a:t>26/04/2024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134297F-061B-43C2-975D-A4155DF38D34}" type="slidenum">
              <a:rPr lang="fr-FR" smtClean="0"/>
              <a:t>‹N°›</a:t>
            </a:fld>
            <a:endParaRPr lang="fr-FR"/>
          </a:p>
        </p:txBody>
      </p:sp>
    </p:spTree>
    <p:extLst>
      <p:ext uri="{BB962C8B-B14F-4D97-AF65-F5344CB8AC3E}">
        <p14:creationId xmlns:p14="http://schemas.microsoft.com/office/powerpoint/2010/main" val="22030548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10F9FC0-89C2-41AE-8ECD-8FA3C7804A01}" type="datetimeFigureOut">
              <a:rPr lang="fr-FR" smtClean="0"/>
              <a:t>26/04/2024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1134297F-061B-43C2-975D-A4155DF38D34}" type="slidenum">
              <a:rPr lang="fr-FR" smtClean="0"/>
              <a:t>‹N°›</a:t>
            </a:fld>
            <a:endParaRPr lang="fr-FR"/>
          </a:p>
        </p:txBody>
      </p:sp>
    </p:spTree>
    <p:extLst>
      <p:ext uri="{BB962C8B-B14F-4D97-AF65-F5344CB8AC3E}">
        <p14:creationId xmlns:p14="http://schemas.microsoft.com/office/powerpoint/2010/main" val="28485973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10F9FC0-89C2-41AE-8ECD-8FA3C7804A01}" type="datetimeFigureOut">
              <a:rPr lang="fr-FR" smtClean="0"/>
              <a:t>26/04/2024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1134297F-061B-43C2-975D-A4155DF38D34}" type="slidenum">
              <a:rPr lang="fr-FR" smtClean="0"/>
              <a:t>‹N°›</a:t>
            </a:fld>
            <a:endParaRPr lang="fr-FR"/>
          </a:p>
        </p:txBody>
      </p:sp>
    </p:spTree>
    <p:extLst>
      <p:ext uri="{BB962C8B-B14F-4D97-AF65-F5344CB8AC3E}">
        <p14:creationId xmlns:p14="http://schemas.microsoft.com/office/powerpoint/2010/main" val="3487149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10F9FC0-89C2-41AE-8ECD-8FA3C7804A01}" type="datetimeFigureOut">
              <a:rPr lang="fr-FR" smtClean="0"/>
              <a:t>26/04/2024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1134297F-061B-43C2-975D-A4155DF38D34}" type="slidenum">
              <a:rPr lang="fr-FR" smtClean="0"/>
              <a:t>‹N°›</a:t>
            </a:fld>
            <a:endParaRPr lang="fr-FR"/>
          </a:p>
        </p:txBody>
      </p:sp>
    </p:spTree>
    <p:extLst>
      <p:ext uri="{BB962C8B-B14F-4D97-AF65-F5344CB8AC3E}">
        <p14:creationId xmlns:p14="http://schemas.microsoft.com/office/powerpoint/2010/main" val="3884542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10F9FC0-89C2-41AE-8ECD-8FA3C7804A01}" type="datetimeFigureOut">
              <a:rPr lang="fr-FR" smtClean="0"/>
              <a:t>26/04/2024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134297F-061B-43C2-975D-A4155DF38D34}" type="slidenum">
              <a:rPr lang="fr-FR" smtClean="0"/>
              <a:t>‹N°›</a:t>
            </a:fld>
            <a:endParaRPr lang="fr-FR"/>
          </a:p>
        </p:txBody>
      </p:sp>
    </p:spTree>
    <p:extLst>
      <p:ext uri="{BB962C8B-B14F-4D97-AF65-F5344CB8AC3E}">
        <p14:creationId xmlns:p14="http://schemas.microsoft.com/office/powerpoint/2010/main" val="41593083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10F9FC0-89C2-41AE-8ECD-8FA3C7804A01}" type="datetimeFigureOut">
              <a:rPr lang="fr-FR" smtClean="0"/>
              <a:t>26/04/2024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134297F-061B-43C2-975D-A4155DF38D34}" type="slidenum">
              <a:rPr lang="fr-FR" smtClean="0"/>
              <a:t>‹N°›</a:t>
            </a:fld>
            <a:endParaRPr lang="fr-FR"/>
          </a:p>
        </p:txBody>
      </p:sp>
    </p:spTree>
    <p:extLst>
      <p:ext uri="{BB962C8B-B14F-4D97-AF65-F5344CB8AC3E}">
        <p14:creationId xmlns:p14="http://schemas.microsoft.com/office/powerpoint/2010/main" val="8942238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10F9FC0-89C2-41AE-8ECD-8FA3C7804A01}" type="datetimeFigureOut">
              <a:rPr lang="fr-FR" smtClean="0"/>
              <a:t>26/04/2024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134297F-061B-43C2-975D-A4155DF38D34}" type="slidenum">
              <a:rPr lang="fr-FR" smtClean="0"/>
              <a:t>‹N°›</a:t>
            </a:fld>
            <a:endParaRPr lang="fr-FR"/>
          </a:p>
        </p:txBody>
      </p:sp>
    </p:spTree>
    <p:extLst>
      <p:ext uri="{BB962C8B-B14F-4D97-AF65-F5344CB8AC3E}">
        <p14:creationId xmlns:p14="http://schemas.microsoft.com/office/powerpoint/2010/main" val="39268026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10F9FC0-89C2-41AE-8ECD-8FA3C7804A01}" type="datetimeFigureOut">
              <a:rPr lang="fr-FR" smtClean="0"/>
              <a:t>26/04/2024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134297F-061B-43C2-975D-A4155DF38D34}" type="slidenum">
              <a:rPr lang="fr-FR" smtClean="0"/>
              <a:t>‹N°›</a:t>
            </a:fld>
            <a:endParaRPr lang="fr-FR"/>
          </a:p>
        </p:txBody>
      </p:sp>
    </p:spTree>
    <p:extLst>
      <p:ext uri="{BB962C8B-B14F-4D97-AF65-F5344CB8AC3E}">
        <p14:creationId xmlns:p14="http://schemas.microsoft.com/office/powerpoint/2010/main" val="2793322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0F9FC0-89C2-41AE-8ECD-8FA3C7804A01}" type="datetimeFigureOut">
              <a:rPr lang="fr-FR" smtClean="0"/>
              <a:t>26/04/2024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34297F-061B-43C2-975D-A4155DF38D34}" type="slidenum">
              <a:rPr lang="fr-FR" smtClean="0"/>
              <a:t>‹N°›</a:t>
            </a:fld>
            <a:endParaRPr lang="fr-FR"/>
          </a:p>
        </p:txBody>
      </p:sp>
    </p:spTree>
    <p:extLst>
      <p:ext uri="{BB962C8B-B14F-4D97-AF65-F5344CB8AC3E}">
        <p14:creationId xmlns:p14="http://schemas.microsoft.com/office/powerpoint/2010/main" val="1853008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g"/><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hyperlink" Target="https://www.les-plus-beaux-villages-de-france.org/fr/nos-villages/evol/" TargetMode="External"/><Relationship Id="rId4" Type="http://schemas.openxmlformats.org/officeDocument/2006/relationships/hyperlink" Target="https://olette-evol.fr/"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hyperlink" Target="https://fr.wikipedia.org/wiki/1260" TargetMode="External"/><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a:biLevel thresh="75000"/>
            <a:extLst>
              <a:ext uri="{28A0092B-C50C-407E-A947-70E740481C1C}">
                <a14:useLocalDpi xmlns:a14="http://schemas.microsoft.com/office/drawing/2010/main" val="0"/>
              </a:ext>
            </a:extLst>
          </a:blip>
          <a:stretch>
            <a:fillRect/>
          </a:stretch>
        </p:blipFill>
        <p:spPr>
          <a:xfrm>
            <a:off x="4392931" y="164295"/>
            <a:ext cx="3237257" cy="3036106"/>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68756" y="1782923"/>
            <a:ext cx="2924175" cy="2667000"/>
          </a:xfrm>
          <a:prstGeom prst="rect">
            <a:avLst/>
          </a:prstGeom>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0710" y="4096885"/>
            <a:ext cx="1298448" cy="1444752"/>
          </a:xfrm>
          <a:prstGeom prst="rect">
            <a:avLst/>
          </a:prstGeom>
        </p:spPr>
      </p:pic>
      <p:sp>
        <p:nvSpPr>
          <p:cNvPr id="6" name="ZoneTexte 5"/>
          <p:cNvSpPr txBox="1"/>
          <p:nvPr/>
        </p:nvSpPr>
        <p:spPr>
          <a:xfrm>
            <a:off x="4290294" y="2579866"/>
            <a:ext cx="4897518" cy="1569660"/>
          </a:xfrm>
          <a:prstGeom prst="rect">
            <a:avLst/>
          </a:prstGeom>
          <a:ln w="57150"/>
        </p:spPr>
        <p:style>
          <a:lnRef idx="2">
            <a:schemeClr val="accent2"/>
          </a:lnRef>
          <a:fillRef idx="1">
            <a:schemeClr val="lt1"/>
          </a:fillRef>
          <a:effectRef idx="0">
            <a:schemeClr val="accent2"/>
          </a:effectRef>
          <a:fontRef idx="minor">
            <a:schemeClr val="dk1"/>
          </a:fontRef>
        </p:style>
        <p:txBody>
          <a:bodyPr wrap="square" rtlCol="0">
            <a:spAutoFit/>
          </a:bodyPr>
          <a:lstStyle/>
          <a:p>
            <a:r>
              <a:rPr lang="fr-FR" sz="9600" b="1" dirty="0" err="1" smtClean="0">
                <a:ln w="9525">
                  <a:solidFill>
                    <a:schemeClr val="bg1"/>
                  </a:solidFill>
                  <a:prstDash val="solid"/>
                </a:ln>
                <a:effectLst>
                  <a:outerShdw blurRad="12700" dist="38100" dir="2700000" algn="tl" rotWithShape="0">
                    <a:schemeClr val="bg1">
                      <a:lumMod val="50000"/>
                    </a:schemeClr>
                  </a:outerShdw>
                </a:effectLst>
                <a:latin typeface="Bickley Script" panose="030202020406070A0903" pitchFamily="66" charset="0"/>
              </a:rPr>
              <a:t>Evol</a:t>
            </a:r>
            <a:r>
              <a:rPr lang="fr-FR" sz="9600" b="1" dirty="0" smtClean="0">
                <a:ln w="9525">
                  <a:solidFill>
                    <a:schemeClr val="bg1"/>
                  </a:solidFill>
                  <a:prstDash val="solid"/>
                </a:ln>
                <a:effectLst>
                  <a:outerShdw blurRad="12700" dist="38100" dir="2700000" algn="tl" rotWithShape="0">
                    <a:schemeClr val="bg1">
                      <a:lumMod val="50000"/>
                    </a:schemeClr>
                  </a:outerShdw>
                </a:effectLst>
                <a:latin typeface="Bickley Script" panose="030202020406070A0903" pitchFamily="66" charset="0"/>
              </a:rPr>
              <a:t> -</a:t>
            </a:r>
            <a:r>
              <a:rPr lang="fr-FR" sz="9600" b="1" dirty="0" err="1" smtClean="0">
                <a:ln w="9525">
                  <a:solidFill>
                    <a:schemeClr val="bg1"/>
                  </a:solidFill>
                  <a:prstDash val="solid"/>
                </a:ln>
                <a:effectLst>
                  <a:outerShdw blurRad="12700" dist="38100" dir="2700000" algn="tl" rotWithShape="0">
                    <a:schemeClr val="bg1">
                      <a:lumMod val="50000"/>
                    </a:schemeClr>
                  </a:outerShdw>
                </a:effectLst>
                <a:latin typeface="Bickley Script" panose="030202020406070A0903" pitchFamily="66" charset="0"/>
              </a:rPr>
              <a:t>Olette</a:t>
            </a:r>
            <a:endParaRPr lang="fr-FR" sz="9600" b="1" dirty="0">
              <a:ln w="9525">
                <a:solidFill>
                  <a:schemeClr val="bg1"/>
                </a:solidFill>
                <a:prstDash val="solid"/>
              </a:ln>
              <a:effectLst>
                <a:outerShdw blurRad="12700" dist="38100" dir="2700000" algn="tl" rotWithShape="0">
                  <a:schemeClr val="bg1">
                    <a:lumMod val="50000"/>
                  </a:schemeClr>
                </a:outerShdw>
              </a:effectLst>
              <a:latin typeface="Bickley Script" panose="030202020406070A0903" pitchFamily="66" charset="0"/>
            </a:endParaRPr>
          </a:p>
        </p:txBody>
      </p:sp>
    </p:spTree>
    <p:extLst>
      <p:ext uri="{BB962C8B-B14F-4D97-AF65-F5344CB8AC3E}">
        <p14:creationId xmlns:p14="http://schemas.microsoft.com/office/powerpoint/2010/main" val="4171968199"/>
      </p:ext>
    </p:extLst>
  </p:cSld>
  <p:clrMapOvr>
    <a:masterClrMapping/>
  </p:clrMapOvr>
  <mc:AlternateContent xmlns:mc="http://schemas.openxmlformats.org/markup-compatibility/2006" xmlns:p14="http://schemas.microsoft.com/office/powerpoint/2010/main">
    <mc:Choice Requires="p14">
      <p:transition spd="slow" p14:dur="2000" advTm="4000">
        <p:sndAc>
          <p:stSnd>
            <p:snd r:embed="rId2" name="Petite Musique de Nuit K. 525 en sol majeur Allegro Mozart (128kbit_AAC).wav"/>
          </p:stSnd>
        </p:sndAc>
      </p:transition>
    </mc:Choice>
    <mc:Fallback xmlns="">
      <p:transition spd="slow" advTm="4000">
        <p:sndAc>
          <p:stSnd>
            <p:snd r:embed="rId7" name="Petite Musique de Nuit K. 525 en sol majeur Allegro Mozart (128kbit_AAC).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1026" name="Picture 2" descr="Olette-Ev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202" y="1198529"/>
            <a:ext cx="2214401" cy="1688481"/>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5665" y="0"/>
            <a:ext cx="4186336" cy="6847864"/>
          </a:xfrm>
          <a:prstGeom prst="rect">
            <a:avLst/>
          </a:prstGeom>
        </p:spPr>
      </p:pic>
      <p:sp>
        <p:nvSpPr>
          <p:cNvPr id="3" name="Rectangle 2"/>
          <p:cNvSpPr/>
          <p:nvPr/>
        </p:nvSpPr>
        <p:spPr>
          <a:xfrm>
            <a:off x="286202" y="269329"/>
            <a:ext cx="2456998" cy="646331"/>
          </a:xfrm>
          <a:prstGeom prst="rect">
            <a:avLst/>
          </a:prstGeom>
        </p:spPr>
        <p:txBody>
          <a:bodyPr wrap="square">
            <a:spAutoFit/>
          </a:bodyPr>
          <a:lstStyle/>
          <a:p>
            <a:r>
              <a:rPr lang="fr-FR" b="1" i="0" u="none" strike="noStrike" dirty="0" err="1" smtClean="0">
                <a:solidFill>
                  <a:srgbClr val="0060A8"/>
                </a:solidFill>
                <a:effectLst/>
                <a:latin typeface="Lora"/>
                <a:hlinkClick r:id="rId4"/>
              </a:rPr>
              <a:t>Olette-Evol</a:t>
            </a:r>
            <a:endParaRPr lang="fr-FR" b="1" i="0" dirty="0" smtClean="0">
              <a:solidFill>
                <a:srgbClr val="0060A8"/>
              </a:solidFill>
              <a:effectLst/>
              <a:latin typeface="Lora"/>
            </a:endParaRPr>
          </a:p>
          <a:p>
            <a:r>
              <a:rPr lang="fr-FR" b="1" i="0" dirty="0" smtClean="0">
                <a:solidFill>
                  <a:srgbClr val="0060A8"/>
                </a:solidFill>
                <a:effectLst/>
                <a:latin typeface="Source Sans Pro"/>
              </a:rPr>
              <a:t>Pyrénées-Orientales</a:t>
            </a:r>
            <a:endParaRPr lang="fr-FR" b="1" i="0" dirty="0">
              <a:solidFill>
                <a:srgbClr val="0060A8"/>
              </a:solidFill>
              <a:effectLst/>
              <a:latin typeface="Source Sans Pro"/>
            </a:endParaRPr>
          </a:p>
        </p:txBody>
      </p:sp>
      <p:sp>
        <p:nvSpPr>
          <p:cNvPr id="4" name="Rectangle 3"/>
          <p:cNvSpPr/>
          <p:nvPr/>
        </p:nvSpPr>
        <p:spPr>
          <a:xfrm>
            <a:off x="286202" y="3594834"/>
            <a:ext cx="6096000" cy="3139321"/>
          </a:xfrm>
          <a:prstGeom prst="rect">
            <a:avLst/>
          </a:prstGeom>
        </p:spPr>
        <p:txBody>
          <a:bodyPr>
            <a:spAutoFit/>
          </a:bodyPr>
          <a:lstStyle/>
          <a:p>
            <a:r>
              <a:rPr lang="fr-FR" b="0" i="0" dirty="0" smtClean="0">
                <a:solidFill>
                  <a:srgbClr val="2F2F2F"/>
                </a:solidFill>
                <a:effectLst/>
                <a:latin typeface="Roboto"/>
              </a:rPr>
              <a:t>Rattaché à la Commune d’</a:t>
            </a:r>
            <a:r>
              <a:rPr lang="fr-FR" b="0" i="0" dirty="0" err="1" smtClean="0">
                <a:solidFill>
                  <a:srgbClr val="2F2F2F"/>
                </a:solidFill>
                <a:effectLst/>
                <a:latin typeface="Roboto"/>
              </a:rPr>
              <a:t>Olette</a:t>
            </a:r>
            <a:r>
              <a:rPr lang="fr-FR" b="0" i="0" dirty="0" smtClean="0">
                <a:solidFill>
                  <a:srgbClr val="2F2F2F"/>
                </a:solidFill>
                <a:effectLst/>
                <a:latin typeface="Roboto"/>
              </a:rPr>
              <a:t>, </a:t>
            </a:r>
            <a:r>
              <a:rPr lang="fr-FR" b="0" i="0" dirty="0" err="1" smtClean="0">
                <a:solidFill>
                  <a:srgbClr val="2F2F2F"/>
                </a:solidFill>
                <a:effectLst/>
                <a:latin typeface="Roboto"/>
              </a:rPr>
              <a:t>Evol</a:t>
            </a:r>
            <a:r>
              <a:rPr lang="fr-FR" b="0" i="0" dirty="0" smtClean="0">
                <a:solidFill>
                  <a:srgbClr val="2F2F2F"/>
                </a:solidFill>
                <a:effectLst/>
                <a:latin typeface="Roboto"/>
              </a:rPr>
              <a:t> est un hameau médiéval aux murs de schistes et couvertures en Lauzes où il fait bon de s’y promener pour prendre le temps de découvrir ce village typiquement montagnard, idéal pour se ressourcer. </a:t>
            </a:r>
            <a:r>
              <a:rPr lang="fr-FR" b="0" i="0" dirty="0" err="1" smtClean="0">
                <a:solidFill>
                  <a:srgbClr val="2F2F2F"/>
                </a:solidFill>
                <a:effectLst/>
                <a:latin typeface="Roboto"/>
              </a:rPr>
              <a:t>Evol</a:t>
            </a:r>
            <a:r>
              <a:rPr lang="fr-FR" b="0" i="0" dirty="0" smtClean="0">
                <a:solidFill>
                  <a:srgbClr val="2F2F2F"/>
                </a:solidFill>
                <a:effectLst/>
                <a:latin typeface="Roboto"/>
              </a:rPr>
              <a:t> fait partie des quatre </a:t>
            </a:r>
            <a:r>
              <a:rPr lang="fr-FR" b="0" i="0" u="none" strike="noStrike" dirty="0" smtClean="0">
                <a:solidFill>
                  <a:srgbClr val="34C441"/>
                </a:solidFill>
                <a:effectLst/>
                <a:latin typeface="Roboto"/>
                <a:hlinkClick r:id="rId5" tooltip="plus beau village de france"/>
              </a:rPr>
              <a:t>Plus Beaux Villages de France</a:t>
            </a:r>
            <a:r>
              <a:rPr lang="fr-FR" b="0" i="0" dirty="0" smtClean="0">
                <a:solidFill>
                  <a:srgbClr val="2F2F2F"/>
                </a:solidFill>
                <a:effectLst/>
                <a:latin typeface="Roboto"/>
              </a:rPr>
              <a:t> ® du département.</a:t>
            </a:r>
            <a:r>
              <a:rPr lang="fr-FR" dirty="0" smtClean="0"/>
              <a:t/>
            </a:r>
            <a:br>
              <a:rPr lang="fr-FR" dirty="0" smtClean="0"/>
            </a:br>
            <a:r>
              <a:rPr lang="fr-FR" dirty="0" smtClean="0"/>
              <a:t/>
            </a:r>
            <a:br>
              <a:rPr lang="fr-FR" dirty="0" smtClean="0"/>
            </a:br>
            <a:r>
              <a:rPr lang="fr-FR" b="0" i="0" dirty="0" smtClean="0">
                <a:solidFill>
                  <a:srgbClr val="2F2F2F"/>
                </a:solidFill>
                <a:effectLst/>
                <a:latin typeface="Roboto"/>
              </a:rPr>
              <a:t>Découvrez ce village médiéval au caractère montagnard, aux murs de schistes et couvertures en lauzes, dominé par un ancien château féodal du XIII siècle et doté d’une église romane.</a:t>
            </a:r>
            <a:endParaRPr lang="fr-FR" dirty="0"/>
          </a:p>
        </p:txBody>
      </p:sp>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43200" y="269329"/>
            <a:ext cx="5256000" cy="3019677"/>
          </a:xfrm>
          <a:prstGeom prst="rect">
            <a:avLst/>
          </a:prstGeom>
        </p:spPr>
      </p:pic>
    </p:spTree>
    <p:extLst>
      <p:ext uri="{BB962C8B-B14F-4D97-AF65-F5344CB8AC3E}">
        <p14:creationId xmlns:p14="http://schemas.microsoft.com/office/powerpoint/2010/main" val="2857043283"/>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793728" y="1844802"/>
            <a:ext cx="6858000" cy="3168396"/>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766392" y="1844802"/>
            <a:ext cx="6858000" cy="3168396"/>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260943" y="1844802"/>
            <a:ext cx="6858000" cy="3168396"/>
          </a:xfrm>
          <a:prstGeom prst="rect">
            <a:avLst/>
          </a:prstGeom>
        </p:spPr>
      </p:pic>
    </p:spTree>
    <p:extLst>
      <p:ext uri="{BB962C8B-B14F-4D97-AF65-F5344CB8AC3E}">
        <p14:creationId xmlns:p14="http://schemas.microsoft.com/office/powerpoint/2010/main" val="412326830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000" y="704104"/>
            <a:ext cx="12060000" cy="5571719"/>
          </a:xfrm>
          <a:prstGeom prst="rect">
            <a:avLst/>
          </a:prstGeom>
        </p:spPr>
      </p:pic>
      <p:sp>
        <p:nvSpPr>
          <p:cNvPr id="3" name="Rectangle 2"/>
          <p:cNvSpPr/>
          <p:nvPr/>
        </p:nvSpPr>
        <p:spPr>
          <a:xfrm>
            <a:off x="204083" y="144244"/>
            <a:ext cx="11783833" cy="646331"/>
          </a:xfrm>
          <a:prstGeom prst="rect">
            <a:avLst/>
          </a:prstGeom>
        </p:spPr>
        <p:txBody>
          <a:bodyPr wrap="square">
            <a:spAutoFit/>
          </a:bodyPr>
          <a:lstStyle/>
          <a:p>
            <a:r>
              <a:rPr lang="fr-FR" b="0" i="0" dirty="0" smtClean="0">
                <a:solidFill>
                  <a:srgbClr val="202122"/>
                </a:solidFill>
                <a:effectLst/>
                <a:latin typeface="Arial" panose="020B0604020202020204" pitchFamily="34" charset="0"/>
              </a:rPr>
              <a:t>Le château d'</a:t>
            </a:r>
            <a:r>
              <a:rPr lang="fr-FR" b="0" i="0" dirty="0" err="1" smtClean="0">
                <a:solidFill>
                  <a:srgbClr val="202122"/>
                </a:solidFill>
                <a:effectLst/>
                <a:latin typeface="Arial" panose="020B0604020202020204" pitchFamily="34" charset="0"/>
              </a:rPr>
              <a:t>Évol</a:t>
            </a:r>
            <a:r>
              <a:rPr lang="fr-FR" b="0" i="0" dirty="0" smtClean="0">
                <a:solidFill>
                  <a:srgbClr val="202122"/>
                </a:solidFill>
                <a:effectLst/>
                <a:latin typeface="Arial" panose="020B0604020202020204" pitchFamily="34" charset="0"/>
              </a:rPr>
              <a:t> fut construit en </a:t>
            </a:r>
            <a:r>
              <a:rPr lang="fr-FR" b="0" i="0" u="none" strike="noStrike" dirty="0" smtClean="0">
                <a:solidFill>
                  <a:srgbClr val="3366CC"/>
                </a:solidFill>
                <a:effectLst/>
                <a:latin typeface="Arial" panose="020B0604020202020204" pitchFamily="34" charset="0"/>
                <a:hlinkClick r:id="rId3" tooltip="1260"/>
              </a:rPr>
              <a:t>1260</a:t>
            </a:r>
            <a:r>
              <a:rPr lang="fr-FR" b="0" i="0" dirty="0" smtClean="0">
                <a:solidFill>
                  <a:srgbClr val="202122"/>
                </a:solidFill>
                <a:effectLst/>
                <a:latin typeface="Arial" panose="020B0604020202020204" pitchFamily="34" charset="0"/>
              </a:rPr>
              <a:t> par Guillaume (ou </a:t>
            </a:r>
            <a:r>
              <a:rPr lang="fr-FR" b="0" i="0" dirty="0" err="1" smtClean="0">
                <a:solidFill>
                  <a:srgbClr val="202122"/>
                </a:solidFill>
                <a:effectLst/>
                <a:latin typeface="Arial" panose="020B0604020202020204" pitchFamily="34" charset="0"/>
              </a:rPr>
              <a:t>Guillem</a:t>
            </a:r>
            <a:r>
              <a:rPr lang="fr-FR" b="0" i="0" dirty="0" smtClean="0">
                <a:solidFill>
                  <a:srgbClr val="202122"/>
                </a:solidFill>
                <a:effectLst/>
                <a:latin typeface="Arial" panose="020B0604020202020204" pitchFamily="34" charset="0"/>
              </a:rPr>
              <a:t>) de So. Il n'en reste aujourd'hui qu'une tour en bon état et des murs en ruines,</a:t>
            </a:r>
            <a:endParaRPr lang="fr-FR" dirty="0"/>
          </a:p>
        </p:txBody>
      </p:sp>
    </p:spTree>
    <p:extLst>
      <p:ext uri="{BB962C8B-B14F-4D97-AF65-F5344CB8AC3E}">
        <p14:creationId xmlns:p14="http://schemas.microsoft.com/office/powerpoint/2010/main" val="1272682316"/>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8000" y="676405"/>
            <a:ext cx="11916000" cy="5505191"/>
          </a:xfrm>
          <a:prstGeom prst="rect">
            <a:avLst/>
          </a:prstGeom>
        </p:spPr>
      </p:pic>
      <p:sp>
        <p:nvSpPr>
          <p:cNvPr id="3" name="Rectangle 2"/>
          <p:cNvSpPr/>
          <p:nvPr/>
        </p:nvSpPr>
        <p:spPr>
          <a:xfrm>
            <a:off x="4514275" y="206936"/>
            <a:ext cx="2813591" cy="369332"/>
          </a:xfrm>
          <a:prstGeom prst="rect">
            <a:avLst/>
          </a:prstGeom>
        </p:spPr>
        <p:txBody>
          <a:bodyPr wrap="none">
            <a:spAutoFit/>
          </a:bodyPr>
          <a:lstStyle/>
          <a:p>
            <a:r>
              <a:rPr lang="fr-FR" b="0" i="0" dirty="0" smtClean="0">
                <a:solidFill>
                  <a:srgbClr val="202122"/>
                </a:solidFill>
                <a:effectLst/>
                <a:latin typeface="Arial" panose="020B0604020202020204" pitchFamily="34" charset="0"/>
              </a:rPr>
              <a:t>La chapelle Saint-Étienne</a:t>
            </a:r>
            <a:endParaRPr lang="fr-FR" dirty="0"/>
          </a:p>
        </p:txBody>
      </p:sp>
    </p:spTree>
    <p:extLst>
      <p:ext uri="{BB962C8B-B14F-4D97-AF65-F5344CB8AC3E}">
        <p14:creationId xmlns:p14="http://schemas.microsoft.com/office/powerpoint/2010/main" val="282173825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66000" y="643141"/>
            <a:ext cx="12060000" cy="5571719"/>
          </a:xfrm>
          <a:prstGeom prst="rect">
            <a:avLst/>
          </a:prstGeom>
        </p:spPr>
      </p:pic>
      <p:sp>
        <p:nvSpPr>
          <p:cNvPr id="3" name="Rectangle 2"/>
          <p:cNvSpPr/>
          <p:nvPr/>
        </p:nvSpPr>
        <p:spPr>
          <a:xfrm>
            <a:off x="4740114" y="196334"/>
            <a:ext cx="2380845" cy="369332"/>
          </a:xfrm>
          <a:prstGeom prst="rect">
            <a:avLst/>
          </a:prstGeom>
        </p:spPr>
        <p:txBody>
          <a:bodyPr wrap="none">
            <a:spAutoFit/>
          </a:bodyPr>
          <a:lstStyle/>
          <a:p>
            <a:pPr>
              <a:buFont typeface="Arial" panose="020B0604020202020204" pitchFamily="34" charset="0"/>
              <a:buChar char="•"/>
            </a:pPr>
            <a:r>
              <a:rPr lang="fr-FR" b="0" i="0" dirty="0" smtClean="0">
                <a:solidFill>
                  <a:srgbClr val="2F2F2F"/>
                </a:solidFill>
                <a:effectLst/>
                <a:latin typeface="Roboto"/>
              </a:rPr>
              <a:t>L’église Saint-André </a:t>
            </a:r>
            <a:endParaRPr lang="fr-FR" b="0" i="0" dirty="0">
              <a:solidFill>
                <a:srgbClr val="2F2F2F"/>
              </a:solidFill>
              <a:effectLst/>
              <a:latin typeface="Roboto"/>
            </a:endParaRPr>
          </a:p>
        </p:txBody>
      </p:sp>
    </p:spTree>
    <p:extLst>
      <p:ext uri="{BB962C8B-B14F-4D97-AF65-F5344CB8AC3E}">
        <p14:creationId xmlns:p14="http://schemas.microsoft.com/office/powerpoint/2010/main" val="151823256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00" y="659773"/>
            <a:ext cx="11988000" cy="5538455"/>
          </a:xfrm>
          <a:prstGeom prst="rect">
            <a:avLst/>
          </a:prstGeom>
        </p:spPr>
      </p:pic>
    </p:spTree>
    <p:extLst>
      <p:ext uri="{BB962C8B-B14F-4D97-AF65-F5344CB8AC3E}">
        <p14:creationId xmlns:p14="http://schemas.microsoft.com/office/powerpoint/2010/main" val="418375771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957676" y="1844802"/>
            <a:ext cx="6858000" cy="3168396"/>
          </a:xfrm>
          <a:prstGeom prst="rect">
            <a:avLst/>
          </a:prstGeom>
        </p:spPr>
      </p:pic>
      <p:pic>
        <p:nvPicPr>
          <p:cNvPr id="2052" name="Picture 4" descr="http://larouteadeux.fr/wp-content/uploads/2018/11/evol-pyr%C3%A9n%C3%A9es-blog-la-route-%C3%A0-deux-12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4704" y="0"/>
            <a:ext cx="4572825" cy="68760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larouteadeux.fr/wp-content/uploads/2018/11/evol-pyr%C3%A9n%C3%A9es-blog-la-route-%C3%A0-deux-12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73291" y="0"/>
            <a:ext cx="370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8481581"/>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00" y="659773"/>
            <a:ext cx="11988000" cy="5538455"/>
          </a:xfrm>
          <a:prstGeom prst="rect">
            <a:avLst/>
          </a:prstGeom>
        </p:spPr>
      </p:pic>
    </p:spTree>
    <p:extLst>
      <p:ext uri="{BB962C8B-B14F-4D97-AF65-F5344CB8AC3E}">
        <p14:creationId xmlns:p14="http://schemas.microsoft.com/office/powerpoint/2010/main" val="377970958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652450" y="1844802"/>
            <a:ext cx="6858000" cy="3168396"/>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399848" y="1844802"/>
            <a:ext cx="6858000" cy="3168396"/>
          </a:xfrm>
          <a:prstGeom prst="rect">
            <a:avLst/>
          </a:prstGeom>
        </p:spPr>
      </p:pic>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6803571" y="1844802"/>
            <a:ext cx="6858000" cy="3168396"/>
          </a:xfrm>
          <a:prstGeom prst="rect">
            <a:avLst/>
          </a:prstGeom>
        </p:spPr>
      </p:pic>
      <p:sp>
        <p:nvSpPr>
          <p:cNvPr id="7" name="Rectangle 6"/>
          <p:cNvSpPr/>
          <p:nvPr/>
        </p:nvSpPr>
        <p:spPr>
          <a:xfrm>
            <a:off x="3412256" y="2228670"/>
            <a:ext cx="1899973" cy="2031325"/>
          </a:xfrm>
          <a:prstGeom prst="rect">
            <a:avLst/>
          </a:prstGeom>
        </p:spPr>
        <p:txBody>
          <a:bodyPr wrap="square">
            <a:spAutoFit/>
          </a:bodyPr>
          <a:lstStyle/>
          <a:p>
            <a:r>
              <a:rPr lang="fr-FR" b="0" i="0" dirty="0" smtClean="0">
                <a:solidFill>
                  <a:srgbClr val="202122"/>
                </a:solidFill>
                <a:effectLst/>
                <a:latin typeface="Arial" panose="020B0604020202020204" pitchFamily="34" charset="0"/>
              </a:rPr>
              <a:t>Maison ancienne avec four à pain.</a:t>
            </a:r>
            <a:r>
              <a:rPr lang="fr-FR" dirty="0"/>
              <a:t>  témoignent encore de la vie rurale du début du siècle</a:t>
            </a:r>
          </a:p>
        </p:txBody>
      </p:sp>
    </p:spTree>
    <p:extLst>
      <p:ext uri="{BB962C8B-B14F-4D97-AF65-F5344CB8AC3E}">
        <p14:creationId xmlns:p14="http://schemas.microsoft.com/office/powerpoint/2010/main" val="241543250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000" y="643141"/>
            <a:ext cx="12060000" cy="5571719"/>
          </a:xfrm>
          <a:prstGeom prst="rect">
            <a:avLst/>
          </a:prstGeom>
        </p:spPr>
      </p:pic>
    </p:spTree>
    <p:extLst>
      <p:ext uri="{BB962C8B-B14F-4D97-AF65-F5344CB8AC3E}">
        <p14:creationId xmlns:p14="http://schemas.microsoft.com/office/powerpoint/2010/main" val="282963264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000" y="651457"/>
            <a:ext cx="12024000" cy="5555087"/>
          </a:xfrm>
          <a:prstGeom prst="rect">
            <a:avLst/>
          </a:prstGeom>
        </p:spPr>
      </p:pic>
      <p:sp>
        <p:nvSpPr>
          <p:cNvPr id="4" name="Rectangle 3"/>
          <p:cNvSpPr/>
          <p:nvPr/>
        </p:nvSpPr>
        <p:spPr>
          <a:xfrm>
            <a:off x="1968137" y="214131"/>
            <a:ext cx="8717280" cy="369332"/>
          </a:xfrm>
          <a:prstGeom prst="rect">
            <a:avLst/>
          </a:prstGeom>
        </p:spPr>
        <p:txBody>
          <a:bodyPr wrap="square">
            <a:spAutoFit/>
          </a:bodyPr>
          <a:lstStyle/>
          <a:p>
            <a:r>
              <a:rPr lang="fr-FR" b="0" i="0" dirty="0" smtClean="0">
                <a:solidFill>
                  <a:schemeClr val="tx1">
                    <a:lumMod val="65000"/>
                    <a:lumOff val="35000"/>
                  </a:schemeClr>
                </a:solidFill>
                <a:effectLst/>
                <a:latin typeface="Source Sans Pro"/>
              </a:rPr>
              <a:t>Les murs des maisons sont en schiste, les pierres empilées les unes sur les autres.</a:t>
            </a:r>
            <a:endParaRPr lang="fr-FR" dirty="0">
              <a:solidFill>
                <a:schemeClr val="tx1">
                  <a:lumMod val="65000"/>
                  <a:lumOff val="35000"/>
                </a:schemeClr>
              </a:solidFill>
            </a:endParaRPr>
          </a:p>
        </p:txBody>
      </p:sp>
    </p:spTree>
    <p:extLst>
      <p:ext uri="{BB962C8B-B14F-4D97-AF65-F5344CB8AC3E}">
        <p14:creationId xmlns:p14="http://schemas.microsoft.com/office/powerpoint/2010/main" val="393608560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00" y="659773"/>
            <a:ext cx="11988000" cy="5538455"/>
          </a:xfrm>
          <a:prstGeom prst="rect">
            <a:avLst/>
          </a:prstGeom>
        </p:spPr>
      </p:pic>
    </p:spTree>
    <p:extLst>
      <p:ext uri="{BB962C8B-B14F-4D97-AF65-F5344CB8AC3E}">
        <p14:creationId xmlns:p14="http://schemas.microsoft.com/office/powerpoint/2010/main" val="296242284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074" name="Picture 2" descr="Dans les ruelles d'Ev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3930" y="65029"/>
            <a:ext cx="9936000" cy="672794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48047" y="1409339"/>
            <a:ext cx="1785255" cy="4247317"/>
          </a:xfrm>
          <a:prstGeom prst="rect">
            <a:avLst/>
          </a:prstGeom>
        </p:spPr>
        <p:txBody>
          <a:bodyPr wrap="square">
            <a:spAutoFit/>
          </a:bodyPr>
          <a:lstStyle/>
          <a:p>
            <a:r>
              <a:rPr lang="fr-FR" b="0" i="0" dirty="0" smtClean="0">
                <a:solidFill>
                  <a:srgbClr val="2F2F2F"/>
                </a:solidFill>
                <a:effectLst/>
                <a:latin typeface="Roboto"/>
              </a:rPr>
              <a:t>L’eau n’y manque pas. Un petit canal traverse le village et berce de son chant le hameau. Des efforts ont été faits pour remettre sur pied les maisons, en respectant les constructions d’autrefois.</a:t>
            </a:r>
            <a:endParaRPr lang="fr-FR" dirty="0"/>
          </a:p>
        </p:txBody>
      </p:sp>
    </p:spTree>
    <p:extLst>
      <p:ext uri="{BB962C8B-B14F-4D97-AF65-F5344CB8AC3E}">
        <p14:creationId xmlns:p14="http://schemas.microsoft.com/office/powerpoint/2010/main" val="1839018322"/>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6000" y="1085317"/>
            <a:ext cx="11880000" cy="5488559"/>
          </a:xfrm>
          <a:prstGeom prst="rect">
            <a:avLst/>
          </a:prstGeom>
        </p:spPr>
      </p:pic>
      <p:sp>
        <p:nvSpPr>
          <p:cNvPr id="3" name="Rectangle 2"/>
          <p:cNvSpPr/>
          <p:nvPr/>
        </p:nvSpPr>
        <p:spPr>
          <a:xfrm>
            <a:off x="156000" y="357051"/>
            <a:ext cx="11713029" cy="646331"/>
          </a:xfrm>
          <a:prstGeom prst="rect">
            <a:avLst/>
          </a:prstGeom>
        </p:spPr>
        <p:txBody>
          <a:bodyPr wrap="square">
            <a:spAutoFit/>
          </a:bodyPr>
          <a:lstStyle/>
          <a:p>
            <a:r>
              <a:rPr lang="fr-FR" b="0" i="0" dirty="0" smtClean="0">
                <a:solidFill>
                  <a:srgbClr val="545E69"/>
                </a:solidFill>
                <a:effectLst/>
                <a:latin typeface="Source Sans Pro"/>
              </a:rPr>
              <a:t>couvertes d’ardoises bleutées dont plusieurs anciennes carrières existent dans la vallée, ces maisons utilisent toujours judicieusement la pente naturelle du terrain,</a:t>
            </a:r>
            <a:endParaRPr lang="fr-FR" dirty="0"/>
          </a:p>
        </p:txBody>
      </p:sp>
    </p:spTree>
    <p:extLst>
      <p:ext uri="{BB962C8B-B14F-4D97-AF65-F5344CB8AC3E}">
        <p14:creationId xmlns:p14="http://schemas.microsoft.com/office/powerpoint/2010/main" val="322533274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4098" name="Picture 2" descr="Village de Evol... - L'univers d'Erik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1485"/>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1557" y="5723709"/>
            <a:ext cx="1588226" cy="9144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97552" y="2819836"/>
            <a:ext cx="1298448" cy="1444752"/>
          </a:xfrm>
          <a:prstGeom prst="rect">
            <a:avLst/>
          </a:prstGeom>
        </p:spPr>
      </p:pic>
    </p:spTree>
    <p:extLst>
      <p:ext uri="{BB962C8B-B14F-4D97-AF65-F5344CB8AC3E}">
        <p14:creationId xmlns:p14="http://schemas.microsoft.com/office/powerpoint/2010/main" val="2559438128"/>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wedge">
                                      <p:cBhvr>
                                        <p:cTn id="7" dur="2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254</TotalTime>
  <Words>235</Words>
  <Application>Microsoft Office PowerPoint</Application>
  <PresentationFormat>Grand écran</PresentationFormat>
  <Paragraphs>11</Paragraphs>
  <Slides>16</Slides>
  <Notes>0</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16</vt:i4>
      </vt:variant>
    </vt:vector>
  </HeadingPairs>
  <TitlesOfParts>
    <vt:vector size="24" baseType="lpstr">
      <vt:lpstr>Arial</vt:lpstr>
      <vt:lpstr>Bickley Script</vt:lpstr>
      <vt:lpstr>Calibri</vt:lpstr>
      <vt:lpstr>Calibri Light</vt:lpstr>
      <vt:lpstr>Lora</vt:lpstr>
      <vt:lpstr>Roboto</vt:lpstr>
      <vt:lpstr>Source Sans Pro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14</cp:revision>
  <dcterms:created xsi:type="dcterms:W3CDTF">2024-04-25T16:59:32Z</dcterms:created>
  <dcterms:modified xsi:type="dcterms:W3CDTF">2024-04-26T18:05:26Z</dcterms:modified>
</cp:coreProperties>
</file>