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2" r:id="rId3"/>
    <p:sldId id="258" r:id="rId4"/>
    <p:sldId id="260" r:id="rId5"/>
    <p:sldId id="259" r:id="rId6"/>
    <p:sldId id="267" r:id="rId7"/>
    <p:sldId id="261" r:id="rId8"/>
    <p:sldId id="263" r:id="rId9"/>
    <p:sldId id="270" r:id="rId10"/>
    <p:sldId id="268" r:id="rId11"/>
    <p:sldId id="264" r:id="rId12"/>
    <p:sldId id="265" r:id="rId13"/>
    <p:sldId id="269" r:id="rId14"/>
    <p:sldId id="271" r:id="rId15"/>
    <p:sldId id="272" r:id="rId16"/>
    <p:sldId id="273" r:id="rId17"/>
    <p:sldId id="266" r:id="rId1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lHfYLAjSIlTYvAiCTwKdIQ==" hashData="MkOIB+V33wP0n03rg/M2LrgZXenCJRHVzVQTcT5nJNi5np1vO0Qtw2wNvdJl7w6FeRGvNHfTAG2u15LV3EPh6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7" autoAdjust="0"/>
    <p:restoredTop sz="94660"/>
  </p:normalViewPr>
  <p:slideViewPr>
    <p:cSldViewPr snapToGrid="0">
      <p:cViewPr varScale="1">
        <p:scale>
          <a:sx n="77" d="100"/>
          <a:sy n="77" d="100"/>
        </p:scale>
        <p:origin x="15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F750A524-0730-4BC4-8C43-AF09D4514D48}" type="datetimeFigureOut">
              <a:rPr lang="fr-FR" smtClean="0"/>
              <a:t>20/02/2024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A5AA066-4C2E-48D9-A9EE-EFADE38E5A95}" type="slidenum">
              <a:rPr lang="fr-FR" smtClean="0"/>
              <a:t>‹N°›</a:t>
            </a:fld>
            <a:endParaRPr lang="fr-FR"/>
          </a:p>
        </p:txBody>
      </p:sp>
    </p:spTree>
    <p:extLst>
      <p:ext uri="{BB962C8B-B14F-4D97-AF65-F5344CB8AC3E}">
        <p14:creationId xmlns:p14="http://schemas.microsoft.com/office/powerpoint/2010/main" val="41284641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750A524-0730-4BC4-8C43-AF09D4514D48}" type="datetimeFigureOut">
              <a:rPr lang="fr-FR" smtClean="0"/>
              <a:t>20/02/2024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A5AA066-4C2E-48D9-A9EE-EFADE38E5A95}" type="slidenum">
              <a:rPr lang="fr-FR" smtClean="0"/>
              <a:t>‹N°›</a:t>
            </a:fld>
            <a:endParaRPr lang="fr-FR"/>
          </a:p>
        </p:txBody>
      </p:sp>
    </p:spTree>
    <p:extLst>
      <p:ext uri="{BB962C8B-B14F-4D97-AF65-F5344CB8AC3E}">
        <p14:creationId xmlns:p14="http://schemas.microsoft.com/office/powerpoint/2010/main" val="28671342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F750A524-0730-4BC4-8C43-AF09D4514D48}" type="datetimeFigureOut">
              <a:rPr lang="fr-FR" smtClean="0"/>
              <a:t>20/02/2024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A5AA066-4C2E-48D9-A9EE-EFADE38E5A95}" type="slidenum">
              <a:rPr lang="fr-FR" smtClean="0"/>
              <a:t>‹N°›</a:t>
            </a:fld>
            <a:endParaRPr lang="fr-FR"/>
          </a:p>
        </p:txBody>
      </p:sp>
    </p:spTree>
    <p:extLst>
      <p:ext uri="{BB962C8B-B14F-4D97-AF65-F5344CB8AC3E}">
        <p14:creationId xmlns:p14="http://schemas.microsoft.com/office/powerpoint/2010/main" val="18799049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750A524-0730-4BC4-8C43-AF09D4514D48}" type="datetimeFigureOut">
              <a:rPr lang="fr-FR" smtClean="0"/>
              <a:t>20/02/2024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6A5AA066-4C2E-48D9-A9EE-EFADE38E5A95}" type="slidenum">
              <a:rPr lang="fr-FR" smtClean="0"/>
              <a:t>‹N°›</a:t>
            </a:fld>
            <a:endParaRPr lang="fr-FR"/>
          </a:p>
        </p:txBody>
      </p:sp>
    </p:spTree>
    <p:extLst>
      <p:ext uri="{BB962C8B-B14F-4D97-AF65-F5344CB8AC3E}">
        <p14:creationId xmlns:p14="http://schemas.microsoft.com/office/powerpoint/2010/main" val="34924969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750A524-0730-4BC4-8C43-AF09D4514D48}" type="datetimeFigureOut">
              <a:rPr lang="fr-FR" smtClean="0"/>
              <a:t>20/02/2024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6A5AA066-4C2E-48D9-A9EE-EFADE38E5A95}" type="slidenum">
              <a:rPr lang="fr-FR" smtClean="0"/>
              <a:t>‹N°›</a:t>
            </a:fld>
            <a:endParaRPr lang="fr-FR"/>
          </a:p>
        </p:txBody>
      </p:sp>
    </p:spTree>
    <p:extLst>
      <p:ext uri="{BB962C8B-B14F-4D97-AF65-F5344CB8AC3E}">
        <p14:creationId xmlns:p14="http://schemas.microsoft.com/office/powerpoint/2010/main" val="2511491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F750A524-0730-4BC4-8C43-AF09D4514D48}" type="datetimeFigureOut">
              <a:rPr lang="fr-FR" smtClean="0"/>
              <a:t>20/02/2024</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6A5AA066-4C2E-48D9-A9EE-EFADE38E5A95}" type="slidenum">
              <a:rPr lang="fr-FR" smtClean="0"/>
              <a:t>‹N°›</a:t>
            </a:fld>
            <a:endParaRPr lang="fr-FR"/>
          </a:p>
        </p:txBody>
      </p:sp>
    </p:spTree>
    <p:extLst>
      <p:ext uri="{BB962C8B-B14F-4D97-AF65-F5344CB8AC3E}">
        <p14:creationId xmlns:p14="http://schemas.microsoft.com/office/powerpoint/2010/main" val="16860664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750A524-0730-4BC4-8C43-AF09D4514D48}" type="datetimeFigureOut">
              <a:rPr lang="fr-FR" smtClean="0"/>
              <a:t>20/02/2024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6A5AA066-4C2E-48D9-A9EE-EFADE38E5A95}" type="slidenum">
              <a:rPr lang="fr-FR" smtClean="0"/>
              <a:t>‹N°›</a:t>
            </a:fld>
            <a:endParaRPr lang="fr-FR"/>
          </a:p>
        </p:txBody>
      </p:sp>
    </p:spTree>
    <p:extLst>
      <p:ext uri="{BB962C8B-B14F-4D97-AF65-F5344CB8AC3E}">
        <p14:creationId xmlns:p14="http://schemas.microsoft.com/office/powerpoint/2010/main" val="15570076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F750A524-0730-4BC4-8C43-AF09D4514D48}" type="datetimeFigureOut">
              <a:rPr lang="fr-FR" smtClean="0"/>
              <a:t>20/02/2024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6A5AA066-4C2E-48D9-A9EE-EFADE38E5A95}" type="slidenum">
              <a:rPr lang="fr-FR" smtClean="0"/>
              <a:t>‹N°›</a:t>
            </a:fld>
            <a:endParaRPr lang="fr-FR"/>
          </a:p>
        </p:txBody>
      </p:sp>
    </p:spTree>
    <p:extLst>
      <p:ext uri="{BB962C8B-B14F-4D97-AF65-F5344CB8AC3E}">
        <p14:creationId xmlns:p14="http://schemas.microsoft.com/office/powerpoint/2010/main" val="14153480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F750A524-0730-4BC4-8C43-AF09D4514D48}" type="datetimeFigureOut">
              <a:rPr lang="fr-FR" smtClean="0"/>
              <a:t>20/02/2024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6A5AA066-4C2E-48D9-A9EE-EFADE38E5A95}" type="slidenum">
              <a:rPr lang="fr-FR" smtClean="0"/>
              <a:t>‹N°›</a:t>
            </a:fld>
            <a:endParaRPr lang="fr-FR"/>
          </a:p>
        </p:txBody>
      </p:sp>
    </p:spTree>
    <p:extLst>
      <p:ext uri="{BB962C8B-B14F-4D97-AF65-F5344CB8AC3E}">
        <p14:creationId xmlns:p14="http://schemas.microsoft.com/office/powerpoint/2010/main" val="19087711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750A524-0730-4BC4-8C43-AF09D4514D48}" type="datetimeFigureOut">
              <a:rPr lang="fr-FR" smtClean="0"/>
              <a:t>20/02/2024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A5AA066-4C2E-48D9-A9EE-EFADE38E5A95}" type="slidenum">
              <a:rPr lang="fr-FR" smtClean="0"/>
              <a:t>‹N°›</a:t>
            </a:fld>
            <a:endParaRPr lang="fr-FR"/>
          </a:p>
        </p:txBody>
      </p:sp>
    </p:spTree>
    <p:extLst>
      <p:ext uri="{BB962C8B-B14F-4D97-AF65-F5344CB8AC3E}">
        <p14:creationId xmlns:p14="http://schemas.microsoft.com/office/powerpoint/2010/main" val="20572970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750A524-0730-4BC4-8C43-AF09D4514D48}" type="datetimeFigureOut">
              <a:rPr lang="fr-FR" smtClean="0"/>
              <a:t>20/02/2024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A5AA066-4C2E-48D9-A9EE-EFADE38E5A95}" type="slidenum">
              <a:rPr lang="fr-FR" smtClean="0"/>
              <a:t>‹N°›</a:t>
            </a:fld>
            <a:endParaRPr lang="fr-FR"/>
          </a:p>
        </p:txBody>
      </p:sp>
    </p:spTree>
    <p:extLst>
      <p:ext uri="{BB962C8B-B14F-4D97-AF65-F5344CB8AC3E}">
        <p14:creationId xmlns:p14="http://schemas.microsoft.com/office/powerpoint/2010/main" val="14279232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50A524-0730-4BC4-8C43-AF09D4514D48}" type="datetimeFigureOut">
              <a:rPr lang="fr-FR" smtClean="0"/>
              <a:t>20/02/2024</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5AA066-4C2E-48D9-A9EE-EFADE38E5A95}" type="slidenum">
              <a:rPr lang="fr-FR" smtClean="0"/>
              <a:t>‹N°›</a:t>
            </a:fld>
            <a:endParaRPr lang="fr-FR"/>
          </a:p>
        </p:txBody>
      </p:sp>
    </p:spTree>
    <p:extLst>
      <p:ext uri="{BB962C8B-B14F-4D97-AF65-F5344CB8AC3E}">
        <p14:creationId xmlns:p14="http://schemas.microsoft.com/office/powerpoint/2010/main" val="28704481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3.jpg"/><Relationship Id="rId5" Type="http://schemas.openxmlformats.org/officeDocument/2006/relationships/image" Target="../media/image2.gif"/><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jpg"/><Relationship Id="rId1" Type="http://schemas.openxmlformats.org/officeDocument/2006/relationships/slideLayout" Target="../slideLayouts/slideLayout7.xml"/><Relationship Id="rId5" Type="http://schemas.openxmlformats.org/officeDocument/2006/relationships/hyperlink" Target="https://www.undiscoveredscotland.co.uk/edinburgh/edinburgh/index.html" TargetMode="Externa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jp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jpg"/><Relationship Id="rId1" Type="http://schemas.openxmlformats.org/officeDocument/2006/relationships/slideLayout" Target="../slideLayouts/slideLayout7.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5.jpeg"/></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4.jpg"/><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5.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ilmerton Cove"/>
          <p:cNvPicPr>
            <a:picLocks noChangeAspect="1" noChangeArrowheads="1"/>
          </p:cNvPicPr>
          <p:nvPr/>
        </p:nvPicPr>
        <p:blipFill>
          <a:blip r:embed="rId3">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19839" y="2367171"/>
            <a:ext cx="11872161" cy="2123658"/>
          </a:xfrm>
          <a:prstGeom prst="rect">
            <a:avLst/>
          </a:prstGeom>
          <a:noFill/>
        </p:spPr>
        <p:txBody>
          <a:bodyPr wrap="none" lIns="91440" tIns="45720" rIns="91440" bIns="45720">
            <a:spAutoFit/>
          </a:bodyPr>
          <a:lstStyle/>
          <a:p>
            <a:r>
              <a:rPr lang="fr-FR" sz="4400" b="1" spc="50" dirty="0" smtClean="0">
                <a:ln w="0"/>
                <a:solidFill>
                  <a:srgbClr val="FF0000"/>
                </a:solidFill>
                <a:effectLst>
                  <a:innerShdw blurRad="63500" dist="50800" dir="13500000">
                    <a:srgbClr val="000000">
                      <a:alpha val="50000"/>
                    </a:srgbClr>
                  </a:innerShdw>
                </a:effectLst>
                <a:latin typeface="Algerian" panose="04020705040A02060702" pitchFamily="82" charset="0"/>
              </a:rPr>
              <a:t>                Le </a:t>
            </a:r>
            <a:r>
              <a:rPr lang="fr-FR" sz="4400" b="1" spc="50" dirty="0">
                <a:ln w="0"/>
                <a:solidFill>
                  <a:srgbClr val="FF0000"/>
                </a:solidFill>
                <a:effectLst>
                  <a:innerShdw blurRad="63500" dist="50800" dir="13500000">
                    <a:srgbClr val="000000">
                      <a:alpha val="50000"/>
                    </a:srgbClr>
                  </a:innerShdw>
                </a:effectLst>
                <a:latin typeface="Algerian" panose="04020705040A02060702" pitchFamily="82" charset="0"/>
              </a:rPr>
              <a:t>mystère </a:t>
            </a:r>
            <a:r>
              <a:rPr lang="fr-FR" sz="4400" b="1" spc="50" dirty="0" smtClean="0">
                <a:ln w="0"/>
                <a:solidFill>
                  <a:srgbClr val="FF0000"/>
                </a:solidFill>
                <a:effectLst>
                  <a:innerShdw blurRad="63500" dist="50800" dir="13500000">
                    <a:srgbClr val="000000">
                      <a:alpha val="50000"/>
                    </a:srgbClr>
                  </a:innerShdw>
                </a:effectLst>
                <a:latin typeface="Algerian" panose="04020705040A02060702" pitchFamily="82" charset="0"/>
              </a:rPr>
              <a:t>inexpliqué</a:t>
            </a:r>
          </a:p>
          <a:p>
            <a:r>
              <a:rPr lang="fr-FR" sz="4400" b="1" spc="50" dirty="0" smtClean="0">
                <a:ln w="0"/>
                <a:solidFill>
                  <a:srgbClr val="FF0000"/>
                </a:solidFill>
                <a:effectLst>
                  <a:innerShdw blurRad="63500" dist="50800" dir="13500000">
                    <a:srgbClr val="000000">
                      <a:alpha val="50000"/>
                    </a:srgbClr>
                  </a:innerShdw>
                </a:effectLst>
                <a:latin typeface="Algerian" panose="04020705040A02060702" pitchFamily="82" charset="0"/>
              </a:rPr>
              <a:t>                                     de</a:t>
            </a:r>
          </a:p>
          <a:p>
            <a:r>
              <a:rPr lang="fr-FR" sz="4400" b="1" spc="50" dirty="0" smtClean="0">
                <a:ln w="0"/>
                <a:solidFill>
                  <a:srgbClr val="FF0000"/>
                </a:solidFill>
                <a:effectLst>
                  <a:innerShdw blurRad="63500" dist="50800" dir="13500000">
                    <a:srgbClr val="000000">
                      <a:alpha val="50000"/>
                    </a:srgbClr>
                  </a:innerShdw>
                </a:effectLst>
                <a:latin typeface="Algerian" panose="04020705040A02060702" pitchFamily="82" charset="0"/>
              </a:rPr>
              <a:t> </a:t>
            </a:r>
            <a:r>
              <a:rPr lang="fr-FR" sz="4400" b="1" spc="50" dirty="0">
                <a:ln w="0"/>
                <a:solidFill>
                  <a:srgbClr val="FF0000"/>
                </a:solidFill>
                <a:effectLst>
                  <a:innerShdw blurRad="63500" dist="50800" dir="13500000">
                    <a:srgbClr val="000000">
                      <a:alpha val="50000"/>
                    </a:srgbClr>
                  </a:innerShdw>
                </a:effectLst>
                <a:latin typeface="Algerian" panose="04020705040A02060702" pitchFamily="82" charset="0"/>
              </a:rPr>
              <a:t>l'étrange </a:t>
            </a:r>
            <a:r>
              <a:rPr lang="fr-FR" sz="4400" b="1" spc="50" dirty="0" err="1">
                <a:ln w="0"/>
                <a:solidFill>
                  <a:srgbClr val="FF0000"/>
                </a:solidFill>
                <a:effectLst>
                  <a:innerShdw blurRad="63500" dist="50800" dir="13500000">
                    <a:srgbClr val="000000">
                      <a:alpha val="50000"/>
                    </a:srgbClr>
                  </a:innerShdw>
                </a:effectLst>
                <a:latin typeface="Algerian" panose="04020705040A02060702" pitchFamily="82" charset="0"/>
              </a:rPr>
              <a:t>Gilmerton</a:t>
            </a:r>
            <a:r>
              <a:rPr lang="fr-FR" sz="4400" b="1" spc="50" dirty="0">
                <a:ln w="0"/>
                <a:solidFill>
                  <a:srgbClr val="FF0000"/>
                </a:solidFill>
                <a:effectLst>
                  <a:innerShdw blurRad="63500" dist="50800" dir="13500000">
                    <a:srgbClr val="000000">
                      <a:alpha val="50000"/>
                    </a:srgbClr>
                  </a:innerShdw>
                </a:effectLst>
                <a:latin typeface="Algerian" panose="04020705040A02060702" pitchFamily="82" charset="0"/>
              </a:rPr>
              <a:t> Cove d'Édimbourg</a:t>
            </a:r>
          </a:p>
        </p:txBody>
      </p:sp>
      <p:pic>
        <p:nvPicPr>
          <p:cNvPr id="3" name="Imag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2573" y="488513"/>
            <a:ext cx="2935404" cy="1878658"/>
          </a:xfrm>
          <a:prstGeom prst="rect">
            <a:avLst/>
          </a:prstGeom>
          <a:effectLst>
            <a:softEdge rad="127000"/>
          </a:effectLst>
        </p:spPr>
      </p:pic>
      <p:pic>
        <p:nvPicPr>
          <p:cNvPr id="5" name="Imag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995770" y="4809995"/>
            <a:ext cx="1759865" cy="1871639"/>
          </a:xfrm>
          <a:prstGeom prst="rect">
            <a:avLst/>
          </a:prstGeom>
        </p:spPr>
      </p:pic>
    </p:spTree>
    <p:extLst>
      <p:ext uri="{BB962C8B-B14F-4D97-AF65-F5344CB8AC3E}">
        <p14:creationId xmlns:p14="http://schemas.microsoft.com/office/powerpoint/2010/main" val="1219599435"/>
      </p:ext>
    </p:extLst>
  </p:cSld>
  <p:clrMapOvr>
    <a:masterClrMapping/>
  </p:clrMapOvr>
  <mc:AlternateContent xmlns:mc="http://schemas.openxmlformats.org/markup-compatibility/2006" xmlns:p14="http://schemas.microsoft.com/office/powerpoint/2010/main">
    <mc:Choice Requires="p14">
      <p:transition spd="slow" p14:dur="2000">
        <p:sndAc>
          <p:stSnd>
            <p:snd r:embed="rId2" name="L&amp;#39instant reiki - Damien DUBOIS - clochette toutes les 3 minutes.wav"/>
          </p:stSnd>
        </p:sndAc>
      </p:transition>
    </mc:Choice>
    <mc:Fallback xmlns="">
      <p:transition spd="slow">
        <p:sndAc>
          <p:stSnd>
            <p:snd r:embed="rId7" name="L&amp;#39instant reiki - Damien DUBOIS - clochette toutes les 3 minutes.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rotWithShape="1">
          <a:blip r:embed="rId2">
            <a:extLst>
              <a:ext uri="{28A0092B-C50C-407E-A947-70E740481C1C}">
                <a14:useLocalDpi xmlns:a14="http://schemas.microsoft.com/office/drawing/2010/main" val="0"/>
              </a:ext>
            </a:extLst>
          </a:blip>
          <a:srcRect l="15365"/>
          <a:stretch/>
        </p:blipFill>
        <p:spPr>
          <a:xfrm>
            <a:off x="0" y="0"/>
            <a:ext cx="12191999" cy="6858000"/>
          </a:xfrm>
          <a:prstGeom prst="rect">
            <a:avLst/>
          </a:prstGeom>
        </p:spPr>
      </p:pic>
      <p:sp>
        <p:nvSpPr>
          <p:cNvPr id="2" name="Rectangle 1"/>
          <p:cNvSpPr/>
          <p:nvPr/>
        </p:nvSpPr>
        <p:spPr>
          <a:xfrm>
            <a:off x="0" y="478314"/>
            <a:ext cx="9144000" cy="6186309"/>
          </a:xfrm>
          <a:prstGeom prst="rect">
            <a:avLst/>
          </a:prstGeom>
        </p:spPr>
        <p:txBody>
          <a:bodyPr wrap="square">
            <a:spAutoFit/>
          </a:bodyPr>
          <a:lstStyle/>
          <a:p>
            <a:pPr algn="just"/>
            <a:r>
              <a:rPr lang="fr-FR" b="1" u="sng" dirty="0">
                <a:latin typeface="lucida sans unicode" panose="020B0602030504020204" pitchFamily="34" charset="0"/>
              </a:rPr>
              <a:t>Historique</a:t>
            </a:r>
            <a:endParaRPr lang="fr-FR" dirty="0">
              <a:latin typeface="Cabin"/>
            </a:endParaRPr>
          </a:p>
          <a:p>
            <a:pPr algn="just"/>
            <a:r>
              <a:rPr lang="fr-FR" dirty="0">
                <a:latin typeface="lucida sans unicode" panose="020B0602030504020204" pitchFamily="34" charset="0"/>
              </a:rPr>
              <a:t>Comme indiqué ci-dessus, c’est en 1786 que l’on parle pour la première fois des grottes avec le plan du village réalisé par John </a:t>
            </a:r>
            <a:r>
              <a:rPr lang="fr-FR" dirty="0" err="1">
                <a:latin typeface="lucida sans unicode" panose="020B0602030504020204" pitchFamily="34" charset="0"/>
              </a:rPr>
              <a:t>Ainslie</a:t>
            </a:r>
            <a:r>
              <a:rPr lang="fr-FR" dirty="0">
                <a:latin typeface="lucida sans unicode" panose="020B0602030504020204" pitchFamily="34" charset="0"/>
              </a:rPr>
              <a:t>. Il faudra attendre la fin du 19e siècle pour que l’assistant du musée d’Edimbourg F.R </a:t>
            </a:r>
            <a:r>
              <a:rPr lang="fr-FR" dirty="0" err="1">
                <a:latin typeface="lucida sans unicode" panose="020B0602030504020204" pitchFamily="34" charset="0"/>
              </a:rPr>
              <a:t>Coles</a:t>
            </a:r>
            <a:r>
              <a:rPr lang="fr-FR" dirty="0">
                <a:latin typeface="lucida sans unicode" panose="020B0602030504020204" pitchFamily="34" charset="0"/>
              </a:rPr>
              <a:t> s’y intéresse. Il y passera trois jours et trois nuits dans le but d’en apprendre un peu plus et de percer peut-être son secret. Il publie un article dans le quotidien « </a:t>
            </a:r>
            <a:r>
              <a:rPr lang="fr-FR" dirty="0" err="1">
                <a:latin typeface="lucida sans unicode" panose="020B0602030504020204" pitchFamily="34" charset="0"/>
              </a:rPr>
              <a:t>Scotsman</a:t>
            </a:r>
            <a:r>
              <a:rPr lang="fr-FR" dirty="0">
                <a:latin typeface="lucida sans unicode" panose="020B0602030504020204" pitchFamily="34" charset="0"/>
              </a:rPr>
              <a:t> » en 1906, dans lequel il avance l’hypothèse que Paterson est effectivement le créateur de </a:t>
            </a:r>
            <a:r>
              <a:rPr lang="fr-FR" dirty="0" err="1">
                <a:latin typeface="lucida sans unicode" panose="020B0602030504020204" pitchFamily="34" charset="0"/>
              </a:rPr>
              <a:t>Gilmerton</a:t>
            </a:r>
            <a:r>
              <a:rPr lang="fr-FR" dirty="0">
                <a:latin typeface="lucida sans unicode" panose="020B0602030504020204" pitchFamily="34" charset="0"/>
              </a:rPr>
              <a:t> Cove, tout en ajoutant un bémol, dans le sens, où il ne croit pas à une réalisation sans aide extérieure. En 1935 </a:t>
            </a:r>
            <a:r>
              <a:rPr lang="fr-FR" dirty="0" err="1">
                <a:latin typeface="lucida sans unicode" panose="020B0602030504020204" pitchFamily="34" charset="0"/>
              </a:rPr>
              <a:t>Gilmerton</a:t>
            </a:r>
            <a:r>
              <a:rPr lang="fr-FR" dirty="0">
                <a:latin typeface="lucida sans unicode" panose="020B0602030504020204" pitchFamily="34" charset="0"/>
              </a:rPr>
              <a:t> échappe de justesse à la construction d’un aéroport sur ses terres et peut-être à la destruction de la grotte. C’est en 1970 qu’une série de recherches fait apparaitre un système de drainage qui longe le corridor central. Enfin en 2002, lors de la sécurisation du site, les archéologues découvrent une pièce obstruée par un éboulement. Malheureusement il est impossible de la dégager sans risquer d’affaisser la partie supérieure, où passe une des routes du village. La découverte de ce passage va alors lancer une série de rumeurs plus ou moins fondées sur l’utilisation de </a:t>
            </a:r>
            <a:r>
              <a:rPr lang="fr-FR" dirty="0" err="1">
                <a:latin typeface="lucida sans unicode" panose="020B0602030504020204" pitchFamily="34" charset="0"/>
              </a:rPr>
              <a:t>Gilmerton</a:t>
            </a:r>
            <a:r>
              <a:rPr lang="fr-FR" dirty="0">
                <a:latin typeface="lucida sans unicode" panose="020B0602030504020204" pitchFamily="34" charset="0"/>
              </a:rPr>
              <a:t> Cove. Les thèses des Templiers, d’un passage secret jusqu’au château de </a:t>
            </a:r>
            <a:r>
              <a:rPr lang="fr-FR" dirty="0" err="1">
                <a:latin typeface="lucida sans unicode" panose="020B0602030504020204" pitchFamily="34" charset="0"/>
              </a:rPr>
              <a:t>Craigmillar</a:t>
            </a:r>
            <a:r>
              <a:rPr lang="fr-FR" dirty="0">
                <a:latin typeface="lucida sans unicode" panose="020B0602030504020204" pitchFamily="34" charset="0"/>
              </a:rPr>
              <a:t>, des </a:t>
            </a:r>
            <a:r>
              <a:rPr lang="fr-FR" dirty="0" err="1">
                <a:latin typeface="lucida sans unicode" panose="020B0602030504020204" pitchFamily="34" charset="0"/>
              </a:rPr>
              <a:t>Covenanters</a:t>
            </a:r>
            <a:r>
              <a:rPr lang="fr-FR" dirty="0">
                <a:latin typeface="lucida sans unicode" panose="020B0602030504020204" pitchFamily="34" charset="0"/>
              </a:rPr>
              <a:t>, d’une prison pour les ennemis du Duc de </a:t>
            </a:r>
            <a:r>
              <a:rPr lang="fr-FR" dirty="0" err="1">
                <a:latin typeface="lucida sans unicode" panose="020B0602030504020204" pitchFamily="34" charset="0"/>
              </a:rPr>
              <a:t>Buccleuch</a:t>
            </a:r>
            <a:r>
              <a:rPr lang="fr-FR" dirty="0">
                <a:latin typeface="lucida sans unicode" panose="020B0602030504020204" pitchFamily="34" charset="0"/>
              </a:rPr>
              <a:t> ou encore du </a:t>
            </a:r>
            <a:r>
              <a:rPr lang="fr-FR" dirty="0" err="1">
                <a:latin typeface="lucida sans unicode" panose="020B0602030504020204" pitchFamily="34" charset="0"/>
              </a:rPr>
              <a:t>Hellfire</a:t>
            </a:r>
            <a:r>
              <a:rPr lang="fr-FR" dirty="0">
                <a:latin typeface="lucida sans unicode" panose="020B0602030504020204" pitchFamily="34" charset="0"/>
              </a:rPr>
              <a:t> Club sont mises en avant. Bref, tout le monde y va de son explication. Après 4 ans de travaux pour consolider la grotte, le conseil d’Edimbourg a décidé d’ouvrir le site aux touristes en 2003.</a:t>
            </a:r>
            <a:endParaRPr lang="fr-FR" b="0" i="0" dirty="0">
              <a:effectLst/>
              <a:latin typeface="Cabin"/>
            </a:endParaRPr>
          </a:p>
        </p:txBody>
      </p:sp>
      <p:pic>
        <p:nvPicPr>
          <p:cNvPr id="2050" name="Picture 2" descr="Tuyaux sous la chaussÃ©e au-dessu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25044" y="896024"/>
            <a:ext cx="2143125" cy="1609726"/>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 name="Tableau 2"/>
          <p:cNvGraphicFramePr>
            <a:graphicFrameLocks noGrp="1"/>
          </p:cNvGraphicFramePr>
          <p:nvPr>
            <p:extLst>
              <p:ext uri="{D42A27DB-BD31-4B8C-83A1-F6EECF244321}">
                <p14:modId xmlns:p14="http://schemas.microsoft.com/office/powerpoint/2010/main" val="91147983"/>
              </p:ext>
            </p:extLst>
          </p:nvPr>
        </p:nvGraphicFramePr>
        <p:xfrm>
          <a:off x="9144000" y="2640968"/>
          <a:ext cx="2994763" cy="274320"/>
        </p:xfrm>
        <a:graphic>
          <a:graphicData uri="http://schemas.openxmlformats.org/drawingml/2006/table">
            <a:tbl>
              <a:tblPr/>
              <a:tblGrid>
                <a:gridCol w="2994763">
                  <a:extLst>
                    <a:ext uri="{9D8B030D-6E8A-4147-A177-3AD203B41FA5}">
                      <a16:colId xmlns:a16="http://schemas.microsoft.com/office/drawing/2014/main" val="1535707117"/>
                    </a:ext>
                  </a:extLst>
                </a:gridCol>
              </a:tblGrid>
              <a:tr h="0">
                <a:tc>
                  <a:txBody>
                    <a:bodyPr/>
                    <a:lstStyle/>
                    <a:p>
                      <a:pPr fontAlgn="base"/>
                      <a:r>
                        <a:rPr lang="fr-FR" sz="1200" b="1" dirty="0">
                          <a:solidFill>
                            <a:schemeClr val="tx1"/>
                          </a:solidFill>
                          <a:effectLst/>
                          <a:latin typeface="inherit"/>
                        </a:rPr>
                        <a:t>Tuyaux sous la chaussée au-dessus</a:t>
                      </a:r>
                      <a:endParaRPr lang="fr-FR" sz="1200" dirty="0">
                        <a:solidFill>
                          <a:schemeClr val="tx1"/>
                        </a:solidFill>
                        <a:effectLst/>
                      </a:endParaRPr>
                    </a:p>
                  </a:txBody>
                  <a:tcPr anchor="ctr">
                    <a:lnL>
                      <a:noFill/>
                    </a:lnL>
                    <a:lnR>
                      <a:noFill/>
                    </a:lnR>
                    <a:lnT w="9525" cap="flat" cmpd="sng" algn="ctr">
                      <a:solidFill>
                        <a:srgbClr val="E6E6E6"/>
                      </a:solidFill>
                      <a:prstDash val="solid"/>
                      <a:round/>
                      <a:headEnd type="none" w="med" len="med"/>
                      <a:tailEnd type="none" w="med" len="med"/>
                    </a:lnT>
                    <a:lnB w="9525" cap="flat" cmpd="sng" algn="ctr">
                      <a:solidFill>
                        <a:srgbClr val="E6E6E6"/>
                      </a:solidFill>
                      <a:prstDash val="solid"/>
                      <a:round/>
                      <a:headEnd type="none" w="med" len="med"/>
                      <a:tailEnd type="none" w="med" len="med"/>
                    </a:lnB>
                    <a:solidFill>
                      <a:srgbClr val="FFFFFF"/>
                    </a:solidFill>
                  </a:tcPr>
                </a:tc>
                <a:extLst>
                  <a:ext uri="{0D108BD9-81ED-4DB2-BD59-A6C34878D82A}">
                    <a16:rowId xmlns:a16="http://schemas.microsoft.com/office/drawing/2014/main" val="3350425609"/>
                  </a:ext>
                </a:extLst>
              </a:tr>
            </a:tbl>
          </a:graphicData>
        </a:graphic>
      </p:graphicFrame>
      <p:pic>
        <p:nvPicPr>
          <p:cNvPr id="2052" name="Picture 4" descr="Le puit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25044" y="3571468"/>
            <a:ext cx="2143125" cy="160972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0120712" y="5207796"/>
            <a:ext cx="721672" cy="276999"/>
          </a:xfrm>
          <a:prstGeom prst="rect">
            <a:avLst/>
          </a:prstGeom>
        </p:spPr>
        <p:txBody>
          <a:bodyPr wrap="none">
            <a:spAutoFit/>
          </a:bodyPr>
          <a:lstStyle/>
          <a:p>
            <a:r>
              <a:rPr lang="fr-FR" sz="1200" dirty="0">
                <a:latin typeface="inherit"/>
              </a:rPr>
              <a:t>Le puits</a:t>
            </a:r>
          </a:p>
        </p:txBody>
      </p:sp>
    </p:spTree>
    <p:extLst>
      <p:ext uri="{BB962C8B-B14F-4D97-AF65-F5344CB8AC3E}">
        <p14:creationId xmlns:p14="http://schemas.microsoft.com/office/powerpoint/2010/main" val="4170737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rotWithShape="1">
          <a:blip r:embed="rId2">
            <a:extLst>
              <a:ext uri="{28A0092B-C50C-407E-A947-70E740481C1C}">
                <a14:useLocalDpi xmlns:a14="http://schemas.microsoft.com/office/drawing/2010/main" val="0"/>
              </a:ext>
            </a:extLst>
          </a:blip>
          <a:srcRect l="15365"/>
          <a:stretch/>
        </p:blipFill>
        <p:spPr>
          <a:xfrm>
            <a:off x="0" y="0"/>
            <a:ext cx="12191999" cy="6858000"/>
          </a:xfrm>
          <a:prstGeom prst="rect">
            <a:avLst/>
          </a:prstGeom>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1737" y="305131"/>
            <a:ext cx="4932819" cy="3369602"/>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51738" y="3757808"/>
            <a:ext cx="4932818" cy="2943618"/>
          </a:xfrm>
          <a:prstGeom prst="rect">
            <a:avLst/>
          </a:prstGeom>
        </p:spPr>
      </p:pic>
      <p:sp>
        <p:nvSpPr>
          <p:cNvPr id="4" name="Rectangle 3"/>
          <p:cNvSpPr/>
          <p:nvPr/>
        </p:nvSpPr>
        <p:spPr>
          <a:xfrm>
            <a:off x="229644" y="117693"/>
            <a:ext cx="6096000" cy="6740307"/>
          </a:xfrm>
          <a:prstGeom prst="rect">
            <a:avLst/>
          </a:prstGeom>
        </p:spPr>
        <p:txBody>
          <a:bodyPr>
            <a:spAutoFit/>
          </a:bodyPr>
          <a:lstStyle/>
          <a:p>
            <a:r>
              <a:rPr lang="fr-FR" dirty="0">
                <a:solidFill>
                  <a:srgbClr val="444444"/>
                </a:solidFill>
                <a:latin typeface="Verdana" panose="020B0604030504040204" pitchFamily="34" charset="0"/>
                <a:ea typeface="Verdana" panose="020B0604030504040204" pitchFamily="34" charset="0"/>
              </a:rPr>
              <a:t>"Mystère" est un mot </a:t>
            </a:r>
            <a:r>
              <a:rPr lang="fr-FR" dirty="0" smtClean="0">
                <a:solidFill>
                  <a:srgbClr val="444444"/>
                </a:solidFill>
                <a:latin typeface="Verdana" panose="020B0604030504040204" pitchFamily="34" charset="0"/>
                <a:ea typeface="Verdana" panose="020B0604030504040204" pitchFamily="34" charset="0"/>
              </a:rPr>
              <a:t>sur utilisé</a:t>
            </a:r>
            <a:r>
              <a:rPr lang="fr-FR" dirty="0">
                <a:solidFill>
                  <a:srgbClr val="444444"/>
                </a:solidFill>
                <a:latin typeface="Verdana" panose="020B0604030504040204" pitchFamily="34" charset="0"/>
                <a:ea typeface="Verdana" panose="020B0604030504040204" pitchFamily="34" charset="0"/>
              </a:rPr>
              <a:t>. Il est donc surprenant de constater qu’un chalet situé sur l’une des routes principales menant au sud-est d’ </a:t>
            </a:r>
            <a:r>
              <a:rPr lang="fr-FR" dirty="0">
                <a:solidFill>
                  <a:srgbClr val="444444"/>
                </a:solidFill>
                <a:latin typeface="Verdana" panose="020B0604030504040204" pitchFamily="34" charset="0"/>
                <a:ea typeface="Verdana" panose="020B0604030504040204" pitchFamily="34" charset="0"/>
                <a:hlinkClick r:id="rId5"/>
              </a:rPr>
              <a:t>Édimbourg</a:t>
            </a:r>
            <a:r>
              <a:rPr lang="fr-FR" dirty="0">
                <a:solidFill>
                  <a:srgbClr val="444444"/>
                </a:solidFill>
                <a:latin typeface="Verdana" panose="020B0604030504040204" pitchFamily="34" charset="0"/>
                <a:ea typeface="Verdana" panose="020B0604030504040204" pitchFamily="34" charset="0"/>
              </a:rPr>
              <a:t> cache un véritable mystère. Le chalet en question se trouve à </a:t>
            </a:r>
            <a:r>
              <a:rPr lang="fr-FR" dirty="0" err="1">
                <a:solidFill>
                  <a:srgbClr val="444444"/>
                </a:solidFill>
                <a:latin typeface="Verdana" panose="020B0604030504040204" pitchFamily="34" charset="0"/>
                <a:ea typeface="Verdana" panose="020B0604030504040204" pitchFamily="34" charset="0"/>
              </a:rPr>
              <a:t>Gilmerton</a:t>
            </a:r>
            <a:r>
              <a:rPr lang="fr-FR" dirty="0">
                <a:solidFill>
                  <a:srgbClr val="444444"/>
                </a:solidFill>
                <a:latin typeface="Verdana" panose="020B0604030504040204" pitchFamily="34" charset="0"/>
                <a:ea typeface="Verdana" panose="020B0604030504040204" pitchFamily="34" charset="0"/>
              </a:rPr>
              <a:t>, aujourd'hui une banlieue située à la périphérie d'</a:t>
            </a:r>
            <a:r>
              <a:rPr lang="fr-FR" dirty="0">
                <a:solidFill>
                  <a:srgbClr val="444444"/>
                </a:solidFill>
                <a:latin typeface="Verdana" panose="020B0604030504040204" pitchFamily="34" charset="0"/>
                <a:ea typeface="Verdana" panose="020B0604030504040204" pitchFamily="34" charset="0"/>
                <a:hlinkClick r:id="rId5"/>
              </a:rPr>
              <a:t>Édimbourg</a:t>
            </a:r>
            <a:r>
              <a:rPr lang="fr-FR" dirty="0">
                <a:solidFill>
                  <a:srgbClr val="444444"/>
                </a:solidFill>
                <a:latin typeface="Verdana" panose="020B0604030504040204" pitchFamily="34" charset="0"/>
                <a:ea typeface="Verdana" panose="020B0604030504040204" pitchFamily="34" charset="0"/>
              </a:rPr>
              <a:t> et à six kilomètres du centre-ville. </a:t>
            </a:r>
            <a:r>
              <a:rPr lang="fr-FR" dirty="0" err="1">
                <a:solidFill>
                  <a:srgbClr val="444444"/>
                </a:solidFill>
                <a:latin typeface="Verdana" panose="020B0604030504040204" pitchFamily="34" charset="0"/>
                <a:ea typeface="Verdana" panose="020B0604030504040204" pitchFamily="34" charset="0"/>
              </a:rPr>
              <a:t>Gilmerton</a:t>
            </a:r>
            <a:r>
              <a:rPr lang="fr-FR" dirty="0">
                <a:solidFill>
                  <a:srgbClr val="444444"/>
                </a:solidFill>
                <a:latin typeface="Verdana" panose="020B0604030504040204" pitchFamily="34" charset="0"/>
                <a:ea typeface="Verdana" panose="020B0604030504040204" pitchFamily="34" charset="0"/>
              </a:rPr>
              <a:t> était à l'origine un village séparé qui a grandi depuis ses origines médiévales pour accueillir des mineurs de charbon et des carrières de calcaire et leurs familles</a:t>
            </a:r>
            <a:r>
              <a:rPr lang="fr-FR" dirty="0" smtClean="0">
                <a:solidFill>
                  <a:srgbClr val="444444"/>
                </a:solidFill>
                <a:latin typeface="Verdana" panose="020B0604030504040204" pitchFamily="34" charset="0"/>
                <a:ea typeface="Verdana" panose="020B0604030504040204" pitchFamily="34" charset="0"/>
              </a:rPr>
              <a:t>.</a:t>
            </a:r>
            <a:r>
              <a:rPr lang="fr-FR" dirty="0">
                <a:latin typeface="Verdana" panose="020B0604030504040204" pitchFamily="34" charset="0"/>
                <a:ea typeface="Verdana" panose="020B0604030504040204" pitchFamily="34" charset="0"/>
                <a:cs typeface="Calibri" panose="020F0502020204030204" pitchFamily="34" charset="0"/>
              </a:rPr>
              <a:t> </a:t>
            </a:r>
            <a:r>
              <a:rPr lang="fr-FR" dirty="0" smtClean="0">
                <a:latin typeface="Verdana" panose="020B0604030504040204" pitchFamily="34" charset="0"/>
                <a:ea typeface="Verdana" panose="020B0604030504040204" pitchFamily="34" charset="0"/>
                <a:cs typeface="Calibri" panose="020F0502020204030204" pitchFamily="34" charset="0"/>
              </a:rPr>
              <a:t>le </a:t>
            </a:r>
            <a:r>
              <a:rPr lang="fr-FR" dirty="0">
                <a:latin typeface="Verdana" panose="020B0604030504040204" pitchFamily="34" charset="0"/>
                <a:ea typeface="Verdana" panose="020B0604030504040204" pitchFamily="34" charset="0"/>
                <a:cs typeface="Calibri" panose="020F0502020204030204" pitchFamily="34" charset="0"/>
              </a:rPr>
              <a:t>village de </a:t>
            </a:r>
            <a:r>
              <a:rPr lang="fr-FR" dirty="0" err="1">
                <a:latin typeface="Verdana" panose="020B0604030504040204" pitchFamily="34" charset="0"/>
                <a:ea typeface="Verdana" panose="020B0604030504040204" pitchFamily="34" charset="0"/>
                <a:cs typeface="Calibri" panose="020F0502020204030204" pitchFamily="34" charset="0"/>
              </a:rPr>
              <a:t>Gilmerton</a:t>
            </a:r>
            <a:r>
              <a:rPr lang="fr-FR" dirty="0">
                <a:latin typeface="Verdana" panose="020B0604030504040204" pitchFamily="34" charset="0"/>
                <a:ea typeface="Verdana" panose="020B0604030504040204" pitchFamily="34" charset="0"/>
                <a:cs typeface="Calibri" panose="020F0502020204030204" pitchFamily="34" charset="0"/>
              </a:rPr>
              <a:t> reste pour beaucoup au cœur d’un mystère entourant la construction d’une sorte de bunker médiéval. Cette grotte comprenant six pièces et creusée par la main de l’homme dans le grès reste aujourd’hui énigmatique quant à sa conception et son utilisation. Officiellement, on attribue cette création à un forgeron nommé Paterson, qui vécut au début du 18e siècle. Pourtant il est difficile de croire qu’un seul homme soit à l’origine de cette grotte. Du coup les thèses des Templiers, du </a:t>
            </a:r>
            <a:r>
              <a:rPr lang="fr-FR" dirty="0" err="1">
                <a:latin typeface="Verdana" panose="020B0604030504040204" pitchFamily="34" charset="0"/>
                <a:ea typeface="Verdana" panose="020B0604030504040204" pitchFamily="34" charset="0"/>
                <a:cs typeface="Calibri" panose="020F0502020204030204" pitchFamily="34" charset="0"/>
              </a:rPr>
              <a:t>Hellfire</a:t>
            </a:r>
            <a:r>
              <a:rPr lang="fr-FR" dirty="0">
                <a:latin typeface="Verdana" panose="020B0604030504040204" pitchFamily="34" charset="0"/>
                <a:ea typeface="Verdana" panose="020B0604030504040204" pitchFamily="34" charset="0"/>
                <a:cs typeface="Calibri" panose="020F0502020204030204" pitchFamily="34" charset="0"/>
              </a:rPr>
              <a:t> ou des Francs-Maçons sont souvent évoqués. Alors qu’en est-il ?</a:t>
            </a:r>
          </a:p>
          <a:p>
            <a:endParaRPr lang="fr-FR" dirty="0"/>
          </a:p>
        </p:txBody>
      </p:sp>
    </p:spTree>
    <p:extLst>
      <p:ext uri="{BB962C8B-B14F-4D97-AF65-F5344CB8AC3E}">
        <p14:creationId xmlns:p14="http://schemas.microsoft.com/office/powerpoint/2010/main" val="14052198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rotWithShape="1">
          <a:blip r:embed="rId2">
            <a:extLst>
              <a:ext uri="{28A0092B-C50C-407E-A947-70E740481C1C}">
                <a14:useLocalDpi xmlns:a14="http://schemas.microsoft.com/office/drawing/2010/main" val="0"/>
              </a:ext>
            </a:extLst>
          </a:blip>
          <a:srcRect l="15365"/>
          <a:stretch/>
        </p:blipFill>
        <p:spPr>
          <a:xfrm>
            <a:off x="0" y="0"/>
            <a:ext cx="12191999" cy="6858000"/>
          </a:xfrm>
          <a:prstGeom prst="rect">
            <a:avLst/>
          </a:prstGeom>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03947" y="638827"/>
            <a:ext cx="8288054" cy="5893496"/>
          </a:xfrm>
          <a:prstGeom prst="rect">
            <a:avLst/>
          </a:prstGeom>
        </p:spPr>
      </p:pic>
      <p:sp>
        <p:nvSpPr>
          <p:cNvPr id="4" name="Rectangle 3"/>
          <p:cNvSpPr/>
          <p:nvPr/>
        </p:nvSpPr>
        <p:spPr>
          <a:xfrm>
            <a:off x="237997" y="1046418"/>
            <a:ext cx="3665950" cy="5078313"/>
          </a:xfrm>
          <a:prstGeom prst="rect">
            <a:avLst/>
          </a:prstGeom>
        </p:spPr>
        <p:txBody>
          <a:bodyPr wrap="square">
            <a:spAutoFit/>
          </a:bodyPr>
          <a:lstStyle/>
          <a:p>
            <a:r>
              <a:rPr lang="fr-FR">
                <a:solidFill>
                  <a:srgbClr val="444444"/>
                </a:solidFill>
                <a:latin typeface="Open Sans"/>
              </a:rPr>
              <a:t>Ce petit chalet sans prétention constitue l’entrée de </a:t>
            </a:r>
            <a:r>
              <a:rPr lang="fr-FR" dirty="0" err="1">
                <a:solidFill>
                  <a:srgbClr val="444444"/>
                </a:solidFill>
                <a:latin typeface="Open Sans"/>
              </a:rPr>
              <a:t>Gilmerton</a:t>
            </a:r>
            <a:r>
              <a:rPr lang="fr-FR" dirty="0">
                <a:solidFill>
                  <a:srgbClr val="444444"/>
                </a:solidFill>
                <a:latin typeface="Open Sans"/>
              </a:rPr>
              <a:t> Cove, un complexe souterrain de passages et de chambres taillés dans le substrat rocheux en grès sur lequel se trouve cette partie de </a:t>
            </a:r>
            <a:r>
              <a:rPr lang="fr-FR" dirty="0" err="1">
                <a:solidFill>
                  <a:srgbClr val="444444"/>
                </a:solidFill>
                <a:latin typeface="Open Sans"/>
              </a:rPr>
              <a:t>Gilmerton</a:t>
            </a:r>
            <a:r>
              <a:rPr lang="fr-FR" dirty="0">
                <a:solidFill>
                  <a:srgbClr val="444444"/>
                </a:solidFill>
                <a:latin typeface="Open Sans"/>
              </a:rPr>
              <a:t>. Le mystère vient de ce que personne ne sait quand ce complexe, construit de toute évidence par l'homme, a été fouillé, ni par qui, ni à quoi il a servi. </a:t>
            </a:r>
            <a:r>
              <a:rPr lang="fr-FR" dirty="0" err="1">
                <a:solidFill>
                  <a:srgbClr val="444444"/>
                </a:solidFill>
                <a:latin typeface="Open Sans"/>
              </a:rPr>
              <a:t>Gilmerton</a:t>
            </a:r>
            <a:r>
              <a:rPr lang="fr-FR" dirty="0">
                <a:solidFill>
                  <a:srgbClr val="444444"/>
                </a:solidFill>
                <a:latin typeface="Open Sans"/>
              </a:rPr>
              <a:t> Cove est un endroit fascinant à visiter en soi et le resterait même si son histoire était clairement établie. Mais il faut dire que l’air mystérieux qui l’entoure rend la visite encore plus captivante.</a:t>
            </a:r>
            <a:endParaRPr lang="fr-FR" dirty="0"/>
          </a:p>
        </p:txBody>
      </p:sp>
    </p:spTree>
    <p:extLst>
      <p:ext uri="{BB962C8B-B14F-4D97-AF65-F5344CB8AC3E}">
        <p14:creationId xmlns:p14="http://schemas.microsoft.com/office/powerpoint/2010/main" val="2444587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a:extLst>
              <a:ext uri="{28A0092B-C50C-407E-A947-70E740481C1C}">
                <a14:useLocalDpi xmlns:a14="http://schemas.microsoft.com/office/drawing/2010/main" val="0"/>
              </a:ext>
            </a:extLst>
          </a:blip>
          <a:srcRect l="15365"/>
          <a:stretch/>
        </p:blipFill>
        <p:spPr>
          <a:xfrm>
            <a:off x="0" y="0"/>
            <a:ext cx="12191999" cy="6858000"/>
          </a:xfrm>
          <a:prstGeom prst="rect">
            <a:avLst/>
          </a:prstGeom>
        </p:spPr>
      </p:pic>
      <p:pic>
        <p:nvPicPr>
          <p:cNvPr id="2050" name="Picture 2" descr="La porte menant Ã  Gilmerton Cov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16298" y="1298531"/>
            <a:ext cx="6667500" cy="444817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54487" y="1121961"/>
            <a:ext cx="6096000" cy="4801314"/>
          </a:xfrm>
          <a:prstGeom prst="rect">
            <a:avLst/>
          </a:prstGeom>
        </p:spPr>
        <p:txBody>
          <a:bodyPr>
            <a:spAutoFit/>
          </a:bodyPr>
          <a:lstStyle/>
          <a:p>
            <a:pPr algn="just"/>
            <a:r>
              <a:rPr lang="fr-FR" dirty="0">
                <a:solidFill>
                  <a:srgbClr val="222222"/>
                </a:solidFill>
                <a:latin typeface="Verdana" panose="020B0604030504040204" pitchFamily="34" charset="0"/>
              </a:rPr>
              <a:t>Plongez dans le </a:t>
            </a:r>
            <a:r>
              <a:rPr lang="fr-FR" dirty="0" smtClean="0">
                <a:solidFill>
                  <a:srgbClr val="222222"/>
                </a:solidFill>
                <a:latin typeface="Verdana" panose="020B0604030504040204" pitchFamily="34" charset="0"/>
              </a:rPr>
              <a:t>passé , ouvrez la porte  dans </a:t>
            </a:r>
            <a:r>
              <a:rPr lang="fr-FR" dirty="0">
                <a:solidFill>
                  <a:srgbClr val="222222"/>
                </a:solidFill>
                <a:latin typeface="Verdana" panose="020B0604030504040204" pitchFamily="34" charset="0"/>
              </a:rPr>
              <a:t>l’un des sites les plus intrigants et énigmatiques d’Édimbourg et découvrez le secret le mieux gardé de la capitale écossaise.</a:t>
            </a:r>
          </a:p>
          <a:p>
            <a:pPr algn="just"/>
            <a:r>
              <a:rPr lang="fr-FR" dirty="0" err="1">
                <a:solidFill>
                  <a:srgbClr val="222222"/>
                </a:solidFill>
                <a:latin typeface="Verdana" panose="020B0604030504040204" pitchFamily="34" charset="0"/>
              </a:rPr>
              <a:t>Gilmerton</a:t>
            </a:r>
            <a:r>
              <a:rPr lang="fr-FR" dirty="0">
                <a:solidFill>
                  <a:srgbClr val="222222"/>
                </a:solidFill>
                <a:latin typeface="Verdana" panose="020B0604030504040204" pitchFamily="34" charset="0"/>
              </a:rPr>
              <a:t> Cove est une série de chambres et de passages creusés dans le grès rocheux qui se cachent sous les rues de </a:t>
            </a:r>
            <a:r>
              <a:rPr lang="fr-FR" dirty="0" err="1">
                <a:solidFill>
                  <a:srgbClr val="222222"/>
                </a:solidFill>
                <a:latin typeface="Verdana" panose="020B0604030504040204" pitchFamily="34" charset="0"/>
              </a:rPr>
              <a:t>Gilmerton</a:t>
            </a:r>
            <a:r>
              <a:rPr lang="fr-FR" dirty="0">
                <a:solidFill>
                  <a:srgbClr val="222222"/>
                </a:solidFill>
                <a:latin typeface="Verdana" panose="020B0604030504040204" pitchFamily="34" charset="0"/>
              </a:rPr>
              <a:t>, au sud de la ville. Un mystère archéologique qui déroute les chercheurs depuis plus de 300 ans. Visitez les chambres secrètes et les passages de </a:t>
            </a:r>
            <a:r>
              <a:rPr lang="fr-FR" dirty="0" err="1">
                <a:solidFill>
                  <a:srgbClr val="222222"/>
                </a:solidFill>
                <a:latin typeface="Verdana" panose="020B0604030504040204" pitchFamily="34" charset="0"/>
              </a:rPr>
              <a:t>Gilmerton</a:t>
            </a:r>
            <a:r>
              <a:rPr lang="fr-FR" dirty="0">
                <a:solidFill>
                  <a:srgbClr val="222222"/>
                </a:solidFill>
                <a:latin typeface="Verdana" panose="020B0604030504040204" pitchFamily="34" charset="0"/>
              </a:rPr>
              <a:t> Cove. Cette attraction souterraine sculptée à la main unique a sept salles différentes avec des tables et des chaises taillés dans la roche. Le mystérieux site a des caractéristiques telles qu’un puits, une cheminée, une forge et deux tunnels qui n’attendent qu’à être explorés. Un site étonnant à découvrir lors de la visite.</a:t>
            </a:r>
            <a:endParaRPr lang="fr-FR" b="0" i="0" dirty="0">
              <a:solidFill>
                <a:srgbClr val="222222"/>
              </a:solidFill>
              <a:effectLst/>
              <a:latin typeface="Verdana" panose="020B0604030504040204" pitchFamily="34" charset="0"/>
            </a:endParaRPr>
          </a:p>
        </p:txBody>
      </p:sp>
    </p:spTree>
    <p:extLst>
      <p:ext uri="{BB962C8B-B14F-4D97-AF65-F5344CB8AC3E}">
        <p14:creationId xmlns:p14="http://schemas.microsoft.com/office/powerpoint/2010/main" val="32283019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a:extLst>
              <a:ext uri="{28A0092B-C50C-407E-A947-70E740481C1C}">
                <a14:useLocalDpi xmlns:a14="http://schemas.microsoft.com/office/drawing/2010/main" val="0"/>
              </a:ext>
            </a:extLst>
          </a:blip>
          <a:srcRect l="15365"/>
          <a:stretch/>
        </p:blipFill>
        <p:spPr>
          <a:xfrm>
            <a:off x="0" y="0"/>
            <a:ext cx="12191999" cy="6858000"/>
          </a:xfrm>
          <a:prstGeom prst="rect">
            <a:avLst/>
          </a:prstGeom>
        </p:spPr>
      </p:pic>
      <p:pic>
        <p:nvPicPr>
          <p:cNvPr id="3074" name="Picture 2" descr="Glimmerton-1"/>
          <p:cNvPicPr>
            <a:picLocks noChangeAspect="1" noChangeArrowheads="1"/>
          </p:cNvPicPr>
          <p:nvPr/>
        </p:nvPicPr>
        <p:blipFill rotWithShape="1">
          <a:blip r:embed="rId3">
            <a:extLst>
              <a:ext uri="{28A0092B-C50C-407E-A947-70E740481C1C}">
                <a14:useLocalDpi xmlns:a14="http://schemas.microsoft.com/office/drawing/2010/main" val="0"/>
              </a:ext>
            </a:extLst>
          </a:blip>
          <a:srcRect r="49921"/>
          <a:stretch/>
        </p:blipFill>
        <p:spPr bwMode="auto">
          <a:xfrm>
            <a:off x="6029195" y="0"/>
            <a:ext cx="6162805"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0" y="626083"/>
            <a:ext cx="6029195" cy="5355312"/>
          </a:xfrm>
          <a:prstGeom prst="rect">
            <a:avLst/>
          </a:prstGeom>
        </p:spPr>
        <p:txBody>
          <a:bodyPr wrap="square">
            <a:spAutoFit/>
          </a:bodyPr>
          <a:lstStyle/>
          <a:p>
            <a:pPr algn="just"/>
            <a:r>
              <a:rPr lang="fr-FR" b="1" u="sng" dirty="0">
                <a:latin typeface="lucida sans unicode" panose="020B0602030504020204" pitchFamily="34" charset="0"/>
              </a:rPr>
              <a:t>La grotte</a:t>
            </a:r>
            <a:endParaRPr lang="fr-FR" dirty="0">
              <a:latin typeface="Cabin"/>
            </a:endParaRPr>
          </a:p>
          <a:p>
            <a:pPr algn="just"/>
            <a:r>
              <a:rPr lang="fr-FR" dirty="0" err="1">
                <a:latin typeface="lucida sans unicode" panose="020B0602030504020204" pitchFamily="34" charset="0"/>
              </a:rPr>
              <a:t>Gilmerton</a:t>
            </a:r>
            <a:r>
              <a:rPr lang="fr-FR" dirty="0">
                <a:latin typeface="lucida sans unicode" panose="020B0602030504020204" pitchFamily="34" charset="0"/>
              </a:rPr>
              <a:t> Cove est une série de cavités arrondies, creusées à la main. Une succession de petites chambres de part et d’autre d’un long couloir qui se situent à quelques mètres sous terre. On y accède par une petite maison minière sur une des rues principales. Après une légère descente par un petit escalier taillé dans la roche, on atteint les caves. Elles se composent de trois salles assez vastes, qui devaient servir de chambre à coucher, trois bras avec des tables et des bancs taillés dans la masse et une grande cheminée près du bas des escaliers. Sur une des tables, deux petites cavités ont été creusées, qui font étrangement pensé à des récipients. Dans plusieurs endroits du site, on peut distinguer des petites gravures représentant des symboles divers. D’après certaines recherches, il semble que les trois salles étaient pourvues de portes en bois, qui ont aujourd’hui disparues.</a:t>
            </a:r>
            <a:endParaRPr lang="fr-FR" b="0" i="0" dirty="0">
              <a:effectLst/>
              <a:latin typeface="Cabin"/>
            </a:endParaRPr>
          </a:p>
        </p:txBody>
      </p:sp>
    </p:spTree>
    <p:extLst>
      <p:ext uri="{BB962C8B-B14F-4D97-AF65-F5344CB8AC3E}">
        <p14:creationId xmlns:p14="http://schemas.microsoft.com/office/powerpoint/2010/main" val="37174961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a:extLst>
              <a:ext uri="{28A0092B-C50C-407E-A947-70E740481C1C}">
                <a14:useLocalDpi xmlns:a14="http://schemas.microsoft.com/office/drawing/2010/main" val="0"/>
              </a:ext>
            </a:extLst>
          </a:blip>
          <a:srcRect l="15365"/>
          <a:stretch/>
        </p:blipFill>
        <p:spPr>
          <a:xfrm>
            <a:off x="0" y="0"/>
            <a:ext cx="12191999" cy="6858000"/>
          </a:xfrm>
          <a:prstGeom prst="rect">
            <a:avLst/>
          </a:prstGeom>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57575" y="0"/>
            <a:ext cx="8734425" cy="6858000"/>
          </a:xfrm>
          <a:prstGeom prst="rect">
            <a:avLst/>
          </a:prstGeom>
        </p:spPr>
      </p:pic>
      <p:sp>
        <p:nvSpPr>
          <p:cNvPr id="3" name="Rectangle 2"/>
          <p:cNvSpPr/>
          <p:nvPr/>
        </p:nvSpPr>
        <p:spPr>
          <a:xfrm>
            <a:off x="-1" y="197346"/>
            <a:ext cx="3590794" cy="6463308"/>
          </a:xfrm>
          <a:prstGeom prst="rect">
            <a:avLst/>
          </a:prstGeom>
        </p:spPr>
        <p:txBody>
          <a:bodyPr wrap="square">
            <a:spAutoFit/>
          </a:bodyPr>
          <a:lstStyle/>
          <a:p>
            <a:r>
              <a:rPr lang="fr-FR" dirty="0" err="1">
                <a:solidFill>
                  <a:srgbClr val="222222"/>
                </a:solidFill>
                <a:latin typeface="Verdana" panose="020B0604030504040204" pitchFamily="34" charset="0"/>
              </a:rPr>
              <a:t>Gilmerton</a:t>
            </a:r>
            <a:r>
              <a:rPr lang="fr-FR" dirty="0">
                <a:solidFill>
                  <a:srgbClr val="222222"/>
                </a:solidFill>
                <a:latin typeface="Verdana" panose="020B0604030504040204" pitchFamily="34" charset="0"/>
              </a:rPr>
              <a:t> Cove est une série de chambres et de passages creusés dans le grès rocheux qui se cachent sous les rues de </a:t>
            </a:r>
            <a:r>
              <a:rPr lang="fr-FR" dirty="0" err="1">
                <a:solidFill>
                  <a:srgbClr val="222222"/>
                </a:solidFill>
                <a:latin typeface="Verdana" panose="020B0604030504040204" pitchFamily="34" charset="0"/>
              </a:rPr>
              <a:t>Gilmerton</a:t>
            </a:r>
            <a:r>
              <a:rPr lang="fr-FR" dirty="0">
                <a:solidFill>
                  <a:srgbClr val="222222"/>
                </a:solidFill>
                <a:latin typeface="Verdana" panose="020B0604030504040204" pitchFamily="34" charset="0"/>
              </a:rPr>
              <a:t>, au sud de la ville. Un mystère archéologique qui déroute les chercheurs depuis plus de 300 ans. Visitez les chambres secrètes et les passages de </a:t>
            </a:r>
            <a:r>
              <a:rPr lang="fr-FR" dirty="0" err="1">
                <a:solidFill>
                  <a:srgbClr val="222222"/>
                </a:solidFill>
                <a:latin typeface="Verdana" panose="020B0604030504040204" pitchFamily="34" charset="0"/>
              </a:rPr>
              <a:t>Gilmerton</a:t>
            </a:r>
            <a:r>
              <a:rPr lang="fr-FR" dirty="0">
                <a:solidFill>
                  <a:srgbClr val="222222"/>
                </a:solidFill>
                <a:latin typeface="Verdana" panose="020B0604030504040204" pitchFamily="34" charset="0"/>
              </a:rPr>
              <a:t> Cove. Cette attraction souterraine sculptée à la main unique a sept salles différentes avec des tables et des chaises taillés dans la roche. Le mystérieux site a des caractéristiques telles qu’un puits, une cheminée, une forge et deux tunnels qui n’attendent qu’à être explorés. Un site étonnant à découvrir lors de la visite.</a:t>
            </a:r>
            <a:endParaRPr lang="fr-FR" dirty="0"/>
          </a:p>
        </p:txBody>
      </p:sp>
    </p:spTree>
    <p:extLst>
      <p:ext uri="{BB962C8B-B14F-4D97-AF65-F5344CB8AC3E}">
        <p14:creationId xmlns:p14="http://schemas.microsoft.com/office/powerpoint/2010/main" val="33701962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p:cNvPicPr>
            <a:picLocks noChangeAspect="1"/>
          </p:cNvPicPr>
          <p:nvPr/>
        </p:nvPicPr>
        <p:blipFill rotWithShape="1">
          <a:blip r:embed="rId2">
            <a:extLst>
              <a:ext uri="{28A0092B-C50C-407E-A947-70E740481C1C}">
                <a14:useLocalDpi xmlns:a14="http://schemas.microsoft.com/office/drawing/2010/main" val="0"/>
              </a:ext>
            </a:extLst>
          </a:blip>
          <a:srcRect l="15365"/>
          <a:stretch/>
        </p:blipFill>
        <p:spPr>
          <a:xfrm>
            <a:off x="0" y="0"/>
            <a:ext cx="12191999" cy="6858000"/>
          </a:xfrm>
          <a:prstGeom prst="rect">
            <a:avLst/>
          </a:prstGeom>
        </p:spPr>
      </p:pic>
      <p:sp>
        <p:nvSpPr>
          <p:cNvPr id="2" name="Rectangle 1"/>
          <p:cNvSpPr/>
          <p:nvPr/>
        </p:nvSpPr>
        <p:spPr>
          <a:xfrm>
            <a:off x="87682" y="602860"/>
            <a:ext cx="7678455" cy="6001643"/>
          </a:xfrm>
          <a:prstGeom prst="rect">
            <a:avLst/>
          </a:prstGeom>
        </p:spPr>
        <p:txBody>
          <a:bodyPr wrap="square">
            <a:spAutoFit/>
          </a:bodyPr>
          <a:lstStyle/>
          <a:p>
            <a:pPr algn="just"/>
            <a:r>
              <a:rPr lang="fr-FR" sz="1600" b="1" u="sng" dirty="0">
                <a:latin typeface="lucida sans unicode" panose="020B0602030504020204" pitchFamily="34" charset="0"/>
              </a:rPr>
              <a:t>Le forgeron Paterson</a:t>
            </a:r>
            <a:endParaRPr lang="fr-FR" sz="1600" dirty="0">
              <a:latin typeface="Cabin"/>
            </a:endParaRPr>
          </a:p>
          <a:p>
            <a:pPr algn="just"/>
            <a:r>
              <a:rPr lang="fr-FR" sz="1600" dirty="0">
                <a:latin typeface="lucida sans unicode" panose="020B0602030504020204" pitchFamily="34" charset="0"/>
              </a:rPr>
              <a:t>On sait de source sûre que George Paterson avait occupé cet endroit entre 1719 et 1737. Cet homme avait utilisé ces cavités comme résidence et lieu de travail. Officiellement il serait à l’origine de la création de </a:t>
            </a:r>
            <a:r>
              <a:rPr lang="fr-FR" sz="1600" dirty="0" err="1">
                <a:latin typeface="lucida sans unicode" panose="020B0602030504020204" pitchFamily="34" charset="0"/>
              </a:rPr>
              <a:t>Gilmerton</a:t>
            </a:r>
            <a:r>
              <a:rPr lang="fr-FR" sz="1600" dirty="0">
                <a:latin typeface="lucida sans unicode" panose="020B0602030504020204" pitchFamily="34" charset="0"/>
              </a:rPr>
              <a:t> Cove, qu’il aurait façonné entre 1719 et 1724. Seulement, il est difficile de croire qu’un seul homme ait pu creuser manuellement ces dédales en 5 ans. D’après de nombreux ingénieurs et architectes, il aurait fallu au minimum 10 ans en travaillant chaque jour pour arriver à ce résultat. Non seulement pour creuser, mais surtout pour évacuer les gravats. Un autre problème, et non des moindres, c’est qu’il était très compliqué de pouvoir exercer la profession de forgeron dans cet endroit qui ne comprenait presque aucune évacuation ou aération directe. Même s’il y avait des puits de lumière, qui furent rebouchés ultérieurement, la chaleur devait être insoutenable. On sait que Paterson fut soupçonné de servir de l’alcool le jour du </a:t>
            </a:r>
            <a:r>
              <a:rPr lang="fr-FR" sz="1600" dirty="0" err="1">
                <a:latin typeface="lucida sans unicode" panose="020B0602030504020204" pitchFamily="34" charset="0"/>
              </a:rPr>
              <a:t>Sabbath</a:t>
            </a:r>
            <a:r>
              <a:rPr lang="fr-FR" sz="1600" dirty="0">
                <a:latin typeface="lucida sans unicode" panose="020B0602030504020204" pitchFamily="34" charset="0"/>
              </a:rPr>
              <a:t>. Ce qu’il avait démenti, car il fermait la grotte à clé à chaque fois qu’il se rendait à l’église. Cependant des effluves s’étaient échappés par les puits de lumière, ce qui amène à penser logiquement qu’il devait distiller à l’intérieur. Du coup, il y a une forte probabilité pour qu’il ait utilisé l’endroit comme pub </a:t>
            </a:r>
            <a:r>
              <a:rPr lang="fr-FR" sz="1600" dirty="0" err="1">
                <a:latin typeface="lucida sans unicode" panose="020B0602030504020204" pitchFamily="34" charset="0"/>
              </a:rPr>
              <a:t>inofficiel</a:t>
            </a:r>
            <a:r>
              <a:rPr lang="fr-FR" sz="1600" dirty="0">
                <a:latin typeface="lucida sans unicode" panose="020B0602030504020204" pitchFamily="34" charset="0"/>
              </a:rPr>
              <a:t>. Les tables et les bancs taillés dans la masse en seraient bien évidemment la preuve. Car même avec une famille, on ne voit pas la nécessité d’avoir trois tables !!! Quand à sa vie à partir de 1737, elle reste obscure. On ne trouve aucune trace de cet homme, ni de sa famille au-delà de cette date. Des rumeurs suggèrent qu’il fut enterré à l’intérieur de la grotte.</a:t>
            </a:r>
            <a:endParaRPr lang="fr-FR" sz="1600" b="0" i="0" dirty="0">
              <a:effectLst/>
              <a:latin typeface="Cabin"/>
            </a:endParaRPr>
          </a:p>
        </p:txBody>
      </p:sp>
      <p:pic>
        <p:nvPicPr>
          <p:cNvPr id="3074" name="Picture 2" descr="Une alcÃ´ve latÃ©ral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4652" y="758236"/>
            <a:ext cx="3338359" cy="250748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9135795" y="3265717"/>
            <a:ext cx="1576072" cy="276999"/>
          </a:xfrm>
          <a:prstGeom prst="rect">
            <a:avLst/>
          </a:prstGeom>
        </p:spPr>
        <p:txBody>
          <a:bodyPr wrap="none">
            <a:spAutoFit/>
          </a:bodyPr>
          <a:lstStyle/>
          <a:p>
            <a:r>
              <a:rPr lang="fr-FR" sz="1200" b="1" dirty="0">
                <a:latin typeface="Open Sans"/>
              </a:rPr>
              <a:t>Une alcôve latérale</a:t>
            </a:r>
            <a:endParaRPr lang="fr-FR" sz="1200" dirty="0"/>
          </a:p>
        </p:txBody>
      </p:sp>
      <p:pic>
        <p:nvPicPr>
          <p:cNvPr id="3076" name="Picture 4" descr="Gilmerton Cov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4651" y="3789533"/>
            <a:ext cx="3338359" cy="25074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449853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rotWithShape="1">
          <a:blip r:embed="rId2">
            <a:extLst>
              <a:ext uri="{28A0092B-C50C-407E-A947-70E740481C1C}">
                <a14:useLocalDpi xmlns:a14="http://schemas.microsoft.com/office/drawing/2010/main" val="0"/>
              </a:ext>
            </a:extLst>
          </a:blip>
          <a:srcRect l="15365"/>
          <a:stretch/>
        </p:blipFill>
        <p:spPr>
          <a:xfrm>
            <a:off x="0" y="0"/>
            <a:ext cx="12191999" cy="6858000"/>
          </a:xfrm>
          <a:prstGeom prst="rect">
            <a:avLst/>
          </a:prstGeom>
        </p:spPr>
      </p:pic>
      <p:pic>
        <p:nvPicPr>
          <p:cNvPr id="5122" name="Picture 2" descr="https://www.bouger-voyager.com/wp-content/uploads/2018/03/Gilmerton-Cove-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47988" y="876821"/>
            <a:ext cx="7144011" cy="5004149"/>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54904" y="1347570"/>
            <a:ext cx="4693084" cy="2585323"/>
          </a:xfrm>
          <a:prstGeom prst="rect">
            <a:avLst/>
          </a:prstGeom>
        </p:spPr>
        <p:txBody>
          <a:bodyPr wrap="square">
            <a:spAutoFit/>
          </a:bodyPr>
          <a:lstStyle/>
          <a:p>
            <a:r>
              <a:rPr lang="fr-FR" dirty="0">
                <a:solidFill>
                  <a:srgbClr val="444444"/>
                </a:solidFill>
                <a:latin typeface="Gentium Basic"/>
              </a:rPr>
              <a:t>La plus grande salle de The Cove est connue sous le nom de «La chapelle», bien que, si jamais elle le soit, elle est ouverte à la spéculation. Dans cette pièce se trouve une longue table en pierre, avec des bancs en pierre de chaque côté de la salle voûtée. Tout au bout de l'entrée de la pièce, la table présente une profonde empreinte concave, appelée «bol à punch». </a:t>
            </a:r>
            <a:endParaRPr lang="fr-FR" dirty="0"/>
          </a:p>
        </p:txBody>
      </p:sp>
      <p:sp>
        <p:nvSpPr>
          <p:cNvPr id="3" name="Rectangle 2"/>
          <p:cNvSpPr/>
          <p:nvPr/>
        </p:nvSpPr>
        <p:spPr>
          <a:xfrm>
            <a:off x="354904" y="3983601"/>
            <a:ext cx="4580351" cy="1200329"/>
          </a:xfrm>
          <a:prstGeom prst="rect">
            <a:avLst/>
          </a:prstGeom>
        </p:spPr>
        <p:txBody>
          <a:bodyPr wrap="square">
            <a:spAutoFit/>
          </a:bodyPr>
          <a:lstStyle/>
          <a:p>
            <a:r>
              <a:rPr lang="fr-FR" dirty="0">
                <a:solidFill>
                  <a:srgbClr val="444444"/>
                </a:solidFill>
                <a:latin typeface="Gentium Basic"/>
              </a:rPr>
              <a:t>Il est donc parfaitement possible que la Crique ait été un lieu de rencontre pour ces services et que le «bol de punch» ait effectivement été une source de baptême.</a:t>
            </a:r>
            <a:endParaRPr lang="fr-FR" dirty="0"/>
          </a:p>
        </p:txBody>
      </p:sp>
    </p:spTree>
    <p:extLst>
      <p:ext uri="{BB962C8B-B14F-4D97-AF65-F5344CB8AC3E}">
        <p14:creationId xmlns:p14="http://schemas.microsoft.com/office/powerpoint/2010/main" val="10559565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rotWithShape="1">
          <a:blip r:embed="rId2">
            <a:extLst>
              <a:ext uri="{28A0092B-C50C-407E-A947-70E740481C1C}">
                <a14:useLocalDpi xmlns:a14="http://schemas.microsoft.com/office/drawing/2010/main" val="0"/>
              </a:ext>
            </a:extLst>
          </a:blip>
          <a:srcRect l="15365"/>
          <a:stretch/>
        </p:blipFill>
        <p:spPr>
          <a:xfrm>
            <a:off x="0" y="0"/>
            <a:ext cx="12191999" cy="6858000"/>
          </a:xfrm>
          <a:prstGeom prst="rect">
            <a:avLst/>
          </a:prstGeom>
        </p:spPr>
      </p:pic>
      <p:pic>
        <p:nvPicPr>
          <p:cNvPr id="3078" name="Picture 6" descr="http://s4.e-monsite.com/2011/09/12/07/resize_550_550/gilmerto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679" y="0"/>
            <a:ext cx="5238750" cy="3356975"/>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https://www.bouger-voyager.com/wp-content/uploads/2018/03/Gilmerton-Cove-7.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5679" y="3532340"/>
            <a:ext cx="5238750" cy="3295127"/>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s4.e-monsite.com/2011/09/12/07/resize_550_550/gilmerton0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44265" y="0"/>
            <a:ext cx="5238750" cy="3356975"/>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Gilmerton Cov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44265" y="3532340"/>
            <a:ext cx="5238750" cy="32951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56661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a:extLst>
              <a:ext uri="{28A0092B-C50C-407E-A947-70E740481C1C}">
                <a14:useLocalDpi xmlns:a14="http://schemas.microsoft.com/office/drawing/2010/main" val="0"/>
              </a:ext>
            </a:extLst>
          </a:blip>
          <a:srcRect l="15365"/>
          <a:stretch/>
        </p:blipFill>
        <p:spPr>
          <a:xfrm>
            <a:off x="0" y="0"/>
            <a:ext cx="12191999" cy="6858000"/>
          </a:xfrm>
          <a:prstGeom prst="rect">
            <a:avLst/>
          </a:prstGeom>
        </p:spPr>
      </p:pic>
      <p:sp>
        <p:nvSpPr>
          <p:cNvPr id="2" name="Rectangle 1"/>
          <p:cNvSpPr/>
          <p:nvPr/>
        </p:nvSpPr>
        <p:spPr>
          <a:xfrm>
            <a:off x="317326" y="1091686"/>
            <a:ext cx="6096000" cy="4801314"/>
          </a:xfrm>
          <a:prstGeom prst="rect">
            <a:avLst/>
          </a:prstGeom>
        </p:spPr>
        <p:txBody>
          <a:bodyPr>
            <a:spAutoFit/>
          </a:bodyPr>
          <a:lstStyle/>
          <a:p>
            <a:pPr algn="just"/>
            <a:r>
              <a:rPr lang="fr-FR" b="1" u="sng" dirty="0">
                <a:latin typeface="lucida sans unicode" panose="020B0602030504020204" pitchFamily="34" charset="0"/>
              </a:rPr>
              <a:t>Les possibles maîtres des </a:t>
            </a:r>
            <a:r>
              <a:rPr lang="fr-FR" b="1" u="sng" dirty="0" smtClean="0">
                <a:latin typeface="lucida sans unicode" panose="020B0602030504020204" pitchFamily="34" charset="0"/>
              </a:rPr>
              <a:t>lieux</a:t>
            </a:r>
          </a:p>
          <a:p>
            <a:pPr algn="just"/>
            <a:endParaRPr lang="fr-FR" dirty="0">
              <a:latin typeface="Cabin"/>
            </a:endParaRPr>
          </a:p>
          <a:p>
            <a:pPr algn="just"/>
            <a:r>
              <a:rPr lang="fr-FR" b="1" dirty="0">
                <a:latin typeface="lucida sans unicode" panose="020B0602030504020204" pitchFamily="34" charset="0"/>
              </a:rPr>
              <a:t>The </a:t>
            </a:r>
            <a:r>
              <a:rPr lang="fr-FR" b="1" dirty="0" err="1">
                <a:latin typeface="lucida sans unicode" panose="020B0602030504020204" pitchFamily="34" charset="0"/>
              </a:rPr>
              <a:t>Covenanters</a:t>
            </a:r>
            <a:r>
              <a:rPr lang="fr-FR" dirty="0">
                <a:latin typeface="lucida sans unicode" panose="020B0602030504020204" pitchFamily="34" charset="0"/>
              </a:rPr>
              <a:t> : qui furent des ennemis de la monarchie depuis 1683. En effet à cette époque ces adeptes avaient signés une sorte de charte pour confirmer leur opposition à la monarchie dans les affaires de l’église presbytérienne écossaise. Les monarques arboraient le divin droit qui leur donnait le sentiment d’être les têtes spirituelles de l’église écossaise et surtout que Dieu leur avait donné le pouvoir de régner. La répression qui suivit fut particulièrement violente et les « </a:t>
            </a:r>
            <a:r>
              <a:rPr lang="fr-FR" dirty="0" err="1">
                <a:latin typeface="lucida sans unicode" panose="020B0602030504020204" pitchFamily="34" charset="0"/>
              </a:rPr>
              <a:t>Covenanters</a:t>
            </a:r>
            <a:r>
              <a:rPr lang="fr-FR" dirty="0">
                <a:latin typeface="lucida sans unicode" panose="020B0602030504020204" pitchFamily="34" charset="0"/>
              </a:rPr>
              <a:t> » furent mis au ban de la société écossaise. Ils furent donc obligés de se cacher pour célébrer des cultes ou messes. On estime donc possible que cette communauté ait utilisé cette grotte pour des réunions ou des célébrations secrètes.</a:t>
            </a:r>
            <a:endParaRPr lang="fr-FR" b="0" i="0" dirty="0">
              <a:effectLst/>
              <a:latin typeface="Cabin"/>
            </a:endParaRPr>
          </a:p>
        </p:txBody>
      </p:sp>
      <p:pic>
        <p:nvPicPr>
          <p:cNvPr id="1028" name="Picture 4" descr="RÃ©sultat de recherche d'images pour &quot;the covenanter&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54750" y="778535"/>
            <a:ext cx="4695825" cy="571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29802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p:cNvPicPr>
            <a:picLocks noChangeAspect="1"/>
          </p:cNvPicPr>
          <p:nvPr/>
        </p:nvPicPr>
        <p:blipFill rotWithShape="1">
          <a:blip r:embed="rId2">
            <a:extLst>
              <a:ext uri="{28A0092B-C50C-407E-A947-70E740481C1C}">
                <a14:useLocalDpi xmlns:a14="http://schemas.microsoft.com/office/drawing/2010/main" val="0"/>
              </a:ext>
            </a:extLst>
          </a:blip>
          <a:srcRect l="15365"/>
          <a:stretch/>
        </p:blipFill>
        <p:spPr>
          <a:xfrm>
            <a:off x="0" y="0"/>
            <a:ext cx="12191999" cy="6858000"/>
          </a:xfrm>
          <a:prstGeom prst="rect">
            <a:avLst/>
          </a:prstGeom>
        </p:spPr>
      </p:pic>
      <p:sp>
        <p:nvSpPr>
          <p:cNvPr id="2" name="Rectangle 1"/>
          <p:cNvSpPr/>
          <p:nvPr/>
        </p:nvSpPr>
        <p:spPr>
          <a:xfrm>
            <a:off x="405008" y="1127838"/>
            <a:ext cx="6096000" cy="5355312"/>
          </a:xfrm>
          <a:prstGeom prst="rect">
            <a:avLst/>
          </a:prstGeom>
        </p:spPr>
        <p:txBody>
          <a:bodyPr>
            <a:spAutoFit/>
          </a:bodyPr>
          <a:lstStyle/>
          <a:p>
            <a:pPr algn="just"/>
            <a:r>
              <a:rPr lang="fr-FR" b="1" dirty="0">
                <a:latin typeface="lucida sans unicode" panose="020B0602030504020204" pitchFamily="34" charset="0"/>
              </a:rPr>
              <a:t>Les Templiers</a:t>
            </a:r>
            <a:r>
              <a:rPr lang="fr-FR" dirty="0">
                <a:latin typeface="lucida sans unicode" panose="020B0602030504020204" pitchFamily="34" charset="0"/>
              </a:rPr>
              <a:t> </a:t>
            </a:r>
            <a:r>
              <a:rPr lang="fr-FR" dirty="0" smtClean="0">
                <a:latin typeface="lucida sans unicode" panose="020B0602030504020204" pitchFamily="34" charset="0"/>
              </a:rPr>
              <a:t>:</a:t>
            </a:r>
          </a:p>
          <a:p>
            <a:pPr algn="just"/>
            <a:r>
              <a:rPr lang="fr-FR" dirty="0" smtClean="0">
                <a:latin typeface="lucida sans unicode" panose="020B0602030504020204" pitchFamily="34" charset="0"/>
              </a:rPr>
              <a:t> </a:t>
            </a:r>
            <a:r>
              <a:rPr lang="fr-FR" dirty="0">
                <a:latin typeface="lucida sans unicode" panose="020B0602030504020204" pitchFamily="34" charset="0"/>
              </a:rPr>
              <a:t>après le bannissement des templiers par le Pape, notamment à cause des fortunes qu’ils auraient amassées, il semblerait qu’une grande partie de ces chevaliers se serait rendu dans les îles britanniques. D’ailleurs, de nombreuses connexions semblent apparaître entre les templiers et l’Ecosse et notamment avec l’église de </a:t>
            </a:r>
            <a:r>
              <a:rPr lang="fr-FR" dirty="0" err="1">
                <a:latin typeface="lucida sans unicode" panose="020B0602030504020204" pitchFamily="34" charset="0"/>
              </a:rPr>
              <a:t>Rosslyn</a:t>
            </a:r>
            <a:r>
              <a:rPr lang="fr-FR" dirty="0">
                <a:latin typeface="lucida sans unicode" panose="020B0602030504020204" pitchFamily="34" charset="0"/>
              </a:rPr>
              <a:t> (citée dans le Da Vinci Code !). En effet de nombreuses petites quo notations rappellent étrangement les signes des templiers dans l’édifice. Qui plus est, une cavité pleine de gravats et encore obstruée dans la grotte se dirigerait en ligne droite sur l’église de </a:t>
            </a:r>
            <a:r>
              <a:rPr lang="fr-FR" dirty="0" err="1">
                <a:latin typeface="lucida sans unicode" panose="020B0602030504020204" pitchFamily="34" charset="0"/>
              </a:rPr>
              <a:t>Rosslyn</a:t>
            </a:r>
            <a:r>
              <a:rPr lang="fr-FR" dirty="0">
                <a:latin typeface="lucida sans unicode" panose="020B0602030504020204" pitchFamily="34" charset="0"/>
              </a:rPr>
              <a:t>. Le problème est qu’il n’est pas encore possible de la dégager pour des raisons de sécurité. Non seulement elle risquerait d’affaisser la route qui passe au-dessus et bien évidemment de détruire une partie de la grotte.</a:t>
            </a:r>
            <a:endParaRPr lang="fr-FR" dirty="0">
              <a:latin typeface="Cabin"/>
            </a:endParaRPr>
          </a:p>
          <a:p>
            <a:r>
              <a:rPr lang="fr-FR" dirty="0">
                <a:latin typeface="Cabin"/>
              </a:rPr>
              <a:t> </a:t>
            </a:r>
            <a:endParaRPr lang="fr-FR" b="0" i="0" dirty="0">
              <a:effectLst/>
              <a:latin typeface="Cabin"/>
            </a:endParaRPr>
          </a:p>
        </p:txBody>
      </p:sp>
      <p:pic>
        <p:nvPicPr>
          <p:cNvPr id="4" name="Picture 2" descr="RÃ©sultat de recherche d'images pour &quot;Gilmerton Cove logo&quo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89106" y="3868820"/>
            <a:ext cx="5117883" cy="2841077"/>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RÃ©sultat de recherche d'images pour &quot;la chapelle de roslyn&qu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89105" y="710336"/>
            <a:ext cx="5117883" cy="26737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39470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www.bouger-voyager.com/wp-content/uploads/2018/03/Gilmerton-Cove-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02399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s://www.bouger-voyager.com/wp-content/uploads/2018/03/Gilmerton-Cove-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94059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s://assets.atlasobscura.com/media/W1siZiIsInVwbG9hZHMvcGxhY2VfaW1hZ2VzLzQ5ZDliYzdjNjk0MWY2MDk3N19HaWxtZXJ0b25fQ292ZTNhXyg1NzE5OTI1NDU2KS5qcGciXSxbInAiLCJ0aHVtYiIsIjEyMDB4PiJdLFsicCIsImNvbnZlcnQiLCItcXVhbGl0eSA4MSAtYXV0by1vcmllbnQiXV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526"/>
            <a:ext cx="12192000" cy="68454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12237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a:extLst>
              <a:ext uri="{28A0092B-C50C-407E-A947-70E740481C1C}">
                <a14:useLocalDpi xmlns:a14="http://schemas.microsoft.com/office/drawing/2010/main" val="0"/>
              </a:ext>
            </a:extLst>
          </a:blip>
          <a:srcRect l="15365"/>
          <a:stretch/>
        </p:blipFill>
        <p:spPr>
          <a:xfrm>
            <a:off x="0" y="0"/>
            <a:ext cx="12191999" cy="6858000"/>
          </a:xfrm>
          <a:prstGeom prst="rect">
            <a:avLst/>
          </a:prstGeom>
        </p:spPr>
      </p:pic>
      <p:sp>
        <p:nvSpPr>
          <p:cNvPr id="2" name="Rectangle 1"/>
          <p:cNvSpPr/>
          <p:nvPr/>
        </p:nvSpPr>
        <p:spPr>
          <a:xfrm>
            <a:off x="0" y="364464"/>
            <a:ext cx="12192000" cy="2585323"/>
          </a:xfrm>
          <a:prstGeom prst="rect">
            <a:avLst/>
          </a:prstGeom>
        </p:spPr>
        <p:txBody>
          <a:bodyPr wrap="square">
            <a:spAutoFit/>
          </a:bodyPr>
          <a:lstStyle/>
          <a:p>
            <a:pPr algn="just"/>
            <a:r>
              <a:rPr lang="fr-FR" b="1" u="sng" dirty="0">
                <a:latin typeface="lucida sans unicode" panose="020B0602030504020204" pitchFamily="34" charset="0"/>
              </a:rPr>
              <a:t>Pourquoi tant de mystères</a:t>
            </a:r>
            <a:endParaRPr lang="fr-FR" dirty="0">
              <a:latin typeface="Cabin"/>
            </a:endParaRPr>
          </a:p>
          <a:p>
            <a:pPr algn="just"/>
            <a:r>
              <a:rPr lang="fr-FR" dirty="0">
                <a:latin typeface="lucida sans unicode" panose="020B0602030504020204" pitchFamily="34" charset="0"/>
              </a:rPr>
              <a:t>Ce mystère reste entier, car il est très difficile de dater une grotte, contrairement à un édifice qui peut laisser passablement d’indices avec son style, les matériaux utilisés ou les écrits. De plus, elle fut longtemps utilisée pour l’entreposage du charbon, ce qui augmente encore les problèmes de datation. Quand à son utilisation : mise à part Paterson et l’entreposage de charbon, elle reste assez énigmatique. Sa conception ressemble plus à une sorte de lieu de rencontre qu’à autre chose, avec ses tables et ses bancs creusés dans la masse. De plus, une des tables comprend à une extrémité une coupole creusée également dans la masse, qui pourrait faire penser à un bénitier. Enfin, il y a ces symboles que beaucoup ont assimilés à des groupes religieux, </a:t>
            </a:r>
            <a:r>
              <a:rPr lang="fr-FR" dirty="0" err="1">
                <a:latin typeface="lucida sans unicode" panose="020B0602030504020204" pitchFamily="34" charset="0"/>
              </a:rPr>
              <a:t>francs-maçonniques</a:t>
            </a:r>
            <a:r>
              <a:rPr lang="fr-FR" dirty="0">
                <a:latin typeface="lucida sans unicode" panose="020B0602030504020204" pitchFamily="34" charset="0"/>
              </a:rPr>
              <a:t> ou de débauche.</a:t>
            </a:r>
            <a:endParaRPr lang="fr-FR" b="0" i="0" dirty="0">
              <a:effectLst/>
              <a:latin typeface="Cabin"/>
            </a:endParaRPr>
          </a:p>
        </p:txBody>
      </p:sp>
      <p:sp>
        <p:nvSpPr>
          <p:cNvPr id="3" name="Rectangle 2"/>
          <p:cNvSpPr/>
          <p:nvPr/>
        </p:nvSpPr>
        <p:spPr>
          <a:xfrm>
            <a:off x="0" y="3368571"/>
            <a:ext cx="12192000" cy="3139321"/>
          </a:xfrm>
          <a:prstGeom prst="rect">
            <a:avLst/>
          </a:prstGeom>
        </p:spPr>
        <p:txBody>
          <a:bodyPr wrap="square">
            <a:spAutoFit/>
          </a:bodyPr>
          <a:lstStyle/>
          <a:p>
            <a:pPr algn="just"/>
            <a:r>
              <a:rPr lang="fr-FR" b="1" u="sng" dirty="0">
                <a:latin typeface="lucida sans unicode" panose="020B0602030504020204" pitchFamily="34" charset="0"/>
              </a:rPr>
              <a:t>Epilogue</a:t>
            </a:r>
            <a:endParaRPr lang="fr-FR" dirty="0">
              <a:latin typeface="Cabin"/>
            </a:endParaRPr>
          </a:p>
          <a:p>
            <a:pPr algn="just"/>
            <a:r>
              <a:rPr lang="fr-FR" dirty="0">
                <a:latin typeface="lucida sans unicode" panose="020B0602030504020204" pitchFamily="34" charset="0"/>
              </a:rPr>
              <a:t>Malheureusement il est peu probable que les Templiers possédèrent les lieux, puisque ces grottes auraient été façonnées bien après les croisades. Quand à la cavité éboulée, ce n’est que pure coïncidence qu’elle soit en ligne directe avec la chapelle de </a:t>
            </a:r>
            <a:r>
              <a:rPr lang="fr-FR" dirty="0" err="1">
                <a:latin typeface="lucida sans unicode" panose="020B0602030504020204" pitchFamily="34" charset="0"/>
              </a:rPr>
              <a:t>Rosslyn</a:t>
            </a:r>
            <a:r>
              <a:rPr lang="fr-FR" dirty="0">
                <a:latin typeface="lucida sans unicode" panose="020B0602030504020204" pitchFamily="34" charset="0"/>
              </a:rPr>
              <a:t>. Par contre l’utilisation par le </a:t>
            </a:r>
            <a:r>
              <a:rPr lang="fr-FR" dirty="0" err="1">
                <a:latin typeface="lucida sans unicode" panose="020B0602030504020204" pitchFamily="34" charset="0"/>
              </a:rPr>
              <a:t>Hellfire</a:t>
            </a:r>
            <a:r>
              <a:rPr lang="fr-FR" dirty="0">
                <a:latin typeface="lucida sans unicode" panose="020B0602030504020204" pitchFamily="34" charset="0"/>
              </a:rPr>
              <a:t> ou les </a:t>
            </a:r>
            <a:r>
              <a:rPr lang="fr-FR" dirty="0" err="1">
                <a:latin typeface="lucida sans unicode" panose="020B0602030504020204" pitchFamily="34" charset="0"/>
              </a:rPr>
              <a:t>Covenanters</a:t>
            </a:r>
            <a:r>
              <a:rPr lang="fr-FR" dirty="0">
                <a:latin typeface="lucida sans unicode" panose="020B0602030504020204" pitchFamily="34" charset="0"/>
              </a:rPr>
              <a:t> n’est peut-être pas si farfelue, car la disposition des lieux aurait très bien pu servir les intérêts des deux associations. Même si cela semble quand même exigu pour de tels agissements. Cela dit, le mystère subsiste toujours sur la création et l’utilisation de ces grottes. Peut-être que le déblaiement de la chambre éboulée nous éclairera un peu plus à l’avenir. Mais ca, c’est une autre histoire, car le travail s’avère très compliqué.</a:t>
            </a:r>
            <a:endParaRPr lang="fr-FR" dirty="0">
              <a:latin typeface="Cabin"/>
            </a:endParaRPr>
          </a:p>
          <a:p>
            <a:pPr algn="just"/>
            <a:r>
              <a:rPr lang="fr-FR" dirty="0">
                <a:latin typeface="lucida sans unicode" panose="020B0602030504020204" pitchFamily="34" charset="0"/>
              </a:rPr>
              <a:t>Cela dit, la visite du site est un régal et j’encourage tous ceux qui se rendent à Edimbourg de faire un petit crochet par </a:t>
            </a:r>
            <a:r>
              <a:rPr lang="fr-FR" dirty="0" err="1">
                <a:latin typeface="lucida sans unicode" panose="020B0602030504020204" pitchFamily="34" charset="0"/>
              </a:rPr>
              <a:t>Gilmerton</a:t>
            </a:r>
            <a:r>
              <a:rPr lang="fr-FR" dirty="0">
                <a:latin typeface="lucida sans unicode" panose="020B0602030504020204" pitchFamily="34" charset="0"/>
              </a:rPr>
              <a:t> Cove. Intriguant et fichtrement intéressant.</a:t>
            </a:r>
            <a:endParaRPr lang="fr-FR" b="0" i="0" dirty="0">
              <a:effectLst/>
              <a:latin typeface="Cabin"/>
            </a:endParaRPr>
          </a:p>
        </p:txBody>
      </p:sp>
    </p:spTree>
    <p:extLst>
      <p:ext uri="{BB962C8B-B14F-4D97-AF65-F5344CB8AC3E}">
        <p14:creationId xmlns:p14="http://schemas.microsoft.com/office/powerpoint/2010/main" val="34220203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drapeau20baudoin2.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777065" y="675072"/>
            <a:ext cx="4049185" cy="923330"/>
          </a:xfrm>
          <a:prstGeom prst="rect">
            <a:avLst/>
          </a:prstGeom>
          <a:noFill/>
        </p:spPr>
        <p:txBody>
          <a:bodyPr wrap="none" lIns="91440" tIns="45720" rIns="91440" bIns="45720">
            <a:spAutoFit/>
          </a:bodyPr>
          <a:lstStyle/>
          <a:p>
            <a:pPr algn="ctr"/>
            <a:r>
              <a:rPr lang="fr-FR" sz="5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A Bientôt…!!!</a:t>
            </a:r>
            <a:endParaRPr lang="fr-FR"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70926" y="4809995"/>
            <a:ext cx="1759865" cy="1871639"/>
          </a:xfrm>
          <a:prstGeom prst="rect">
            <a:avLst/>
          </a:prstGeom>
        </p:spPr>
      </p:pic>
      <p:sp>
        <p:nvSpPr>
          <p:cNvPr id="7" name="ZoneTexte 6"/>
          <p:cNvSpPr txBox="1"/>
          <p:nvPr/>
        </p:nvSpPr>
        <p:spPr>
          <a:xfrm>
            <a:off x="2104372" y="4043535"/>
            <a:ext cx="4910203" cy="369332"/>
          </a:xfrm>
          <a:prstGeom prst="rect">
            <a:avLst/>
          </a:prstGeom>
          <a:noFill/>
        </p:spPr>
        <p:txBody>
          <a:bodyPr wrap="square" rtlCol="0">
            <a:spAutoFit/>
          </a:bodyPr>
          <a:lstStyle/>
          <a:p>
            <a:r>
              <a:rPr lang="fr-FR" b="1" dirty="0" smtClean="0">
                <a:solidFill>
                  <a:schemeClr val="bg1"/>
                </a:solidFill>
              </a:rPr>
              <a:t>Commentaires et images du NET</a:t>
            </a:r>
            <a:endParaRPr lang="fr-FR" b="1" dirty="0">
              <a:solidFill>
                <a:schemeClr val="bg1"/>
              </a:solidFill>
            </a:endParaRPr>
          </a:p>
        </p:txBody>
      </p:sp>
    </p:spTree>
    <p:extLst>
      <p:ext uri="{BB962C8B-B14F-4D97-AF65-F5344CB8AC3E}">
        <p14:creationId xmlns:p14="http://schemas.microsoft.com/office/powerpoint/2010/main" val="14194450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267</TotalTime>
  <Words>2076</Words>
  <Application>Microsoft Office PowerPoint</Application>
  <PresentationFormat>Grand écran</PresentationFormat>
  <Paragraphs>32</Paragraphs>
  <Slides>17</Slides>
  <Notes>0</Notes>
  <HiddenSlides>0</HiddenSlides>
  <MMClips>0</MMClips>
  <ScaleCrop>false</ScaleCrop>
  <HeadingPairs>
    <vt:vector size="6" baseType="variant">
      <vt:variant>
        <vt:lpstr>Polices utilisées</vt:lpstr>
      </vt:variant>
      <vt:variant>
        <vt:i4>10</vt:i4>
      </vt:variant>
      <vt:variant>
        <vt:lpstr>Thème</vt:lpstr>
      </vt:variant>
      <vt:variant>
        <vt:i4>1</vt:i4>
      </vt:variant>
      <vt:variant>
        <vt:lpstr>Titres des diapositives</vt:lpstr>
      </vt:variant>
      <vt:variant>
        <vt:i4>17</vt:i4>
      </vt:variant>
    </vt:vector>
  </HeadingPairs>
  <TitlesOfParts>
    <vt:vector size="28" baseType="lpstr">
      <vt:lpstr>Algerian</vt:lpstr>
      <vt:lpstr>Arial</vt:lpstr>
      <vt:lpstr>Cabin</vt:lpstr>
      <vt:lpstr>Calibri</vt:lpstr>
      <vt:lpstr>Calibri Light</vt:lpstr>
      <vt:lpstr>Gentium Basic</vt:lpstr>
      <vt:lpstr>inherit</vt:lpstr>
      <vt:lpstr>lucida sans unicode</vt:lpstr>
      <vt:lpstr>Open Sans</vt:lpstr>
      <vt:lpstr>Verdana</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10</cp:revision>
  <dcterms:created xsi:type="dcterms:W3CDTF">2019-07-22T17:36:36Z</dcterms:created>
  <dcterms:modified xsi:type="dcterms:W3CDTF">2024-02-20T14:46:45Z</dcterms:modified>
</cp:coreProperties>
</file>