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70" r:id="rId12"/>
    <p:sldId id="267" r:id="rId13"/>
    <p:sldId id="268" r:id="rId14"/>
    <p:sldId id="272" r:id="rId15"/>
    <p:sldId id="269"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1" autoAdjust="0"/>
    <p:restoredTop sz="94660"/>
  </p:normalViewPr>
  <p:slideViewPr>
    <p:cSldViewPr snapToGrid="0">
      <p:cViewPr varScale="1">
        <p:scale>
          <a:sx n="77" d="100"/>
          <a:sy n="77" d="100"/>
        </p:scale>
        <p:origin x="58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fr-FR" smtClean="0"/>
              <a:t>Modifiez le style du titre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7B951EE9-5318-4121-A189-C41BC9494A30}" type="datetimeFigureOut">
              <a:rPr lang="fr-FR" smtClean="0"/>
              <a:t>19/12/2019</a:t>
            </a:fld>
            <a:endParaRPr lang="fr-FR"/>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fr-FR"/>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71F84B26-7E99-4D65-8283-BDBC0DFD4C44}" type="slidenum">
              <a:rPr lang="fr-FR" smtClean="0"/>
              <a:t>‹N°›</a:t>
            </a:fld>
            <a:endParaRPr lang="fr-FR"/>
          </a:p>
        </p:txBody>
      </p:sp>
    </p:spTree>
    <p:extLst>
      <p:ext uri="{BB962C8B-B14F-4D97-AF65-F5344CB8AC3E}">
        <p14:creationId xmlns:p14="http://schemas.microsoft.com/office/powerpoint/2010/main" val="2969345407"/>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7B951EE9-5318-4121-A189-C41BC9494A30}" type="datetimeFigureOut">
              <a:rPr lang="fr-FR" smtClean="0"/>
              <a:t>19/12/2019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71F84B26-7E99-4D65-8283-BDBC0DFD4C44}" type="slidenum">
              <a:rPr lang="fr-FR" smtClean="0"/>
              <a:t>‹N°›</a:t>
            </a:fld>
            <a:endParaRPr lang="fr-FR"/>
          </a:p>
        </p:txBody>
      </p:sp>
    </p:spTree>
    <p:extLst>
      <p:ext uri="{BB962C8B-B14F-4D97-AF65-F5344CB8AC3E}">
        <p14:creationId xmlns:p14="http://schemas.microsoft.com/office/powerpoint/2010/main" val="28451552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fr-FR" smtClean="0"/>
              <a:t>Modifiez le style du titre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7B951EE9-5318-4121-A189-C41BC9494A30}" type="datetimeFigureOut">
              <a:rPr lang="fr-FR" smtClean="0"/>
              <a:t>19/12/2019</a:t>
            </a:fld>
            <a:endParaRPr lang="fr-FR"/>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fr-FR"/>
          </a:p>
        </p:txBody>
      </p:sp>
      <p:sp>
        <p:nvSpPr>
          <p:cNvPr id="6" name="Slide Number Placeholder 5"/>
          <p:cNvSpPr>
            <a:spLocks noGrp="1"/>
          </p:cNvSpPr>
          <p:nvPr>
            <p:ph type="sldNum" sz="quarter" idx="12"/>
          </p:nvPr>
        </p:nvSpPr>
        <p:spPr>
          <a:xfrm>
            <a:off x="8604504" y="5211060"/>
            <a:ext cx="2112264" cy="228600"/>
          </a:xfrm>
        </p:spPr>
        <p:txBody>
          <a:bodyPr/>
          <a:lstStyle/>
          <a:p>
            <a:fld id="{71F84B26-7E99-4D65-8283-BDBC0DFD4C44}" type="slidenum">
              <a:rPr lang="fr-FR" smtClean="0"/>
              <a:t>‹N°›</a:t>
            </a:fld>
            <a:endParaRPr lang="fr-FR"/>
          </a:p>
        </p:txBody>
      </p:sp>
    </p:spTree>
    <p:extLst>
      <p:ext uri="{BB962C8B-B14F-4D97-AF65-F5344CB8AC3E}">
        <p14:creationId xmlns:p14="http://schemas.microsoft.com/office/powerpoint/2010/main" val="201822857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7B951EE9-5318-4121-A189-C41BC9494A30}" type="datetimeFigureOut">
              <a:rPr lang="fr-FR" smtClean="0"/>
              <a:t>19/12/2019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71F84B26-7E99-4D65-8283-BDBC0DFD4C44}" type="slidenum">
              <a:rPr lang="fr-FR" smtClean="0"/>
              <a:t>‹N°›</a:t>
            </a:fld>
            <a:endParaRPr lang="fr-FR"/>
          </a:p>
        </p:txBody>
      </p:sp>
    </p:spTree>
    <p:extLst>
      <p:ext uri="{BB962C8B-B14F-4D97-AF65-F5344CB8AC3E}">
        <p14:creationId xmlns:p14="http://schemas.microsoft.com/office/powerpoint/2010/main" val="2000458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7B951EE9-5318-4121-A189-C41BC9494A30}" type="datetimeFigureOut">
              <a:rPr lang="fr-FR" smtClean="0"/>
              <a:t>19/12/2019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71F84B26-7E99-4D65-8283-BDBC0DFD4C44}" type="slidenum">
              <a:rPr lang="fr-FR" smtClean="0"/>
              <a:t>‹N°›</a:t>
            </a:fld>
            <a:endParaRPr lang="fr-FR"/>
          </a:p>
        </p:txBody>
      </p:sp>
    </p:spTree>
    <p:extLst>
      <p:ext uri="{BB962C8B-B14F-4D97-AF65-F5344CB8AC3E}">
        <p14:creationId xmlns:p14="http://schemas.microsoft.com/office/powerpoint/2010/main" val="2779614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7B951EE9-5318-4121-A189-C41BC9494A30}" type="datetimeFigureOut">
              <a:rPr lang="fr-FR" smtClean="0"/>
              <a:t>19/12/2019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71F84B26-7E99-4D65-8283-BDBC0DFD4C44}" type="slidenum">
              <a:rPr lang="fr-FR" smtClean="0"/>
              <a:t>‹N°›</a:t>
            </a:fld>
            <a:endParaRPr lang="fr-FR"/>
          </a:p>
        </p:txBody>
      </p:sp>
    </p:spTree>
    <p:extLst>
      <p:ext uri="{BB962C8B-B14F-4D97-AF65-F5344CB8AC3E}">
        <p14:creationId xmlns:p14="http://schemas.microsoft.com/office/powerpoint/2010/main" val="4184541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951EE9-5318-4121-A189-C41BC9494A30}" type="datetimeFigureOut">
              <a:rPr lang="fr-FR" smtClean="0"/>
              <a:t>19/12/2019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71F84B26-7E99-4D65-8283-BDBC0DFD4C44}" type="slidenum">
              <a:rPr lang="fr-FR" smtClean="0"/>
              <a:t>‹N°›</a:t>
            </a:fld>
            <a:endParaRPr lang="fr-FR"/>
          </a:p>
        </p:txBody>
      </p:sp>
    </p:spTree>
    <p:extLst>
      <p:ext uri="{BB962C8B-B14F-4D97-AF65-F5344CB8AC3E}">
        <p14:creationId xmlns:p14="http://schemas.microsoft.com/office/powerpoint/2010/main" val="36119000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fr-FR" smtClean="0"/>
              <a:t>Modifiez le style du titre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8" name="Date Placeholder 7"/>
          <p:cNvSpPr>
            <a:spLocks noGrp="1"/>
          </p:cNvSpPr>
          <p:nvPr>
            <p:ph type="dt" sz="half" idx="10"/>
          </p:nvPr>
        </p:nvSpPr>
        <p:spPr/>
        <p:txBody>
          <a:bodyPr/>
          <a:lstStyle/>
          <a:p>
            <a:fld id="{7B951EE9-5318-4121-A189-C41BC9494A30}" type="datetimeFigureOut">
              <a:rPr lang="fr-FR" smtClean="0"/>
              <a:t>19/12/2019</a:t>
            </a:fld>
            <a:endParaRPr lang="fr-FR"/>
          </a:p>
        </p:txBody>
      </p:sp>
      <p:sp>
        <p:nvSpPr>
          <p:cNvPr id="9" name="Footer Placeholder 8"/>
          <p:cNvSpPr>
            <a:spLocks noGrp="1"/>
          </p:cNvSpPr>
          <p:nvPr>
            <p:ph type="ftr" sz="quarter" idx="11"/>
          </p:nvPr>
        </p:nvSpPr>
        <p:spPr/>
        <p:txBody>
          <a:bodyPr/>
          <a:lstStyle>
            <a:lvl1pPr algn="r">
              <a:defRPr/>
            </a:lvl1pPr>
          </a:lstStyle>
          <a:p>
            <a:endParaRPr lang="fr-FR"/>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71F84B26-7E99-4D65-8283-BDBC0DFD4C44}" type="slidenum">
              <a:rPr lang="fr-FR" smtClean="0"/>
              <a:t>‹N°›</a:t>
            </a:fld>
            <a:endParaRPr lang="fr-FR"/>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0564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7B951EE9-5318-4121-A189-C41BC9494A30}" type="datetimeFigureOut">
              <a:rPr lang="fr-FR" smtClean="0"/>
              <a:t>19/12/2019</a:t>
            </a:fld>
            <a:endParaRPr lang="fr-FR"/>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fr-FR"/>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71F84B26-7E99-4D65-8283-BDBC0DFD4C44}" type="slidenum">
              <a:rPr lang="fr-FR" smtClean="0"/>
              <a:t>‹N°›</a:t>
            </a:fld>
            <a:endParaRPr lang="fr-FR"/>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130020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B951EE9-5318-4121-A189-C41BC9494A30}" type="datetimeFigureOut">
              <a:rPr lang="fr-FR" smtClean="0"/>
              <a:t>19/12/2019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1F84B26-7E99-4D65-8283-BDBC0DFD4C44}" type="slidenum">
              <a:rPr lang="fr-FR" smtClean="0"/>
              <a:t>‹N°›</a:t>
            </a:fld>
            <a:endParaRPr lang="fr-FR"/>
          </a:p>
        </p:txBody>
      </p:sp>
    </p:spTree>
    <p:extLst>
      <p:ext uri="{BB962C8B-B14F-4D97-AF65-F5344CB8AC3E}">
        <p14:creationId xmlns:p14="http://schemas.microsoft.com/office/powerpoint/2010/main" val="1810479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B951EE9-5318-4121-A189-C41BC9494A30}" type="datetimeFigureOut">
              <a:rPr lang="fr-FR" smtClean="0"/>
              <a:t>19/12/2019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1F84B26-7E99-4D65-8283-BDBC0DFD4C44}" type="slidenum">
              <a:rPr lang="fr-FR" smtClean="0"/>
              <a:t>‹N°›</a:t>
            </a:fld>
            <a:endParaRPr lang="fr-FR"/>
          </a:p>
        </p:txBody>
      </p:sp>
    </p:spTree>
    <p:extLst>
      <p:ext uri="{BB962C8B-B14F-4D97-AF65-F5344CB8AC3E}">
        <p14:creationId xmlns:p14="http://schemas.microsoft.com/office/powerpoint/2010/main" val="18425862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7B951EE9-5318-4121-A189-C41BC9494A30}" type="datetimeFigureOut">
              <a:rPr lang="fr-FR" smtClean="0"/>
              <a:t>19/12/2019</a:t>
            </a:fld>
            <a:endParaRPr lang="fr-FR"/>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fr-FR"/>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71F84B26-7E99-4D65-8283-BDBC0DFD4C44}" type="slidenum">
              <a:rPr lang="fr-FR" smtClean="0"/>
              <a:t>‹N°›</a:t>
            </a:fld>
            <a:endParaRPr lang="fr-FR"/>
          </a:p>
        </p:txBody>
      </p:sp>
    </p:spTree>
    <p:extLst>
      <p:ext uri="{BB962C8B-B14F-4D97-AF65-F5344CB8AC3E}">
        <p14:creationId xmlns:p14="http://schemas.microsoft.com/office/powerpoint/2010/main" val="42451037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4.gif"/></Relationships>
</file>

<file path=ppt/slides/_rels/slide2.xml.rels><?xml version="1.0" encoding="UTF-8" standalone="yes"?>
<Relationships xmlns="http://schemas.openxmlformats.org/package/2006/relationships"><Relationship Id="rId3" Type="http://schemas.openxmlformats.org/officeDocument/2006/relationships/hyperlink" Target="https://www.washingtonpost.com/archive/lifestyle/style/1997/03/09/women-of-historic-note/259adb97-9eaf-41ef-94e7-d92b7ca54f04/" TargetMode="External"/><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en.wikipedia.org/wiki/Mary_Shelley" TargetMode="External"/><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www.britannica.com/biography/Nettie-Stevens" TargetMode="External"/><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nytimes.com/2019/09/06/obituaries/alice-guy-blache-overlooked.html" TargetMode="External"/><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en.wikipedia.org/wiki/Camille_Claudel" TargetMode="External"/><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en.wikipedia.org/wiki/Alice_Ball" TargetMode="External"/><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www.nytimes.com/2001/10/08/world/emilie-schindler-93-dies-saved-jews-in-war.html" TargetMode="External"/><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0"/>
            <a:ext cx="12192000" cy="6864262"/>
          </a:xfrm>
          <a:prstGeom prst="rect">
            <a:avLst/>
          </a:prstGeom>
        </p:spPr>
      </p:pic>
      <p:sp>
        <p:nvSpPr>
          <p:cNvPr id="2" name="Rectangle 1"/>
          <p:cNvSpPr/>
          <p:nvPr/>
        </p:nvSpPr>
        <p:spPr>
          <a:xfrm>
            <a:off x="242064" y="5899851"/>
            <a:ext cx="9653605" cy="1077218"/>
          </a:xfrm>
          <a:prstGeom prst="rect">
            <a:avLst/>
          </a:prstGeom>
        </p:spPr>
        <p:txBody>
          <a:bodyPr wrap="none">
            <a:spAutoFit/>
          </a:bodyPr>
          <a:lstStyle/>
          <a:p>
            <a:r>
              <a:rPr lang="fr-FR" sz="3200" b="1" i="0" dirty="0" smtClean="0">
                <a:solidFill>
                  <a:schemeClr val="bg1"/>
                </a:solidFill>
                <a:effectLst/>
                <a:latin typeface="Helvetica" panose="020B0604020202020204" pitchFamily="34" charset="0"/>
              </a:rPr>
              <a:t>Quelques femmes exceptionnelles méconnues ?</a:t>
            </a:r>
          </a:p>
          <a:p>
            <a:endParaRPr lang="fr-FR" sz="3200" b="1" dirty="0"/>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8264" y="4604415"/>
            <a:ext cx="2024119" cy="1295436"/>
          </a:xfrm>
          <a:prstGeom prst="rect">
            <a:avLst/>
          </a:prstGeom>
          <a:ln>
            <a:noFill/>
          </a:ln>
          <a:effectLst>
            <a:softEdge rad="112500"/>
          </a:effectLst>
        </p:spPr>
      </p:pic>
    </p:spTree>
    <p:extLst>
      <p:ext uri="{BB962C8B-B14F-4D97-AF65-F5344CB8AC3E}">
        <p14:creationId xmlns:p14="http://schemas.microsoft.com/office/powerpoint/2010/main" val="2542184789"/>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Fanny Mendelssohn - Fantaisie en Sol Mineur.wav"/>
          </p:stSnd>
        </p:sndAc>
      </p:transition>
    </mc:Choice>
    <mc:Fallback xmlns="">
      <p:transition spd="slow">
        <p:sndAc>
          <p:stSnd loop="1">
            <p:snd r:embed="rId5" name="Fanny Mendelssohn - Fantaisie en Sol Mineur.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es exemples de femmes talentueuses oubliées par l’histoi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9213" y="817540"/>
            <a:ext cx="5057690" cy="5544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67222" y="817540"/>
            <a:ext cx="6096000" cy="646331"/>
          </a:xfrm>
          <a:prstGeom prst="rect">
            <a:avLst/>
          </a:prstGeom>
        </p:spPr>
        <p:txBody>
          <a:bodyPr>
            <a:spAutoFit/>
          </a:bodyPr>
          <a:lstStyle/>
          <a:p>
            <a:pPr algn="ctr"/>
            <a:r>
              <a:rPr lang="fr-FR" b="1" i="0" dirty="0" smtClean="0">
                <a:solidFill>
                  <a:srgbClr val="000000"/>
                </a:solidFill>
                <a:effectLst/>
                <a:latin typeface="Helvetica" panose="020B0604020202020204" pitchFamily="34" charset="0"/>
              </a:rPr>
              <a:t>Fanny Mendelssohn qui écrivait de la musique à la place de son frère</a:t>
            </a:r>
            <a:endParaRPr lang="fr-FR" b="1" i="0" dirty="0">
              <a:solidFill>
                <a:srgbClr val="000000"/>
              </a:solidFill>
              <a:effectLst/>
              <a:latin typeface="Helvetica" panose="020B0604020202020204" pitchFamily="34" charset="0"/>
            </a:endParaRPr>
          </a:p>
        </p:txBody>
      </p:sp>
      <p:sp>
        <p:nvSpPr>
          <p:cNvPr id="3" name="Rectangle 2"/>
          <p:cNvSpPr/>
          <p:nvPr/>
        </p:nvSpPr>
        <p:spPr>
          <a:xfrm>
            <a:off x="367430" y="2463443"/>
            <a:ext cx="6096000" cy="2031325"/>
          </a:xfrm>
          <a:prstGeom prst="rect">
            <a:avLst/>
          </a:prstGeom>
        </p:spPr>
        <p:txBody>
          <a:bodyPr>
            <a:spAutoFit/>
          </a:bodyPr>
          <a:lstStyle/>
          <a:p>
            <a:r>
              <a:rPr lang="fr-FR" b="0" i="0" dirty="0" smtClean="0">
                <a:solidFill>
                  <a:srgbClr val="000000"/>
                </a:solidFill>
                <a:effectLst/>
                <a:latin typeface="Helvetica" panose="020B0604020202020204" pitchFamily="34" charset="0"/>
              </a:rPr>
              <a:t>Fanny est née en 1805. Elle était la fille aînée de la famille Mendelssohn. Enfant, elle a commencé </a:t>
            </a:r>
            <a:r>
              <a:rPr lang="fr-FR" b="0" i="0" dirty="0" smtClean="0">
                <a:solidFill>
                  <a:srgbClr val="0064AF"/>
                </a:solidFill>
                <a:effectLst/>
                <a:latin typeface="Helvetica" panose="020B0604020202020204" pitchFamily="34" charset="0"/>
                <a:hlinkClick r:id="rId3"/>
              </a:rPr>
              <a:t>une formation musicale</a:t>
            </a:r>
            <a:r>
              <a:rPr lang="fr-FR" b="0" i="0" dirty="0" smtClean="0">
                <a:solidFill>
                  <a:srgbClr val="000000"/>
                </a:solidFill>
                <a:effectLst/>
                <a:latin typeface="Helvetica" panose="020B0604020202020204" pitchFamily="34" charset="0"/>
              </a:rPr>
              <a:t> tout comme son frère. </a:t>
            </a:r>
            <a:r>
              <a:rPr lang="fr-FR" b="1" i="0" dirty="0" smtClean="0">
                <a:solidFill>
                  <a:srgbClr val="000000"/>
                </a:solidFill>
                <a:effectLst/>
                <a:latin typeface="Helvetica" panose="020B0604020202020204" pitchFamily="34" charset="0"/>
              </a:rPr>
              <a:t>Elle composait de la musique, chantait et jouait du piano et du violon. </a:t>
            </a:r>
            <a:r>
              <a:rPr lang="fr-FR" b="0" i="0" dirty="0" smtClean="0">
                <a:solidFill>
                  <a:srgbClr val="000000"/>
                </a:solidFill>
                <a:effectLst/>
                <a:latin typeface="Helvetica" panose="020B0604020202020204" pitchFamily="34" charset="0"/>
              </a:rPr>
              <a:t>Les plus grands musiciens d’Allemagne admiraient son talent, alors que Johann Wolfgang </a:t>
            </a:r>
            <a:r>
              <a:rPr lang="fr-FR" b="0" i="0" dirty="0" err="1" smtClean="0">
                <a:solidFill>
                  <a:srgbClr val="000000"/>
                </a:solidFill>
                <a:effectLst/>
                <a:latin typeface="Helvetica" panose="020B0604020202020204" pitchFamily="34" charset="0"/>
              </a:rPr>
              <a:t>von</a:t>
            </a:r>
            <a:r>
              <a:rPr lang="fr-FR" b="0" i="0" dirty="0" smtClean="0">
                <a:solidFill>
                  <a:srgbClr val="000000"/>
                </a:solidFill>
                <a:effectLst/>
                <a:latin typeface="Helvetica" panose="020B0604020202020204" pitchFamily="34" charset="0"/>
              </a:rPr>
              <a:t> Goethe lui a dédié plusieurs poèmes.</a:t>
            </a:r>
            <a:endParaRPr lang="fr-FR" dirty="0"/>
          </a:p>
        </p:txBody>
      </p:sp>
    </p:spTree>
    <p:extLst>
      <p:ext uri="{BB962C8B-B14F-4D97-AF65-F5344CB8AC3E}">
        <p14:creationId xmlns:p14="http://schemas.microsoft.com/office/powerpoint/2010/main" val="25998306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7329" y="825074"/>
            <a:ext cx="4723400" cy="5909310"/>
          </a:xfrm>
          <a:prstGeom prst="rect">
            <a:avLst/>
          </a:prstGeom>
        </p:spPr>
        <p:txBody>
          <a:bodyPr wrap="square">
            <a:spAutoFit/>
          </a:bodyPr>
          <a:lstStyle/>
          <a:p>
            <a:r>
              <a:rPr lang="fr-FR" b="0" i="0" dirty="0" smtClean="0">
                <a:solidFill>
                  <a:srgbClr val="000000"/>
                </a:solidFill>
                <a:effectLst/>
                <a:latin typeface="Helvetica" panose="020B0604020202020204" pitchFamily="34" charset="0"/>
              </a:rPr>
              <a:t>Quand Fanny a eu 15 ans, son père lui a interdit de faire de la musique. Il estimait qu’une fille devait se préparer à être une bonne mère au lieu de perdre son temps à jouer du piano. Secrètement, la jeune fille continuait à composer, et elle ne montrait ses œuvres qu’à son frère, qui les publiait sous son nom.</a:t>
            </a:r>
          </a:p>
          <a:p>
            <a:r>
              <a:rPr lang="fr-FR" b="0" i="0" dirty="0" smtClean="0">
                <a:solidFill>
                  <a:srgbClr val="000000"/>
                </a:solidFill>
                <a:effectLst/>
                <a:latin typeface="Helvetica" panose="020B0604020202020204" pitchFamily="34" charset="0"/>
              </a:rPr>
              <a:t>Grâce à son mari Wilhelm, Fanny a eu l’occasion après le mariage de reprendre son activité musicale. Il était impressionné par son talent et lui a même créé un atelier musical. </a:t>
            </a:r>
            <a:r>
              <a:rPr lang="fr-FR" b="1" i="0" dirty="0" smtClean="0">
                <a:solidFill>
                  <a:srgbClr val="000000"/>
                </a:solidFill>
                <a:effectLst/>
                <a:latin typeface="Helvetica" panose="020B0604020202020204" pitchFamily="34" charset="0"/>
              </a:rPr>
              <a:t>Alors qu’elle ne jouait ses compositions que devant sa famille et ses proches, son frère lui, les présentait dans les plus grandes salles de concerts au monde et récoltait toute la gloire. </a:t>
            </a:r>
            <a:r>
              <a:rPr lang="fr-FR" b="0" i="0" dirty="0" smtClean="0">
                <a:solidFill>
                  <a:srgbClr val="000000"/>
                </a:solidFill>
                <a:effectLst/>
                <a:latin typeface="Helvetica" panose="020B0604020202020204" pitchFamily="34" charset="0"/>
              </a:rPr>
              <a:t>Cette situation convenait à la famille et surtout à Félix. Ils pensaient que la musique n’était pas une affaire de femmes</a:t>
            </a:r>
            <a:endParaRPr lang="fr-FR" b="0" i="0" dirty="0">
              <a:solidFill>
                <a:srgbClr val="000000"/>
              </a:solidFill>
              <a:effectLst/>
              <a:latin typeface="Helvetica" panose="020B0604020202020204" pitchFamily="34" charset="0"/>
            </a:endParaRPr>
          </a:p>
        </p:txBody>
      </p:sp>
      <p:pic>
        <p:nvPicPr>
          <p:cNvPr id="2050" name="Picture 2" descr="Les exemples de femmes talentueuses oubliées par l’histoi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0414" y="1160679"/>
            <a:ext cx="6934200" cy="4962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79083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2691" y="525473"/>
            <a:ext cx="6096000" cy="646331"/>
          </a:xfrm>
          <a:prstGeom prst="rect">
            <a:avLst/>
          </a:prstGeom>
        </p:spPr>
        <p:txBody>
          <a:bodyPr>
            <a:spAutoFit/>
          </a:bodyPr>
          <a:lstStyle/>
          <a:p>
            <a:r>
              <a:rPr lang="fr-FR" b="0" i="0" dirty="0" smtClean="0">
                <a:solidFill>
                  <a:srgbClr val="000000"/>
                </a:solidFill>
                <a:effectLst/>
                <a:latin typeface="Helvetica" panose="020B0604020202020204" pitchFamily="34" charset="0"/>
              </a:rPr>
              <a:t>Personne n’a cru que </a:t>
            </a:r>
            <a:r>
              <a:rPr lang="fr-FR" b="1" i="0" dirty="0" smtClean="0">
                <a:solidFill>
                  <a:srgbClr val="000000"/>
                </a:solidFill>
                <a:effectLst/>
                <a:latin typeface="Helvetica" panose="020B0604020202020204" pitchFamily="34" charset="0"/>
              </a:rPr>
              <a:t>Mary Shelley </a:t>
            </a:r>
            <a:r>
              <a:rPr lang="fr-FR" b="0" i="0" dirty="0" smtClean="0">
                <a:solidFill>
                  <a:srgbClr val="000000"/>
                </a:solidFill>
                <a:effectLst/>
                <a:latin typeface="Helvetica" panose="020B0604020202020204" pitchFamily="34" charset="0"/>
              </a:rPr>
              <a:t>pourrait être l’auteure de “Frankenstein”</a:t>
            </a:r>
            <a:endParaRPr lang="fr-FR" b="0" i="0" dirty="0">
              <a:solidFill>
                <a:srgbClr val="000000"/>
              </a:solidFill>
              <a:effectLst/>
              <a:latin typeface="Helvetica" panose="020B0604020202020204" pitchFamily="34" charset="0"/>
            </a:endParaRPr>
          </a:p>
        </p:txBody>
      </p:sp>
      <p:pic>
        <p:nvPicPr>
          <p:cNvPr id="3074" name="Picture 2" descr="Les exemples de femmes talentueuses oubliées par l’histoi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4586" y="1316907"/>
            <a:ext cx="4874155" cy="4680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92691" y="1748032"/>
            <a:ext cx="6096000" cy="2585323"/>
          </a:xfrm>
          <a:prstGeom prst="rect">
            <a:avLst/>
          </a:prstGeom>
        </p:spPr>
        <p:txBody>
          <a:bodyPr>
            <a:spAutoFit/>
          </a:bodyPr>
          <a:lstStyle/>
          <a:p>
            <a:r>
              <a:rPr lang="fr-FR" b="0" i="0" dirty="0" smtClean="0">
                <a:solidFill>
                  <a:srgbClr val="000000"/>
                </a:solidFill>
                <a:effectLst/>
                <a:latin typeface="Helvetica" panose="020B0604020202020204" pitchFamily="34" charset="0"/>
              </a:rPr>
              <a:t>Mary Shelley a marqué l’histoire comme </a:t>
            </a:r>
            <a:r>
              <a:rPr lang="fr-FR" b="0" i="0" dirty="0" smtClean="0">
                <a:solidFill>
                  <a:srgbClr val="0064AF"/>
                </a:solidFill>
                <a:effectLst/>
                <a:latin typeface="Helvetica" panose="020B0604020202020204" pitchFamily="34" charset="0"/>
                <a:hlinkClick r:id="rId3"/>
              </a:rPr>
              <a:t>la créatrice </a:t>
            </a:r>
            <a:r>
              <a:rPr lang="fr-FR" b="0" i="0" dirty="0" smtClean="0">
                <a:solidFill>
                  <a:srgbClr val="000000"/>
                </a:solidFill>
                <a:effectLst/>
                <a:latin typeface="Helvetica" panose="020B0604020202020204" pitchFamily="34" charset="0"/>
              </a:rPr>
              <a:t>du roman “Frankenstein ou le Prométhée moderne” qui parle de Victor Frankenstein et son monstre humanoïde.</a:t>
            </a:r>
          </a:p>
          <a:p>
            <a:r>
              <a:rPr lang="fr-FR" b="0" i="0" dirty="0" smtClean="0">
                <a:solidFill>
                  <a:srgbClr val="000000"/>
                </a:solidFill>
                <a:effectLst/>
                <a:latin typeface="Helvetica" panose="020B0604020202020204" pitchFamily="34" charset="0"/>
              </a:rPr>
              <a:t>Le roman a été publié pour la première fois en 1818 de manière anonyme. </a:t>
            </a:r>
            <a:r>
              <a:rPr lang="fr-FR" b="1" i="0" dirty="0" smtClean="0">
                <a:solidFill>
                  <a:srgbClr val="000000"/>
                </a:solidFill>
                <a:effectLst/>
                <a:latin typeface="Helvetica" panose="020B0604020202020204" pitchFamily="34" charset="0"/>
              </a:rPr>
              <a:t>Malgré tout, le public a attribué sa création à son mari, Percy </a:t>
            </a:r>
            <a:r>
              <a:rPr lang="fr-FR" b="1" i="0" dirty="0" err="1" smtClean="0">
                <a:solidFill>
                  <a:srgbClr val="000000"/>
                </a:solidFill>
                <a:effectLst/>
                <a:latin typeface="Helvetica" panose="020B0604020202020204" pitchFamily="34" charset="0"/>
              </a:rPr>
              <a:t>Bysshe</a:t>
            </a:r>
            <a:r>
              <a:rPr lang="fr-FR" b="1" i="0" dirty="0" smtClean="0">
                <a:solidFill>
                  <a:srgbClr val="000000"/>
                </a:solidFill>
                <a:effectLst/>
                <a:latin typeface="Helvetica" panose="020B0604020202020204" pitchFamily="34" charset="0"/>
              </a:rPr>
              <a:t> Shelley. </a:t>
            </a:r>
            <a:r>
              <a:rPr lang="fr-FR" b="0" i="0" dirty="0" smtClean="0">
                <a:solidFill>
                  <a:srgbClr val="000000"/>
                </a:solidFill>
                <a:effectLst/>
                <a:latin typeface="Helvetica" panose="020B0604020202020204" pitchFamily="34" charset="0"/>
              </a:rPr>
              <a:t>Mary n’avait que 18 ans, alors que son mari était déjà un poète reconnu.</a:t>
            </a:r>
            <a:endParaRPr lang="fr-FR" b="0" i="0" dirty="0">
              <a:solidFill>
                <a:srgbClr val="000000"/>
              </a:solidFill>
              <a:effectLst/>
              <a:latin typeface="Helvetica" panose="020B0604020202020204" pitchFamily="34" charset="0"/>
            </a:endParaRPr>
          </a:p>
        </p:txBody>
      </p:sp>
      <p:sp>
        <p:nvSpPr>
          <p:cNvPr id="4" name="Rectangle 3"/>
          <p:cNvSpPr/>
          <p:nvPr/>
        </p:nvSpPr>
        <p:spPr>
          <a:xfrm>
            <a:off x="492691" y="4606106"/>
            <a:ext cx="6096000" cy="1754326"/>
          </a:xfrm>
          <a:prstGeom prst="rect">
            <a:avLst/>
          </a:prstGeom>
        </p:spPr>
        <p:txBody>
          <a:bodyPr>
            <a:spAutoFit/>
          </a:bodyPr>
          <a:lstStyle/>
          <a:p>
            <a:r>
              <a:rPr lang="fr-FR" b="0" i="0" dirty="0" smtClean="0">
                <a:solidFill>
                  <a:srgbClr val="000000"/>
                </a:solidFill>
                <a:effectLst/>
                <a:latin typeface="Helvetica" panose="020B0604020202020204" pitchFamily="34" charset="0"/>
              </a:rPr>
              <a:t>La deuxième édition a été publiée sous le nom de Mary Shelley. </a:t>
            </a:r>
            <a:r>
              <a:rPr lang="fr-FR" b="1" i="0" dirty="0" smtClean="0">
                <a:solidFill>
                  <a:srgbClr val="000000"/>
                </a:solidFill>
                <a:effectLst/>
                <a:latin typeface="Helvetica" panose="020B0604020202020204" pitchFamily="34" charset="0"/>
              </a:rPr>
              <a:t>Le public ainsi que les critiques n’ont pas cru qu’une si jeune fille pourrait écrire un roman aussi terrifiant. </a:t>
            </a:r>
            <a:r>
              <a:rPr lang="fr-FR" b="0" i="0" dirty="0" smtClean="0">
                <a:solidFill>
                  <a:srgbClr val="000000"/>
                </a:solidFill>
                <a:effectLst/>
                <a:latin typeface="Helvetica" panose="020B0604020202020204" pitchFamily="34" charset="0"/>
              </a:rPr>
              <a:t>Toutefois, les brouillons du roman sont de l’écriture de Mary, et Percy s’occupait seulement de la relecture de son œuvre.</a:t>
            </a:r>
            <a:endParaRPr lang="fr-FR" dirty="0"/>
          </a:p>
        </p:txBody>
      </p:sp>
    </p:spTree>
    <p:extLst>
      <p:ext uri="{BB962C8B-B14F-4D97-AF65-F5344CB8AC3E}">
        <p14:creationId xmlns:p14="http://schemas.microsoft.com/office/powerpoint/2010/main" val="21831213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5710" y="576290"/>
            <a:ext cx="5673348" cy="369332"/>
          </a:xfrm>
          <a:prstGeom prst="rect">
            <a:avLst/>
          </a:prstGeom>
        </p:spPr>
        <p:txBody>
          <a:bodyPr wrap="none">
            <a:spAutoFit/>
          </a:bodyPr>
          <a:lstStyle/>
          <a:p>
            <a:pPr algn="ctr"/>
            <a:r>
              <a:rPr lang="fr-FR" b="1" i="0" dirty="0" err="1" smtClean="0">
                <a:solidFill>
                  <a:srgbClr val="000000"/>
                </a:solidFill>
                <a:effectLst/>
                <a:latin typeface="Helvetica" panose="020B0604020202020204" pitchFamily="34" charset="0"/>
              </a:rPr>
              <a:t>Nettie</a:t>
            </a:r>
            <a:r>
              <a:rPr lang="fr-FR" b="1" i="0" dirty="0" smtClean="0">
                <a:solidFill>
                  <a:srgbClr val="000000"/>
                </a:solidFill>
                <a:effectLst/>
                <a:latin typeface="Helvetica" panose="020B0604020202020204" pitchFamily="34" charset="0"/>
              </a:rPr>
              <a:t> Stevens a révélé le mystère de la naissance</a:t>
            </a:r>
            <a:endParaRPr lang="fr-FR" b="1" i="0" dirty="0">
              <a:solidFill>
                <a:srgbClr val="000000"/>
              </a:solidFill>
              <a:effectLst/>
              <a:latin typeface="Helvetica" panose="020B0604020202020204" pitchFamily="34" charset="0"/>
            </a:endParaRPr>
          </a:p>
        </p:txBody>
      </p:sp>
      <p:pic>
        <p:nvPicPr>
          <p:cNvPr id="4098" name="Picture 2" descr="Les exemples de femmes talentueuses oubliées par l’histoi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3042" y="945622"/>
            <a:ext cx="5152275" cy="5400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15710" y="2060469"/>
            <a:ext cx="6096000" cy="2862322"/>
          </a:xfrm>
          <a:prstGeom prst="rect">
            <a:avLst/>
          </a:prstGeom>
        </p:spPr>
        <p:txBody>
          <a:bodyPr>
            <a:spAutoFit/>
          </a:bodyPr>
          <a:lstStyle/>
          <a:p>
            <a:r>
              <a:rPr lang="fr-FR" b="0" i="0" dirty="0" err="1" smtClean="0">
                <a:solidFill>
                  <a:srgbClr val="000000"/>
                </a:solidFill>
                <a:effectLst/>
                <a:latin typeface="Helvetica" panose="020B0604020202020204" pitchFamily="34" charset="0"/>
              </a:rPr>
              <a:t>Nettie</a:t>
            </a:r>
            <a:r>
              <a:rPr lang="fr-FR" b="0" i="0" dirty="0" smtClean="0">
                <a:solidFill>
                  <a:srgbClr val="000000"/>
                </a:solidFill>
                <a:effectLst/>
                <a:latin typeface="Helvetica" panose="020B0604020202020204" pitchFamily="34" charset="0"/>
              </a:rPr>
              <a:t> Stevens est une généticienne américaine qui </a:t>
            </a:r>
            <a:r>
              <a:rPr lang="fr-FR" b="0" i="0" dirty="0" smtClean="0">
                <a:solidFill>
                  <a:srgbClr val="0064AF"/>
                </a:solidFill>
                <a:effectLst/>
                <a:latin typeface="Helvetica" panose="020B0604020202020204" pitchFamily="34" charset="0"/>
                <a:hlinkClick r:id="rId3"/>
              </a:rPr>
              <a:t>étudiait</a:t>
            </a:r>
            <a:r>
              <a:rPr lang="fr-FR" b="0" i="0" dirty="0" smtClean="0">
                <a:solidFill>
                  <a:srgbClr val="000000"/>
                </a:solidFill>
                <a:effectLst/>
                <a:latin typeface="Helvetica" panose="020B0604020202020204" pitchFamily="34" charset="0"/>
              </a:rPr>
              <a:t> le code génétique de certains insectes. En faisant des recherches sur le ténébrion meunier, elle a découvert que le sexe dépend de </a:t>
            </a:r>
            <a:r>
              <a:rPr lang="fr-FR" b="1" i="0" dirty="0" smtClean="0">
                <a:solidFill>
                  <a:srgbClr val="000000"/>
                </a:solidFill>
                <a:effectLst/>
                <a:latin typeface="Helvetica" panose="020B0604020202020204" pitchFamily="34" charset="0"/>
              </a:rPr>
              <a:t>la séquence chromosomique</a:t>
            </a:r>
            <a:r>
              <a:rPr lang="fr-FR" b="0" i="0" dirty="0" smtClean="0">
                <a:solidFill>
                  <a:srgbClr val="000000"/>
                </a:solidFill>
                <a:effectLst/>
                <a:latin typeface="Helvetica" panose="020B0604020202020204" pitchFamily="34" charset="0"/>
              </a:rPr>
              <a:t> : les mâles portent des chromosomes XY et les femelles les chromosomes XX. Stevens en a donc conclu que ce sont des spermatozoïdes qui définissent le sexe du bébé et non l’environnement, l’heure de la conception ou l’alimentation de la mère.</a:t>
            </a:r>
            <a:endParaRPr lang="fr-FR" dirty="0"/>
          </a:p>
        </p:txBody>
      </p:sp>
    </p:spTree>
    <p:extLst>
      <p:ext uri="{BB962C8B-B14F-4D97-AF65-F5344CB8AC3E}">
        <p14:creationId xmlns:p14="http://schemas.microsoft.com/office/powerpoint/2010/main" val="22805932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7742" y="2362520"/>
            <a:ext cx="6096000" cy="2308324"/>
          </a:xfrm>
          <a:prstGeom prst="rect">
            <a:avLst/>
          </a:prstGeom>
        </p:spPr>
        <p:txBody>
          <a:bodyPr>
            <a:spAutoFit/>
          </a:bodyPr>
          <a:lstStyle/>
          <a:p>
            <a:r>
              <a:rPr lang="fr-FR" b="0" i="0" dirty="0" smtClean="0">
                <a:solidFill>
                  <a:srgbClr val="000000"/>
                </a:solidFill>
                <a:effectLst/>
                <a:latin typeface="Helvetica" panose="020B0604020202020204" pitchFamily="34" charset="0"/>
              </a:rPr>
              <a:t>Le chercheur Edmund Wilson travaillait simultanément sur le même sujet et il a eu des résultats similaires mais beaucoup plus tard. Sous l’influence de la découverte de </a:t>
            </a:r>
            <a:r>
              <a:rPr lang="fr-FR" b="0" i="0" dirty="0" err="1" smtClean="0">
                <a:solidFill>
                  <a:srgbClr val="000000"/>
                </a:solidFill>
                <a:effectLst/>
                <a:latin typeface="Helvetica" panose="020B0604020202020204" pitchFamily="34" charset="0"/>
              </a:rPr>
              <a:t>Nettie</a:t>
            </a:r>
            <a:r>
              <a:rPr lang="fr-FR" b="0" i="0" dirty="0" smtClean="0">
                <a:solidFill>
                  <a:srgbClr val="000000"/>
                </a:solidFill>
                <a:effectLst/>
                <a:latin typeface="Helvetica" panose="020B0604020202020204" pitchFamily="34" charset="0"/>
              </a:rPr>
              <a:t>, Wilson a même révisé ses ouvrages.</a:t>
            </a:r>
          </a:p>
          <a:p>
            <a:r>
              <a:rPr lang="fr-FR" b="1" i="0" dirty="0" smtClean="0">
                <a:solidFill>
                  <a:srgbClr val="000000"/>
                </a:solidFill>
                <a:effectLst/>
                <a:latin typeface="Helvetica" panose="020B0604020202020204" pitchFamily="34" charset="0"/>
              </a:rPr>
              <a:t>Le scientifique a récolté tous les lauriers </a:t>
            </a:r>
            <a:r>
              <a:rPr lang="fr-FR" b="0" i="0" dirty="0" smtClean="0">
                <a:solidFill>
                  <a:srgbClr val="000000"/>
                </a:solidFill>
                <a:effectLst/>
                <a:latin typeface="Helvetica" panose="020B0604020202020204" pitchFamily="34" charset="0"/>
              </a:rPr>
              <a:t>parce que les collègues de Stevens ne la prenaient pas au sérieux et pensaient qu’une simple assistante ne pouvait pas faire une telle découverte.</a:t>
            </a:r>
            <a:endParaRPr lang="fr-FR" b="0" i="0" dirty="0">
              <a:solidFill>
                <a:srgbClr val="000000"/>
              </a:solidFill>
              <a:effectLst/>
              <a:latin typeface="Helvetica" panose="020B0604020202020204" pitchFamily="34" charset="0"/>
            </a:endParaRPr>
          </a:p>
        </p:txBody>
      </p:sp>
      <p:sp>
        <p:nvSpPr>
          <p:cNvPr id="3" name="Rectangle 2"/>
          <p:cNvSpPr/>
          <p:nvPr/>
        </p:nvSpPr>
        <p:spPr>
          <a:xfrm>
            <a:off x="8277157" y="789233"/>
            <a:ext cx="1800493" cy="369332"/>
          </a:xfrm>
          <a:prstGeom prst="rect">
            <a:avLst/>
          </a:prstGeom>
        </p:spPr>
        <p:txBody>
          <a:bodyPr wrap="none">
            <a:spAutoFit/>
          </a:bodyPr>
          <a:lstStyle/>
          <a:p>
            <a:r>
              <a:rPr lang="fr-FR" b="0" i="0" dirty="0" smtClean="0">
                <a:solidFill>
                  <a:srgbClr val="000000"/>
                </a:solidFill>
                <a:effectLst/>
                <a:latin typeface="Helvetica" panose="020B0604020202020204" pitchFamily="34" charset="0"/>
              </a:rPr>
              <a:t>Edmund Wilson</a:t>
            </a:r>
            <a:endParaRPr lang="fr-FR" dirty="0"/>
          </a:p>
        </p:txBody>
      </p:sp>
      <p:pic>
        <p:nvPicPr>
          <p:cNvPr id="5122" name="Picture 2" descr="Les exemples de femmes talentueuses oubliées par l’histoi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4289" y="1362205"/>
            <a:ext cx="5145352" cy="500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55824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2949" y="601342"/>
            <a:ext cx="5788764" cy="369332"/>
          </a:xfrm>
          <a:prstGeom prst="rect">
            <a:avLst/>
          </a:prstGeom>
        </p:spPr>
        <p:txBody>
          <a:bodyPr wrap="none">
            <a:spAutoFit/>
          </a:bodyPr>
          <a:lstStyle/>
          <a:p>
            <a:pPr algn="ctr"/>
            <a:r>
              <a:rPr lang="fr-FR" b="1" i="0" dirty="0" smtClean="0">
                <a:solidFill>
                  <a:srgbClr val="000000"/>
                </a:solidFill>
                <a:effectLst/>
                <a:latin typeface="Helvetica" panose="020B0604020202020204" pitchFamily="34" charset="0"/>
              </a:rPr>
              <a:t>Elizabeth Magie s’est fait voler son jeu “Monopoly”</a:t>
            </a:r>
            <a:endParaRPr lang="fr-FR" b="1" i="0" dirty="0">
              <a:solidFill>
                <a:srgbClr val="000000"/>
              </a:solidFill>
              <a:effectLst/>
              <a:latin typeface="Helvetica" panose="020B0604020202020204" pitchFamily="34" charset="0"/>
            </a:endParaRPr>
          </a:p>
        </p:txBody>
      </p:sp>
      <p:pic>
        <p:nvPicPr>
          <p:cNvPr id="6146" name="Picture 2" descr="Les exemples de femmes talentueuses oubliées par l’histoi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3640" y="601342"/>
            <a:ext cx="5228682" cy="5832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32949" y="1796710"/>
            <a:ext cx="6096000" cy="3139321"/>
          </a:xfrm>
          <a:prstGeom prst="rect">
            <a:avLst/>
          </a:prstGeom>
        </p:spPr>
        <p:txBody>
          <a:bodyPr>
            <a:spAutoFit/>
          </a:bodyPr>
          <a:lstStyle/>
          <a:p>
            <a:r>
              <a:rPr lang="fr-FR" b="0" i="0" dirty="0" smtClean="0">
                <a:solidFill>
                  <a:srgbClr val="000000"/>
                </a:solidFill>
                <a:effectLst/>
                <a:latin typeface="Helvetica" panose="020B0604020202020204" pitchFamily="34" charset="0"/>
              </a:rPr>
              <a:t>Elizabeth Magie est née aux États-Unis en 1866. </a:t>
            </a:r>
            <a:r>
              <a:rPr lang="fr-FR" b="1" i="0" dirty="0" smtClean="0">
                <a:solidFill>
                  <a:srgbClr val="000000"/>
                </a:solidFill>
                <a:effectLst/>
                <a:latin typeface="Helvetica" panose="020B0604020202020204" pitchFamily="34" charset="0"/>
              </a:rPr>
              <a:t>Elle a créé “Le Jeu du propriétaire foncier” (en anglais “The </a:t>
            </a:r>
            <a:r>
              <a:rPr lang="fr-FR" b="1" i="0" dirty="0" err="1" smtClean="0">
                <a:solidFill>
                  <a:srgbClr val="000000"/>
                </a:solidFill>
                <a:effectLst/>
                <a:latin typeface="Helvetica" panose="020B0604020202020204" pitchFamily="34" charset="0"/>
              </a:rPr>
              <a:t>Landlord’s</a:t>
            </a:r>
            <a:r>
              <a:rPr lang="fr-FR" b="1" i="0" dirty="0" smtClean="0">
                <a:solidFill>
                  <a:srgbClr val="000000"/>
                </a:solidFill>
                <a:effectLst/>
                <a:latin typeface="Helvetica" panose="020B0604020202020204" pitchFamily="34" charset="0"/>
              </a:rPr>
              <a:t> Game”) qui a précédé le “Monopoly”. </a:t>
            </a:r>
            <a:r>
              <a:rPr lang="fr-FR" b="0" i="0" dirty="0" smtClean="0">
                <a:solidFill>
                  <a:srgbClr val="000000"/>
                </a:solidFill>
                <a:effectLst/>
                <a:latin typeface="Helvetica" panose="020B0604020202020204" pitchFamily="34" charset="0"/>
              </a:rPr>
              <a:t>Le principe du jeu consistait à démontrer l’impact négatif du monopole foncier sur la société. Le jeu avait du succès parmi ses amis et en 1903, Elizabeth a décidé de le faire breveter.</a:t>
            </a:r>
          </a:p>
          <a:p>
            <a:r>
              <a:rPr lang="fr-FR" b="0" i="0" dirty="0" smtClean="0">
                <a:solidFill>
                  <a:srgbClr val="000000"/>
                </a:solidFill>
                <a:effectLst/>
                <a:latin typeface="Helvetica" panose="020B0604020202020204" pitchFamily="34" charset="0"/>
              </a:rPr>
              <a:t>Le brevet terminait en 1921 et Magie n’a pas prolongé ses droits. Cependant, le jeu est devenu très populaire : les étudiants créaient même leurs propres copies improvisées.</a:t>
            </a:r>
            <a:endParaRPr lang="fr-FR" b="0" i="0"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28014004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es exemples de femmes talentueuses oubliées par l’histoi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0930" y="300625"/>
            <a:ext cx="4353744" cy="625048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05217" y="1581132"/>
            <a:ext cx="6096000" cy="3693319"/>
          </a:xfrm>
          <a:prstGeom prst="rect">
            <a:avLst/>
          </a:prstGeom>
        </p:spPr>
        <p:txBody>
          <a:bodyPr>
            <a:spAutoFit/>
          </a:bodyPr>
          <a:lstStyle/>
          <a:p>
            <a:pPr algn="ctr"/>
            <a:r>
              <a:rPr lang="fr-FR" b="0" i="0" dirty="0" smtClean="0">
                <a:solidFill>
                  <a:srgbClr val="000000"/>
                </a:solidFill>
                <a:effectLst/>
                <a:latin typeface="Helvetica" panose="020B0604020202020204" pitchFamily="34" charset="0"/>
              </a:rPr>
              <a:t>Le brevet sur “Le Jeu du propriétaire foncier”. L’original a été perdu.</a:t>
            </a:r>
          </a:p>
          <a:p>
            <a:r>
              <a:rPr lang="fr-FR" b="0" i="0" dirty="0" smtClean="0">
                <a:solidFill>
                  <a:srgbClr val="000000"/>
                </a:solidFill>
                <a:effectLst/>
                <a:latin typeface="Helvetica" panose="020B0604020202020204" pitchFamily="34" charset="0"/>
              </a:rPr>
              <a:t>13 ans plus tard, au </a:t>
            </a:r>
            <a:r>
              <a:rPr lang="fr-FR" b="0" i="0" dirty="0" err="1" smtClean="0">
                <a:solidFill>
                  <a:srgbClr val="000000"/>
                </a:solidFill>
                <a:effectLst/>
                <a:latin typeface="Helvetica" panose="020B0604020202020204" pitchFamily="34" charset="0"/>
              </a:rPr>
              <a:t>millieu</a:t>
            </a:r>
            <a:r>
              <a:rPr lang="fr-FR" b="0" i="0" dirty="0" smtClean="0">
                <a:solidFill>
                  <a:srgbClr val="000000"/>
                </a:solidFill>
                <a:effectLst/>
                <a:latin typeface="Helvetica" panose="020B0604020202020204" pitchFamily="34" charset="0"/>
              </a:rPr>
              <a:t> de la Grande Dépression, Charles </a:t>
            </a:r>
            <a:r>
              <a:rPr lang="fr-FR" b="0" i="0" dirty="0" err="1" smtClean="0">
                <a:solidFill>
                  <a:srgbClr val="000000"/>
                </a:solidFill>
                <a:effectLst/>
                <a:latin typeface="Helvetica" panose="020B0604020202020204" pitchFamily="34" charset="0"/>
              </a:rPr>
              <a:t>Darrow</a:t>
            </a:r>
            <a:r>
              <a:rPr lang="fr-FR" b="0" i="0" dirty="0" smtClean="0">
                <a:solidFill>
                  <a:srgbClr val="000000"/>
                </a:solidFill>
                <a:effectLst/>
                <a:latin typeface="Helvetica" panose="020B0604020202020204" pitchFamily="34" charset="0"/>
              </a:rPr>
              <a:t> a présenté un projet du “Monopoly” à “Parker </a:t>
            </a:r>
            <a:r>
              <a:rPr lang="fr-FR" b="0" i="0" dirty="0" err="1" smtClean="0">
                <a:solidFill>
                  <a:srgbClr val="000000"/>
                </a:solidFill>
                <a:effectLst/>
                <a:latin typeface="Helvetica" panose="020B0604020202020204" pitchFamily="34" charset="0"/>
              </a:rPr>
              <a:t>Brothers</a:t>
            </a:r>
            <a:r>
              <a:rPr lang="fr-FR" b="0" i="0" dirty="0" smtClean="0">
                <a:solidFill>
                  <a:srgbClr val="000000"/>
                </a:solidFill>
                <a:effectLst/>
                <a:latin typeface="Helvetica" panose="020B0604020202020204" pitchFamily="34" charset="0"/>
              </a:rPr>
              <a:t>”, une compagnie américaine d’édition de jeux de société. Son jeu ressemblait beaucoup au “Jeu du propriétaire foncier”. Le “Monopoly” est très vite devenu le jeu le plus vendu aux États-Unis. </a:t>
            </a:r>
            <a:r>
              <a:rPr lang="fr-FR" b="1" i="0" dirty="0" smtClean="0">
                <a:solidFill>
                  <a:srgbClr val="000000"/>
                </a:solidFill>
                <a:effectLst/>
                <a:latin typeface="Helvetica" panose="020B0604020202020204" pitchFamily="34" charset="0"/>
              </a:rPr>
              <a:t>Elizabeth Magie était très déçue, mais tous les droits de ce jeu appartenaient à Charles </a:t>
            </a:r>
            <a:r>
              <a:rPr lang="fr-FR" b="1" i="0" dirty="0" err="1" smtClean="0">
                <a:solidFill>
                  <a:srgbClr val="000000"/>
                </a:solidFill>
                <a:effectLst/>
                <a:latin typeface="Helvetica" panose="020B0604020202020204" pitchFamily="34" charset="0"/>
              </a:rPr>
              <a:t>Darrow</a:t>
            </a:r>
            <a:r>
              <a:rPr lang="fr-FR" b="1" i="0" dirty="0" smtClean="0">
                <a:solidFill>
                  <a:srgbClr val="000000"/>
                </a:solidFill>
                <a:effectLst/>
                <a:latin typeface="Helvetica" panose="020B0604020202020204" pitchFamily="34" charset="0"/>
              </a:rPr>
              <a:t>.</a:t>
            </a:r>
            <a:endParaRPr lang="fr-FR" b="0" i="0" dirty="0" smtClean="0">
              <a:solidFill>
                <a:srgbClr val="000000"/>
              </a:solidFill>
              <a:effectLst/>
              <a:latin typeface="Helvetica" panose="020B0604020202020204" pitchFamily="34" charset="0"/>
            </a:endParaRPr>
          </a:p>
          <a:p>
            <a:r>
              <a:rPr lang="fr-FR" b="0" i="0" dirty="0" smtClean="0">
                <a:solidFill>
                  <a:srgbClr val="000000"/>
                </a:solidFill>
                <a:effectLst/>
                <a:latin typeface="Helvetica" panose="020B0604020202020204" pitchFamily="34" charset="0"/>
              </a:rPr>
              <a:t>En compensation, plus tard “Parker </a:t>
            </a:r>
            <a:r>
              <a:rPr lang="fr-FR" b="0" i="0" dirty="0" err="1" smtClean="0">
                <a:solidFill>
                  <a:srgbClr val="000000"/>
                </a:solidFill>
                <a:effectLst/>
                <a:latin typeface="Helvetica" panose="020B0604020202020204" pitchFamily="34" charset="0"/>
              </a:rPr>
              <a:t>Brothers</a:t>
            </a:r>
            <a:r>
              <a:rPr lang="fr-FR" b="0" i="0" dirty="0" smtClean="0">
                <a:solidFill>
                  <a:srgbClr val="000000"/>
                </a:solidFill>
                <a:effectLst/>
                <a:latin typeface="Helvetica" panose="020B0604020202020204" pitchFamily="34" charset="0"/>
              </a:rPr>
              <a:t>” a édité plusieurs jeux d’Elizabeth mais aucun n’a eu le même succès que le “Monopoly”.</a:t>
            </a:r>
            <a:endParaRPr lang="fr-FR" b="0" i="0"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15597934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2708" y="626394"/>
            <a:ext cx="3860865" cy="369332"/>
          </a:xfrm>
          <a:prstGeom prst="rect">
            <a:avLst/>
          </a:prstGeom>
        </p:spPr>
        <p:txBody>
          <a:bodyPr wrap="none">
            <a:spAutoFit/>
          </a:bodyPr>
          <a:lstStyle/>
          <a:p>
            <a:pPr algn="ctr"/>
            <a:r>
              <a:rPr lang="fr-FR" b="1" i="0" dirty="0" smtClean="0">
                <a:solidFill>
                  <a:srgbClr val="000000"/>
                </a:solidFill>
                <a:effectLst/>
                <a:latin typeface="Helvetica" panose="020B0604020202020204" pitchFamily="34" charset="0"/>
              </a:rPr>
              <a:t>Alice Guy, la pionnière du cinéma</a:t>
            </a:r>
            <a:endParaRPr lang="fr-FR" b="1" i="0" dirty="0">
              <a:solidFill>
                <a:srgbClr val="000000"/>
              </a:solidFill>
              <a:effectLst/>
              <a:latin typeface="Helvetica" panose="020B0604020202020204" pitchFamily="34" charset="0"/>
            </a:endParaRPr>
          </a:p>
        </p:txBody>
      </p:sp>
      <p:pic>
        <p:nvPicPr>
          <p:cNvPr id="8194" name="Picture 2" descr="Les exemples de femmes talentueuses oubliées par l’histoi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802" y="474944"/>
            <a:ext cx="5975999" cy="5976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82708" y="1599147"/>
            <a:ext cx="5291582" cy="2308324"/>
          </a:xfrm>
          <a:prstGeom prst="rect">
            <a:avLst/>
          </a:prstGeom>
        </p:spPr>
        <p:txBody>
          <a:bodyPr wrap="square">
            <a:spAutoFit/>
          </a:bodyPr>
          <a:lstStyle/>
          <a:p>
            <a:r>
              <a:rPr lang="fr-FR" b="0" i="0" u="none" strike="noStrike" dirty="0" smtClean="0">
                <a:solidFill>
                  <a:srgbClr val="0064AF"/>
                </a:solidFill>
                <a:effectLst/>
                <a:latin typeface="Helvetica" panose="020B0604020202020204" pitchFamily="34" charset="0"/>
                <a:hlinkClick r:id="rId3"/>
              </a:rPr>
              <a:t>Alice Guy</a:t>
            </a:r>
            <a:r>
              <a:rPr lang="fr-FR" b="0" i="0" dirty="0" smtClean="0">
                <a:solidFill>
                  <a:srgbClr val="000000"/>
                </a:solidFill>
                <a:effectLst/>
                <a:latin typeface="Helvetica" panose="020B0604020202020204" pitchFamily="34" charset="0"/>
              </a:rPr>
              <a:t> est la première productrice cinématographique française qui a fait plus de 100 films durant sa carrière. Elle a gravi les échelons d’une secrétaire à une cofondatrice du studio de cinéma </a:t>
            </a:r>
            <a:r>
              <a:rPr lang="fr-FR" b="0" i="0" dirty="0" err="1" smtClean="0">
                <a:solidFill>
                  <a:srgbClr val="000000"/>
                </a:solidFill>
                <a:effectLst/>
                <a:latin typeface="Helvetica" panose="020B0604020202020204" pitchFamily="34" charset="0"/>
              </a:rPr>
              <a:t>Solax</a:t>
            </a:r>
            <a:r>
              <a:rPr lang="fr-FR" b="0" i="0" dirty="0" smtClean="0">
                <a:solidFill>
                  <a:srgbClr val="000000"/>
                </a:solidFill>
                <a:effectLst/>
                <a:latin typeface="Helvetica" panose="020B0604020202020204" pitchFamily="34" charset="0"/>
              </a:rPr>
              <a:t> Studios à New York. Guy réalisait des films très progressistes pour son époque : les femmes jouaient un rôle dominant dans ses films.</a:t>
            </a:r>
            <a:endParaRPr lang="fr-FR" dirty="0"/>
          </a:p>
        </p:txBody>
      </p:sp>
    </p:spTree>
    <p:extLst>
      <p:ext uri="{BB962C8B-B14F-4D97-AF65-F5344CB8AC3E}">
        <p14:creationId xmlns:p14="http://schemas.microsoft.com/office/powerpoint/2010/main" val="2043491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Les exemples de femmes talentueuses oubliées par l’histoi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7888" y="1163768"/>
            <a:ext cx="6934200" cy="470535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05008" y="1748032"/>
            <a:ext cx="4254674" cy="2862322"/>
          </a:xfrm>
          <a:prstGeom prst="rect">
            <a:avLst/>
          </a:prstGeom>
        </p:spPr>
        <p:txBody>
          <a:bodyPr wrap="square">
            <a:spAutoFit/>
          </a:bodyPr>
          <a:lstStyle/>
          <a:p>
            <a:r>
              <a:rPr lang="fr-FR" b="0" i="0" dirty="0" smtClean="0">
                <a:solidFill>
                  <a:srgbClr val="000000"/>
                </a:solidFill>
                <a:effectLst/>
                <a:latin typeface="Helvetica" panose="020B0604020202020204" pitchFamily="34" charset="0"/>
              </a:rPr>
              <a:t>C’est ironique, mais Alice elle-même vivait dans l’ombre de son mari. </a:t>
            </a:r>
            <a:r>
              <a:rPr lang="fr-FR" b="1" i="0" dirty="0" smtClean="0">
                <a:solidFill>
                  <a:srgbClr val="000000"/>
                </a:solidFill>
                <a:effectLst/>
                <a:latin typeface="Helvetica" panose="020B0604020202020204" pitchFamily="34" charset="0"/>
              </a:rPr>
              <a:t>Herbert </a:t>
            </a:r>
            <a:r>
              <a:rPr lang="fr-FR" b="1" i="0" dirty="0" err="1" smtClean="0">
                <a:solidFill>
                  <a:srgbClr val="000000"/>
                </a:solidFill>
                <a:effectLst/>
                <a:latin typeface="Helvetica" panose="020B0604020202020204" pitchFamily="34" charset="0"/>
              </a:rPr>
              <a:t>Blaché</a:t>
            </a:r>
            <a:r>
              <a:rPr lang="fr-FR" b="1" i="0" dirty="0" smtClean="0">
                <a:solidFill>
                  <a:srgbClr val="000000"/>
                </a:solidFill>
                <a:effectLst/>
                <a:latin typeface="Helvetica" panose="020B0604020202020204" pitchFamily="34" charset="0"/>
              </a:rPr>
              <a:t> a été nommé président de </a:t>
            </a:r>
            <a:r>
              <a:rPr lang="fr-FR" b="1" i="0" dirty="0" err="1" smtClean="0">
                <a:solidFill>
                  <a:srgbClr val="000000"/>
                </a:solidFill>
                <a:effectLst/>
                <a:latin typeface="Helvetica" panose="020B0604020202020204" pitchFamily="34" charset="0"/>
              </a:rPr>
              <a:t>Solax</a:t>
            </a:r>
            <a:r>
              <a:rPr lang="fr-FR" b="1" i="0" dirty="0" smtClean="0">
                <a:solidFill>
                  <a:srgbClr val="000000"/>
                </a:solidFill>
                <a:effectLst/>
                <a:latin typeface="Helvetica" panose="020B0604020202020204" pitchFamily="34" charset="0"/>
              </a:rPr>
              <a:t> Studios et son nom désormais figurait sur toutes les affiches. </a:t>
            </a:r>
            <a:r>
              <a:rPr lang="fr-FR" b="0" i="0" dirty="0" smtClean="0">
                <a:solidFill>
                  <a:srgbClr val="000000"/>
                </a:solidFill>
                <a:effectLst/>
                <a:latin typeface="Helvetica" panose="020B0604020202020204" pitchFamily="34" charset="0"/>
              </a:rPr>
              <a:t>Le public lui attribuait également la paternité des films réalisés par sa femme.</a:t>
            </a:r>
          </a:p>
          <a:p>
            <a:r>
              <a:rPr lang="fr-FR" b="0" i="0" dirty="0" smtClean="0">
                <a:solidFill>
                  <a:srgbClr val="000000"/>
                </a:solidFill>
                <a:effectLst/>
                <a:latin typeface="Helvetica" panose="020B0604020202020204" pitchFamily="34" charset="0"/>
              </a:rPr>
              <a:t>Par contre, après leur divorce Alice Guy a réussi à sortir de son ombre.</a:t>
            </a:r>
            <a:endParaRPr lang="fr-FR" b="0" i="0" dirty="0">
              <a:solidFill>
                <a:srgbClr val="000000"/>
              </a:solidFill>
              <a:effectLst/>
              <a:latin typeface="Helvetica" panose="020B0604020202020204" pitchFamily="34" charset="0"/>
            </a:endParaRPr>
          </a:p>
        </p:txBody>
      </p:sp>
      <p:sp>
        <p:nvSpPr>
          <p:cNvPr id="3" name="Rectangle 2"/>
          <p:cNvSpPr/>
          <p:nvPr/>
        </p:nvSpPr>
        <p:spPr>
          <a:xfrm>
            <a:off x="5064691" y="225305"/>
            <a:ext cx="6096000" cy="646331"/>
          </a:xfrm>
          <a:prstGeom prst="rect">
            <a:avLst/>
          </a:prstGeom>
        </p:spPr>
        <p:txBody>
          <a:bodyPr>
            <a:spAutoFit/>
          </a:bodyPr>
          <a:lstStyle/>
          <a:p>
            <a:pPr algn="ctr"/>
            <a:r>
              <a:rPr lang="fr-FR" b="0" i="0" dirty="0" smtClean="0">
                <a:solidFill>
                  <a:srgbClr val="000000"/>
                </a:solidFill>
                <a:effectLst/>
                <a:latin typeface="Helvetica" panose="020B0604020202020204" pitchFamily="34" charset="0"/>
              </a:rPr>
              <a:t>L’adaptation du roman “Le Puits et le Pendule” d’Edgar Allan Poe</a:t>
            </a:r>
          </a:p>
        </p:txBody>
      </p:sp>
    </p:spTree>
    <p:extLst>
      <p:ext uri="{BB962C8B-B14F-4D97-AF65-F5344CB8AC3E}">
        <p14:creationId xmlns:p14="http://schemas.microsoft.com/office/powerpoint/2010/main" val="8127233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Les exemples de femmes talentueuses oubliées par l’histoire"/>
          <p:cNvPicPr>
            <a:picLocks noChangeAspect="1" noChangeArrowheads="1"/>
          </p:cNvPicPr>
          <p:nvPr/>
        </p:nvPicPr>
        <p:blipFill rotWithShape="1">
          <a:blip r:embed="rId2">
            <a:extLst>
              <a:ext uri="{28A0092B-C50C-407E-A947-70E740481C1C}">
                <a14:useLocalDpi xmlns:a14="http://schemas.microsoft.com/office/drawing/2010/main" val="0"/>
              </a:ext>
            </a:extLst>
          </a:blip>
          <a:srcRect r="49858" b="14331"/>
          <a:stretch/>
        </p:blipFill>
        <p:spPr bwMode="auto">
          <a:xfrm>
            <a:off x="8172233" y="939780"/>
            <a:ext cx="3476972" cy="465935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80480" y="338296"/>
            <a:ext cx="4968027" cy="369332"/>
          </a:xfrm>
          <a:prstGeom prst="rect">
            <a:avLst/>
          </a:prstGeom>
        </p:spPr>
        <p:txBody>
          <a:bodyPr wrap="none">
            <a:spAutoFit/>
          </a:bodyPr>
          <a:lstStyle/>
          <a:p>
            <a:pPr algn="ctr"/>
            <a:r>
              <a:rPr lang="fr-FR" b="1" i="0" dirty="0" smtClean="0">
                <a:solidFill>
                  <a:srgbClr val="000000"/>
                </a:solidFill>
                <a:effectLst/>
                <a:latin typeface="Helvetica" panose="020B0604020202020204" pitchFamily="34" charset="0"/>
              </a:rPr>
              <a:t>Camille Claudel dépendait d’Auguste Rodin</a:t>
            </a:r>
            <a:endParaRPr lang="fr-FR" b="1" i="0" dirty="0">
              <a:solidFill>
                <a:srgbClr val="000000"/>
              </a:solidFill>
              <a:effectLst/>
              <a:latin typeface="Helvetica" panose="020B0604020202020204" pitchFamily="34" charset="0"/>
            </a:endParaRPr>
          </a:p>
        </p:txBody>
      </p:sp>
      <p:sp>
        <p:nvSpPr>
          <p:cNvPr id="3" name="Rectangle 2"/>
          <p:cNvSpPr/>
          <p:nvPr/>
        </p:nvSpPr>
        <p:spPr>
          <a:xfrm>
            <a:off x="559509" y="839572"/>
            <a:ext cx="7525041" cy="1477328"/>
          </a:xfrm>
          <a:prstGeom prst="rect">
            <a:avLst/>
          </a:prstGeom>
        </p:spPr>
        <p:txBody>
          <a:bodyPr wrap="square">
            <a:spAutoFit/>
          </a:bodyPr>
          <a:lstStyle/>
          <a:p>
            <a:r>
              <a:rPr lang="fr-FR" b="0" i="0" dirty="0" smtClean="0">
                <a:solidFill>
                  <a:srgbClr val="000000"/>
                </a:solidFill>
                <a:effectLst/>
                <a:latin typeface="Helvetica" panose="020B0604020202020204" pitchFamily="34" charset="0"/>
              </a:rPr>
              <a:t>L’alliance d’Auguste Rodin et de </a:t>
            </a:r>
            <a:r>
              <a:rPr lang="fr-FR" b="0" i="0" dirty="0" smtClean="0">
                <a:solidFill>
                  <a:srgbClr val="0064AF"/>
                </a:solidFill>
                <a:effectLst/>
                <a:latin typeface="Helvetica" panose="020B0604020202020204" pitchFamily="34" charset="0"/>
                <a:hlinkClick r:id="rId3"/>
              </a:rPr>
              <a:t>Camille Claudel </a:t>
            </a:r>
            <a:r>
              <a:rPr lang="fr-FR" b="0" i="0" dirty="0" smtClean="0">
                <a:solidFill>
                  <a:srgbClr val="000000"/>
                </a:solidFill>
                <a:effectLst/>
                <a:latin typeface="Helvetica" panose="020B0604020202020204" pitchFamily="34" charset="0"/>
              </a:rPr>
              <a:t>semblait parfaite : une étudiante douée et un artiste controversé. Camille possédait un talent rare : ses sculptures avaient l’air vivantes. Les critiques, néanmoins, étaient persuadés qu’une femme ne pouvait pas atteindre un tel niveau d’excellence.</a:t>
            </a:r>
            <a:endParaRPr lang="fr-FR" dirty="0"/>
          </a:p>
        </p:txBody>
      </p:sp>
      <p:pic>
        <p:nvPicPr>
          <p:cNvPr id="10244" name="Picture 4" descr="Les exemples de femmes talentueuses oubliées par l’histoi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289" y="2594318"/>
            <a:ext cx="3994902" cy="39943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316356" y="2250203"/>
            <a:ext cx="2800767" cy="369332"/>
          </a:xfrm>
          <a:prstGeom prst="rect">
            <a:avLst/>
          </a:prstGeom>
        </p:spPr>
        <p:txBody>
          <a:bodyPr wrap="none">
            <a:spAutoFit/>
          </a:bodyPr>
          <a:lstStyle/>
          <a:p>
            <a:r>
              <a:rPr lang="fr-FR" b="0" i="0" dirty="0" smtClean="0">
                <a:solidFill>
                  <a:srgbClr val="000000"/>
                </a:solidFill>
                <a:effectLst/>
                <a:latin typeface="Helvetica" panose="020B0604020202020204" pitchFamily="34" charset="0"/>
              </a:rPr>
              <a:t>Camille Claudel au travail</a:t>
            </a:r>
            <a:endParaRPr lang="fr-FR" dirty="0"/>
          </a:p>
        </p:txBody>
      </p:sp>
      <p:sp>
        <p:nvSpPr>
          <p:cNvPr id="5" name="Rectangle 4"/>
          <p:cNvSpPr/>
          <p:nvPr/>
        </p:nvSpPr>
        <p:spPr>
          <a:xfrm>
            <a:off x="4985358" y="2967335"/>
            <a:ext cx="2906039" cy="2031325"/>
          </a:xfrm>
          <a:prstGeom prst="rect">
            <a:avLst/>
          </a:prstGeom>
        </p:spPr>
        <p:txBody>
          <a:bodyPr wrap="square">
            <a:spAutoFit/>
          </a:bodyPr>
          <a:lstStyle/>
          <a:p>
            <a:r>
              <a:rPr lang="fr-FR" b="0" i="0" dirty="0" smtClean="0">
                <a:solidFill>
                  <a:srgbClr val="000000"/>
                </a:solidFill>
                <a:effectLst/>
                <a:latin typeface="Helvetica" panose="020B0604020202020204" pitchFamily="34" charset="0"/>
              </a:rPr>
              <a:t>Camille travaillait dans l’atelier de Rodin. Elle était son amie, son modèle, sa muse, sa maîtresse mais pas sa femme. Il ne voulait pas quitter Rose </a:t>
            </a:r>
            <a:r>
              <a:rPr lang="fr-FR" b="0" i="0" dirty="0" err="1" smtClean="0">
                <a:solidFill>
                  <a:srgbClr val="000000"/>
                </a:solidFill>
                <a:effectLst/>
                <a:latin typeface="Helvetica" panose="020B0604020202020204" pitchFamily="34" charset="0"/>
              </a:rPr>
              <a:t>Beuret</a:t>
            </a:r>
            <a:r>
              <a:rPr lang="fr-FR" b="0" i="0" dirty="0" smtClean="0">
                <a:solidFill>
                  <a:srgbClr val="000000"/>
                </a:solidFill>
                <a:effectLst/>
                <a:latin typeface="Helvetica" panose="020B0604020202020204" pitchFamily="34" charset="0"/>
              </a:rPr>
              <a:t>.</a:t>
            </a:r>
            <a:endParaRPr lang="fr-FR" dirty="0"/>
          </a:p>
        </p:txBody>
      </p:sp>
    </p:spTree>
    <p:extLst>
      <p:ext uri="{BB962C8B-B14F-4D97-AF65-F5344CB8AC3E}">
        <p14:creationId xmlns:p14="http://schemas.microsoft.com/office/powerpoint/2010/main" val="2521356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Les exemples de femmes talentueuses oubliées par l’histoi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3044" y="1174010"/>
            <a:ext cx="6934200" cy="48101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491882" y="538712"/>
            <a:ext cx="3698513" cy="369332"/>
          </a:xfrm>
          <a:prstGeom prst="rect">
            <a:avLst/>
          </a:prstGeom>
        </p:spPr>
        <p:txBody>
          <a:bodyPr wrap="none">
            <a:spAutoFit/>
          </a:bodyPr>
          <a:lstStyle/>
          <a:p>
            <a:r>
              <a:rPr lang="fr-FR" b="1" i="0" dirty="0" smtClean="0">
                <a:solidFill>
                  <a:srgbClr val="000000"/>
                </a:solidFill>
                <a:effectLst/>
                <a:latin typeface="Helvetica" panose="020B0604020202020204" pitchFamily="34" charset="0"/>
              </a:rPr>
              <a:t>Auguste Rodin dans son atelier.</a:t>
            </a:r>
            <a:endParaRPr lang="fr-FR" b="1" dirty="0"/>
          </a:p>
        </p:txBody>
      </p:sp>
      <p:sp>
        <p:nvSpPr>
          <p:cNvPr id="3" name="Rectangle 2"/>
          <p:cNvSpPr/>
          <p:nvPr/>
        </p:nvSpPr>
        <p:spPr>
          <a:xfrm>
            <a:off x="395882" y="2514972"/>
            <a:ext cx="4557162" cy="2031325"/>
          </a:xfrm>
          <a:prstGeom prst="rect">
            <a:avLst/>
          </a:prstGeom>
        </p:spPr>
        <p:txBody>
          <a:bodyPr wrap="square">
            <a:spAutoFit/>
          </a:bodyPr>
          <a:lstStyle/>
          <a:p>
            <a:r>
              <a:rPr lang="fr-FR" b="0" i="0" dirty="0" smtClean="0">
                <a:solidFill>
                  <a:srgbClr val="000000"/>
                </a:solidFill>
                <a:effectLst/>
                <a:latin typeface="Helvetica" panose="020B0604020202020204" pitchFamily="34" charset="0"/>
              </a:rPr>
              <a:t>Les critiques trouvaient les styles de Camille et d’Auguste similaires. </a:t>
            </a:r>
            <a:r>
              <a:rPr lang="fr-FR" b="1" i="0" dirty="0" smtClean="0">
                <a:solidFill>
                  <a:srgbClr val="000000"/>
                </a:solidFill>
                <a:effectLst/>
                <a:latin typeface="Helvetica" panose="020B0604020202020204" pitchFamily="34" charset="0"/>
              </a:rPr>
              <a:t>Claudel affirmait que Rodin lui volait ses idées et profitait de son talent.</a:t>
            </a:r>
            <a:r>
              <a:rPr lang="fr-FR" b="0" i="0" dirty="0" smtClean="0">
                <a:solidFill>
                  <a:srgbClr val="000000"/>
                </a:solidFill>
                <a:effectLst/>
                <a:latin typeface="Helvetica" panose="020B0604020202020204" pitchFamily="34" charset="0"/>
              </a:rPr>
              <a:t> Finalement, elle a rompu leurs relations et a travaillé seule dans son propre petit atelier toute sa vie.</a:t>
            </a:r>
            <a:endParaRPr lang="fr-FR" dirty="0"/>
          </a:p>
        </p:txBody>
      </p:sp>
    </p:spTree>
    <p:extLst>
      <p:ext uri="{BB962C8B-B14F-4D97-AF65-F5344CB8AC3E}">
        <p14:creationId xmlns:p14="http://schemas.microsoft.com/office/powerpoint/2010/main" val="523354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4718" y="438504"/>
            <a:ext cx="4403770" cy="369332"/>
          </a:xfrm>
          <a:prstGeom prst="rect">
            <a:avLst/>
          </a:prstGeom>
        </p:spPr>
        <p:txBody>
          <a:bodyPr wrap="none">
            <a:spAutoFit/>
          </a:bodyPr>
          <a:lstStyle/>
          <a:p>
            <a:pPr algn="ctr"/>
            <a:r>
              <a:rPr lang="fr-FR" b="1" i="0" dirty="0" smtClean="0">
                <a:solidFill>
                  <a:srgbClr val="000000"/>
                </a:solidFill>
                <a:effectLst/>
                <a:latin typeface="Helvetica" panose="020B0604020202020204" pitchFamily="34" charset="0"/>
              </a:rPr>
              <a:t>Alice Ball s’est fait voler son invention</a:t>
            </a:r>
            <a:endParaRPr lang="fr-FR" b="1" i="0" dirty="0">
              <a:solidFill>
                <a:srgbClr val="000000"/>
              </a:solidFill>
              <a:effectLst/>
              <a:latin typeface="Helvetica" panose="020B0604020202020204" pitchFamily="34" charset="0"/>
            </a:endParaRPr>
          </a:p>
        </p:txBody>
      </p:sp>
      <p:pic>
        <p:nvPicPr>
          <p:cNvPr id="12290" name="Picture 2" descr="Les exemples de femmes talentueuses oubliées par l’histoi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1428" y="807836"/>
            <a:ext cx="5137555" cy="568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85428" y="1112679"/>
            <a:ext cx="6096000" cy="5078313"/>
          </a:xfrm>
          <a:prstGeom prst="rect">
            <a:avLst/>
          </a:prstGeom>
        </p:spPr>
        <p:txBody>
          <a:bodyPr>
            <a:spAutoFit/>
          </a:bodyPr>
          <a:lstStyle/>
          <a:p>
            <a:r>
              <a:rPr lang="fr-FR" b="0" i="0" dirty="0" smtClean="0">
                <a:solidFill>
                  <a:srgbClr val="000000"/>
                </a:solidFill>
                <a:effectLst/>
                <a:latin typeface="Helvetica" panose="020B0604020202020204" pitchFamily="34" charset="0"/>
              </a:rPr>
              <a:t>Au début du XXe siècle aux États-Unis une femme noire n’avait que très peu de chance de faire une carrière scientifique. Mais Alice Ball </a:t>
            </a:r>
            <a:r>
              <a:rPr lang="fr-FR" b="0" i="0" dirty="0" smtClean="0">
                <a:solidFill>
                  <a:srgbClr val="0064AF"/>
                </a:solidFill>
                <a:effectLst/>
                <a:latin typeface="Helvetica" panose="020B0604020202020204" pitchFamily="34" charset="0"/>
                <a:hlinkClick r:id="rId3"/>
              </a:rPr>
              <a:t>a eu de la chance</a:t>
            </a:r>
            <a:r>
              <a:rPr lang="fr-FR" b="0" i="0" dirty="0" smtClean="0">
                <a:solidFill>
                  <a:srgbClr val="000000"/>
                </a:solidFill>
                <a:effectLst/>
                <a:latin typeface="Helvetica" panose="020B0604020202020204" pitchFamily="34" charset="0"/>
              </a:rPr>
              <a:t> : elle a obtenu sa licence en chimie et en pharmacie. Plus tard, durant son doctorat, elle étudiait les caractéristiques particulières de l’huile de Chaulmoogra. Cette huile était utilisée à son époque comme un traitement contre la lèpre. Le traitement fonctionnait assez bien mais provoquait des effets secondaires. Alice a réussi à isoler les substances nocives et les filtrer pour supprimer les effets indésirables.</a:t>
            </a:r>
          </a:p>
          <a:p>
            <a:r>
              <a:rPr lang="fr-FR" b="0" i="0" dirty="0" smtClean="0">
                <a:solidFill>
                  <a:srgbClr val="000000"/>
                </a:solidFill>
                <a:effectLst/>
                <a:latin typeface="Helvetica" panose="020B0604020202020204" pitchFamily="34" charset="0"/>
              </a:rPr>
              <a:t>Alice Ball est morte à 24 ans d’une intoxication des fumées du chlore. </a:t>
            </a:r>
            <a:r>
              <a:rPr lang="fr-FR" b="1" i="0" dirty="0" smtClean="0">
                <a:solidFill>
                  <a:srgbClr val="000000"/>
                </a:solidFill>
                <a:effectLst/>
                <a:latin typeface="Helvetica" panose="020B0604020202020204" pitchFamily="34" charset="0"/>
              </a:rPr>
              <a:t>Le président de l’Université d’Hawaï, où travaillait Alice, a publié les résultats de son travail sous son propre nom.</a:t>
            </a:r>
            <a:r>
              <a:rPr lang="fr-FR" b="0" i="0" dirty="0" smtClean="0">
                <a:solidFill>
                  <a:srgbClr val="000000"/>
                </a:solidFill>
                <a:effectLst/>
                <a:latin typeface="Helvetica" panose="020B0604020202020204" pitchFamily="34" charset="0"/>
              </a:rPr>
              <a:t> Ce traitement était tellement efficace qu’il a été utilisé pendant plusieurs dizaines d’années avant qu’un médicament d’une nouvelle génération ne soit inventé.</a:t>
            </a:r>
            <a:endParaRPr lang="fr-FR" b="0" i="0"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17653529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2827" y="438504"/>
            <a:ext cx="4262705" cy="369332"/>
          </a:xfrm>
          <a:prstGeom prst="rect">
            <a:avLst/>
          </a:prstGeom>
        </p:spPr>
        <p:txBody>
          <a:bodyPr wrap="none">
            <a:spAutoFit/>
          </a:bodyPr>
          <a:lstStyle/>
          <a:p>
            <a:pPr algn="ctr"/>
            <a:r>
              <a:rPr lang="fr-FR" b="1" i="0" dirty="0" smtClean="0">
                <a:solidFill>
                  <a:srgbClr val="000000"/>
                </a:solidFill>
                <a:effectLst/>
                <a:latin typeface="Helvetica" panose="020B0604020202020204" pitchFamily="34" charset="0"/>
              </a:rPr>
              <a:t>Le sacrifice oublié d’Émilie Schindler</a:t>
            </a:r>
            <a:endParaRPr lang="fr-FR" b="1" i="0" dirty="0">
              <a:solidFill>
                <a:srgbClr val="000000"/>
              </a:solidFill>
              <a:effectLst/>
              <a:latin typeface="Helvetica" panose="020B0604020202020204" pitchFamily="34" charset="0"/>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81676" y="807836"/>
            <a:ext cx="3743847" cy="5468113"/>
          </a:xfrm>
          <a:prstGeom prst="rect">
            <a:avLst/>
          </a:prstGeom>
        </p:spPr>
      </p:pic>
      <p:sp>
        <p:nvSpPr>
          <p:cNvPr id="4" name="Rectangle 3"/>
          <p:cNvSpPr/>
          <p:nvPr/>
        </p:nvSpPr>
        <p:spPr>
          <a:xfrm>
            <a:off x="682827" y="1220513"/>
            <a:ext cx="6096000" cy="3139321"/>
          </a:xfrm>
          <a:prstGeom prst="rect">
            <a:avLst/>
          </a:prstGeom>
        </p:spPr>
        <p:txBody>
          <a:bodyPr>
            <a:spAutoFit/>
          </a:bodyPr>
          <a:lstStyle/>
          <a:p>
            <a:r>
              <a:rPr lang="fr-FR" b="0" i="0" dirty="0" smtClean="0">
                <a:solidFill>
                  <a:srgbClr val="000000"/>
                </a:solidFill>
                <a:effectLst/>
                <a:latin typeface="Helvetica" panose="020B0604020202020204" pitchFamily="34" charset="0"/>
              </a:rPr>
              <a:t>En 1994 le film de Steven Spielberg “La Liste de Schindler” a gagné l’Oscar du “Meilleur film”. Ce film est basé sur une histoire vraie d’Oskar Schindler, un entrepreneur allemand qui a sauvé environ 1200 Juifs pendant l’Holocauste. Il a réussi à convaincre les responsables nazis de </a:t>
            </a:r>
            <a:r>
              <a:rPr lang="fr-FR" b="0" i="0" dirty="0" err="1" smtClean="0">
                <a:solidFill>
                  <a:srgbClr val="000000"/>
                </a:solidFill>
                <a:effectLst/>
                <a:latin typeface="Helvetica" panose="020B0604020202020204" pitchFamily="34" charset="0"/>
              </a:rPr>
              <a:t>Krakovie</a:t>
            </a:r>
            <a:r>
              <a:rPr lang="fr-FR" b="0" i="0" dirty="0" smtClean="0">
                <a:solidFill>
                  <a:srgbClr val="000000"/>
                </a:solidFill>
                <a:effectLst/>
                <a:latin typeface="Helvetica" panose="020B0604020202020204" pitchFamily="34" charset="0"/>
              </a:rPr>
              <a:t> de libérer des prisonniers de Camps de concentration pour qu’ils travaillent dans son usine.</a:t>
            </a:r>
          </a:p>
          <a:p>
            <a:r>
              <a:rPr lang="fr-FR" b="0" i="0" dirty="0" smtClean="0">
                <a:solidFill>
                  <a:srgbClr val="000000"/>
                </a:solidFill>
                <a:effectLst/>
                <a:latin typeface="Helvetica" panose="020B0604020202020204" pitchFamily="34" charset="0"/>
              </a:rPr>
              <a:t>Sa femme, </a:t>
            </a:r>
            <a:r>
              <a:rPr lang="fr-FR" b="0" i="0" dirty="0" smtClean="0">
                <a:solidFill>
                  <a:srgbClr val="0064AF"/>
                </a:solidFill>
                <a:effectLst/>
                <a:latin typeface="Helvetica" panose="020B0604020202020204" pitchFamily="34" charset="0"/>
                <a:hlinkClick r:id="rId3"/>
              </a:rPr>
              <a:t>Émilie Schindler</a:t>
            </a:r>
            <a:r>
              <a:rPr lang="fr-FR" b="0" i="0" dirty="0" smtClean="0">
                <a:solidFill>
                  <a:srgbClr val="000000"/>
                </a:solidFill>
                <a:effectLst/>
                <a:latin typeface="Helvetica" panose="020B0604020202020204" pitchFamily="34" charset="0"/>
              </a:rPr>
              <a:t>, quant à elle, est très peu connue parmi le grand public. Cependant, elle participait activement au sauvetage des prisonniers juifs.</a:t>
            </a:r>
            <a:endParaRPr lang="fr-FR" b="0" i="0"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10608587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Les exemples de femmes talentueuses oubliées par l’histoi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3044" y="662836"/>
            <a:ext cx="6934200" cy="588645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54904" y="339670"/>
            <a:ext cx="6096000" cy="646331"/>
          </a:xfrm>
          <a:prstGeom prst="rect">
            <a:avLst/>
          </a:prstGeom>
        </p:spPr>
        <p:txBody>
          <a:bodyPr>
            <a:spAutoFit/>
          </a:bodyPr>
          <a:lstStyle/>
          <a:p>
            <a:r>
              <a:rPr lang="fr-FR" b="1" i="0" dirty="0" smtClean="0">
                <a:solidFill>
                  <a:srgbClr val="000000"/>
                </a:solidFill>
                <a:effectLst/>
                <a:latin typeface="Helvetica" panose="020B0604020202020204" pitchFamily="34" charset="0"/>
              </a:rPr>
              <a:t>Oskar et Émilie Schindler dans le film “La Liste de Schindler”</a:t>
            </a:r>
            <a:endParaRPr lang="fr-FR" b="1" dirty="0"/>
          </a:p>
        </p:txBody>
      </p:sp>
      <p:sp>
        <p:nvSpPr>
          <p:cNvPr id="3" name="Rectangle 2"/>
          <p:cNvSpPr/>
          <p:nvPr/>
        </p:nvSpPr>
        <p:spPr>
          <a:xfrm>
            <a:off x="354904" y="1495371"/>
            <a:ext cx="4442564" cy="4801314"/>
          </a:xfrm>
          <a:prstGeom prst="rect">
            <a:avLst/>
          </a:prstGeom>
        </p:spPr>
        <p:txBody>
          <a:bodyPr wrap="square">
            <a:spAutoFit/>
          </a:bodyPr>
          <a:lstStyle/>
          <a:p>
            <a:r>
              <a:rPr lang="fr-FR" b="0" i="0" dirty="0" smtClean="0">
                <a:solidFill>
                  <a:srgbClr val="000000"/>
                </a:solidFill>
                <a:effectLst/>
                <a:latin typeface="Helvetica" panose="020B0604020202020204" pitchFamily="34" charset="0"/>
              </a:rPr>
              <a:t>Avec son mari elle soudoyait les gardiens des camps de concentration afin “d’acheter” de nouveaux employés . </a:t>
            </a:r>
            <a:r>
              <a:rPr lang="fr-FR" b="1" i="0" dirty="0" smtClean="0">
                <a:solidFill>
                  <a:srgbClr val="000000"/>
                </a:solidFill>
                <a:effectLst/>
                <a:latin typeface="Helvetica" panose="020B0604020202020204" pitchFamily="34" charset="0"/>
              </a:rPr>
              <a:t>Émilie vendait ses bijoux et ses habits pour que les prisonniers sauvés puissent manger.</a:t>
            </a:r>
            <a:r>
              <a:rPr lang="fr-FR" b="0" i="0" dirty="0" smtClean="0">
                <a:solidFill>
                  <a:srgbClr val="000000"/>
                </a:solidFill>
                <a:effectLst/>
                <a:latin typeface="Helvetica" panose="020B0604020202020204" pitchFamily="34" charset="0"/>
              </a:rPr>
              <a:t> Elle prenait aussi soin des malades en achetant illégalement des médicaments.</a:t>
            </a:r>
          </a:p>
          <a:p>
            <a:r>
              <a:rPr lang="fr-FR" b="0" i="0" dirty="0" smtClean="0">
                <a:solidFill>
                  <a:srgbClr val="000000"/>
                </a:solidFill>
                <a:effectLst/>
                <a:latin typeface="Helvetica" panose="020B0604020202020204" pitchFamily="34" charset="0"/>
              </a:rPr>
              <a:t>Après la guerre, Émilie et Oskar sont partis vivre en Argentine, mais 10 ans plus tard Schindler est revenu en Allemagne. Il voyageait beaucoup pour rencontrer les personnes qu’il a sauvées. Sa femme, quant à elle, habitait à Buenos Aires avec plusieurs animaux de compagnie dans la solitude jusqu’à la fin de ses jours.</a:t>
            </a:r>
            <a:endParaRPr lang="fr-FR" b="0" i="0"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16664920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8327" y="4041405"/>
            <a:ext cx="2028825" cy="2257425"/>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9763" y="721551"/>
            <a:ext cx="3362325" cy="1181100"/>
          </a:xfrm>
          <a:prstGeom prst="rect">
            <a:avLst/>
          </a:prstGeom>
        </p:spPr>
      </p:pic>
      <p:sp>
        <p:nvSpPr>
          <p:cNvPr id="4" name="ZoneTexte 3"/>
          <p:cNvSpPr txBox="1"/>
          <p:nvPr/>
        </p:nvSpPr>
        <p:spPr>
          <a:xfrm>
            <a:off x="1077238" y="2943616"/>
            <a:ext cx="3832965" cy="369332"/>
          </a:xfrm>
          <a:prstGeom prst="rect">
            <a:avLst/>
          </a:prstGeom>
          <a:noFill/>
        </p:spPr>
        <p:txBody>
          <a:bodyPr wrap="square" rtlCol="0">
            <a:spAutoFit/>
          </a:bodyPr>
          <a:lstStyle/>
          <a:p>
            <a:r>
              <a:rPr lang="fr-FR" dirty="0" smtClean="0"/>
              <a:t>Commentaires et images du NET</a:t>
            </a:r>
            <a:endParaRPr lang="fr-FR" dirty="0"/>
          </a:p>
        </p:txBody>
      </p:sp>
      <p:sp>
        <p:nvSpPr>
          <p:cNvPr id="5" name="Rectangle 4"/>
          <p:cNvSpPr/>
          <p:nvPr/>
        </p:nvSpPr>
        <p:spPr>
          <a:xfrm>
            <a:off x="1077238" y="4041405"/>
            <a:ext cx="6096541" cy="369332"/>
          </a:xfrm>
          <a:prstGeom prst="rect">
            <a:avLst/>
          </a:prstGeom>
        </p:spPr>
        <p:txBody>
          <a:bodyPr wrap="none">
            <a:spAutoFit/>
          </a:bodyPr>
          <a:lstStyle/>
          <a:p>
            <a:r>
              <a:rPr lang="fr-FR" b="1" dirty="0" smtClean="0">
                <a:latin typeface="Open Sans"/>
              </a:rPr>
              <a:t>MUSIQUE </a:t>
            </a:r>
            <a:r>
              <a:rPr lang="fr-FR" dirty="0" smtClean="0">
                <a:solidFill>
                  <a:srgbClr val="FF0000"/>
                </a:solidFill>
                <a:latin typeface="Open Sans"/>
              </a:rPr>
              <a:t>:Fanny </a:t>
            </a:r>
            <a:r>
              <a:rPr lang="fr-FR" dirty="0">
                <a:solidFill>
                  <a:srgbClr val="FF0000"/>
                </a:solidFill>
                <a:latin typeface="Open Sans"/>
              </a:rPr>
              <a:t>Mendelssohn - Fantaisie en Sol Mineur</a:t>
            </a:r>
            <a:endParaRPr lang="fr-FR" dirty="0">
              <a:solidFill>
                <a:srgbClr val="FF0000"/>
              </a:solidFill>
            </a:endParaRPr>
          </a:p>
        </p:txBody>
      </p:sp>
    </p:spTree>
    <p:extLst>
      <p:ext uri="{BB962C8B-B14F-4D97-AF65-F5344CB8AC3E}">
        <p14:creationId xmlns:p14="http://schemas.microsoft.com/office/powerpoint/2010/main" val="32765113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Savon</Template>
  <TotalTime>79</TotalTime>
  <Words>145</Words>
  <Application>Microsoft Office PowerPoint</Application>
  <PresentationFormat>Grand écran</PresentationFormat>
  <Paragraphs>42</Paragraphs>
  <Slides>16</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Century Gothic</vt:lpstr>
      <vt:lpstr>Garamond</vt:lpstr>
      <vt:lpstr>Helvetica</vt:lpstr>
      <vt:lpstr>Open Sans</vt:lpstr>
      <vt:lpstr>Savon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6</cp:revision>
  <dcterms:created xsi:type="dcterms:W3CDTF">2019-12-18T20:40:41Z</dcterms:created>
  <dcterms:modified xsi:type="dcterms:W3CDTF">2019-12-19T19:27:38Z</dcterms:modified>
</cp:coreProperties>
</file>