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59" r:id="rId3"/>
    <p:sldId id="256" r:id="rId4"/>
    <p:sldId id="275" r:id="rId5"/>
    <p:sldId id="278" r:id="rId6"/>
    <p:sldId id="277" r:id="rId7"/>
    <p:sldId id="279" r:id="rId8"/>
    <p:sldId id="276" r:id="rId9"/>
    <p:sldId id="274" r:id="rId10"/>
    <p:sldId id="273" r:id="rId11"/>
    <p:sldId id="272" r:id="rId12"/>
    <p:sldId id="270" r:id="rId13"/>
    <p:sldId id="271" r:id="rId14"/>
    <p:sldId id="269" r:id="rId15"/>
    <p:sldId id="266" r:id="rId16"/>
    <p:sldId id="268" r:id="rId17"/>
    <p:sldId id="267" r:id="rId18"/>
    <p:sldId id="265" r:id="rId19"/>
    <p:sldId id="264" r:id="rId20"/>
    <p:sldId id="263" r:id="rId21"/>
    <p:sldId id="262" r:id="rId22"/>
    <p:sldId id="261" r:id="rId23"/>
    <p:sldId id="260" r:id="rId24"/>
    <p:sldId id="258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86" autoAdjust="0"/>
    <p:restoredTop sz="94660"/>
  </p:normalViewPr>
  <p:slideViewPr>
    <p:cSldViewPr snapToGrid="0">
      <p:cViewPr varScale="1">
        <p:scale>
          <a:sx n="73" d="100"/>
          <a:sy n="73" d="100"/>
        </p:scale>
        <p:origin x="667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207952-BF59-6096-5BCA-23E29A55FF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22182EC-2FE5-6FEF-2F78-85D0D51DFC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E655DC-F699-91FB-2068-C31AA6443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579-FD16-4589-9FC9-E1252E26FAA6}" type="datetimeFigureOut">
              <a:rPr lang="fr-FR" smtClean="0"/>
              <a:t>22/04/2024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99967CE-00AA-41CA-9477-15A331172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677F57-1F79-9826-20A7-09DA4EDE6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5DFE0-F8EB-464A-B188-5BE1D32E68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272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0EEF1E-0AB6-8BDD-32BE-544ED6094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27C2575-D985-5494-6FF0-40D7EFF81A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61C41D-8596-58C3-6B9A-107B7556E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579-FD16-4589-9FC9-E1252E26FAA6}" type="datetimeFigureOut">
              <a:rPr lang="fr-FR" smtClean="0"/>
              <a:t>22/04/2024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BCF159D-2D13-3D0A-80EB-5B9A73511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C4490F-0524-5F91-8296-B8A3247EC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5DFE0-F8EB-464A-B188-5BE1D32E68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0008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B8200C-27D3-00B7-033E-B63E989C6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BCFA63D-045F-91F1-57BC-6EFD133338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F0CD1D8-1FD3-6CDC-3917-5A3EFB2A4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579-FD16-4589-9FC9-E1252E26FAA6}" type="datetimeFigureOut">
              <a:rPr lang="fr-FR" smtClean="0"/>
              <a:t>22/04/2024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978153D-371E-30FD-1D6E-6D09C744A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2672F0-E657-8B60-5797-DF0528539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5DFE0-F8EB-464A-B188-5BE1D32E68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7840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BBEC0D-B06C-3C70-703F-163529D96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FC361A7-5F3B-F030-CE8B-5C5113EBCB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2C9E80A-7F55-82D2-C20A-11D559E618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62F4D20-D8CF-E47C-E483-F21D25D9F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579-FD16-4589-9FC9-E1252E26FAA6}" type="datetimeFigureOut">
              <a:rPr lang="fr-FR" smtClean="0"/>
              <a:t>22/04/2024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063A680-019F-6B87-A0C0-EDE5B5CE80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733F5F4-0479-44F2-1D3F-FB8FE1F81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5DFE0-F8EB-464A-B188-5BE1D32E68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1227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763375-CF09-4991-443D-C7581464A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E062787-F951-285D-C881-325A81D416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5C0776C-54E7-0A7D-633C-28EC797D8E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C7CADBB-EB59-B16D-6C66-FDDBB55370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15209B-2198-DAAA-5FE6-16AFDAC356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308766E-B0D6-6F49-84F1-0E31E3484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579-FD16-4589-9FC9-E1252E26FAA6}" type="datetimeFigureOut">
              <a:rPr lang="fr-FR" smtClean="0"/>
              <a:t>22/04/2024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CC26966-E849-5C62-5F81-D784839CD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2D2F0FA-3F51-DAB5-B3AA-FA06BE529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5DFE0-F8EB-464A-B188-5BE1D32E68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5362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F97A63-A893-6A00-9A07-706BD914B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9BCCA8B-CED9-B458-357A-FAC36EE08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579-FD16-4589-9FC9-E1252E26FAA6}" type="datetimeFigureOut">
              <a:rPr lang="fr-FR" smtClean="0"/>
              <a:t>22/04/2024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28C0976-6331-E084-901A-84F3282D5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22065EC-FBA8-B818-0D5E-A1CD00E49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5DFE0-F8EB-464A-B188-5BE1D32E68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282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D6AC57B-C457-0B90-FAC8-0CDC72500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579-FD16-4589-9FC9-E1252E26FAA6}" type="datetimeFigureOut">
              <a:rPr lang="fr-FR" smtClean="0"/>
              <a:t>22/04/2024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B083C99-6727-E1E1-F370-15F9520A0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2B21186-FE42-9099-78B7-A3AB5149C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5DFE0-F8EB-464A-B188-5BE1D32E68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008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7CC07B-7C7C-85BA-F660-5888B997D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11539D-955B-F146-F2E9-4F740F4D69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5F04AC3-86A7-C663-E534-AAD56CDFBE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C3847BC-D11C-77C3-6500-CFE814700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579-FD16-4589-9FC9-E1252E26FAA6}" type="datetimeFigureOut">
              <a:rPr lang="fr-FR" smtClean="0"/>
              <a:t>22/04/2024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F5D7701-9EC3-0C8C-7E6E-752D81CA2E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3E76477-37AB-8DE8-D84B-FAAA14151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5DFE0-F8EB-464A-B188-5BE1D32E68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252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9230D7-8E46-C601-A93B-4C77E265E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E64F287-21AF-53D0-A8F9-C7E33E0A6E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B62E81E-F346-2EEE-49FC-0F722EAA3B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D87DF8A-77C6-F6D9-7643-C6D309DF62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579-FD16-4589-9FC9-E1252E26FAA6}" type="datetimeFigureOut">
              <a:rPr lang="fr-FR" smtClean="0"/>
              <a:t>22/04/2024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3B88581-5A33-F9E8-0BD4-5AE850624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A3A3FE1-37BA-3296-AD2B-5FB008BD1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5DFE0-F8EB-464A-B188-5BE1D32E68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5780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F3F286-341F-45E8-1F8A-C05C67CE6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F757CC6-8749-F662-0280-7C7C08CD17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3E5E48-A068-5634-0C1F-65EDC5863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579-FD16-4589-9FC9-E1252E26FAA6}" type="datetimeFigureOut">
              <a:rPr lang="fr-FR" smtClean="0"/>
              <a:t>22/04/2024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8B8E54-E935-7706-4F72-8FE1F86B1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A6C00F-9CAC-CCAE-6C3D-F0EDFC1AB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5DFE0-F8EB-464A-B188-5BE1D32E68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0586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F7999B4-6C38-B701-251E-A4E754D4D6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F08516B-54AB-526F-3D09-80689BA1A5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A7B83E3-18DD-8200-1537-14AE77FE9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1579-FD16-4589-9FC9-E1252E26FAA6}" type="datetimeFigureOut">
              <a:rPr lang="fr-FR" smtClean="0"/>
              <a:t>22/04/2024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B9B27E6-B6B0-AC42-1366-A851D8844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E34E6F-3C6E-A231-5687-24BB60CC6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5DFE0-F8EB-464A-B188-5BE1D32E68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0379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0D1FD12-B034-F6CB-546D-9085381542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52CCE-C542-12FC-8AE6-69D2DE2AAD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8D2CE5-06B0-1921-AB50-CE090405A1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2711579-FD16-4589-9FC9-E1252E26FAA6}" type="datetimeFigureOut">
              <a:rPr lang="fr-FR" smtClean="0"/>
              <a:t>22/04/2024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0DAB434-DE1C-70DE-E617-ED32FFADAF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C87C5DF-89A4-C509-278F-47A970DDCD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E75DFE0-F8EB-464A-B188-5BE1D32E68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8220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hibou, Emblème, art&#10;&#10;Description générée automatiquement">
            <a:extLst>
              <a:ext uri="{FF2B5EF4-FFF2-40B4-BE49-F238E27FC236}">
                <a16:creationId xmlns:a16="http://schemas.microsoft.com/office/drawing/2014/main" id="{D4F4B606-F2CA-214F-B277-B27AABE97B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1969" y="240030"/>
            <a:ext cx="9952894" cy="6412230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68B00BDC-C68C-3F1B-0F2B-A60D7A6B4A42}"/>
              </a:ext>
            </a:extLst>
          </p:cNvPr>
          <p:cNvSpPr/>
          <p:nvPr/>
        </p:nvSpPr>
        <p:spPr>
          <a:xfrm>
            <a:off x="2965937" y="1652954"/>
            <a:ext cx="6307017" cy="3634154"/>
          </a:xfrm>
          <a:prstGeom prst="ellipse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AB967C2-41E5-4410-3DA3-F71B57B63152}"/>
              </a:ext>
            </a:extLst>
          </p:cNvPr>
          <p:cNvSpPr txBox="1"/>
          <p:nvPr/>
        </p:nvSpPr>
        <p:spPr>
          <a:xfrm>
            <a:off x="1840523" y="287802"/>
            <a:ext cx="9108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 Le Train Jaune –Touristique-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428AC09-E617-3BD5-796E-B9B7C6C8584E}"/>
              </a:ext>
            </a:extLst>
          </p:cNvPr>
          <p:cNvSpPr txBox="1"/>
          <p:nvPr/>
        </p:nvSpPr>
        <p:spPr>
          <a:xfrm>
            <a:off x="4267200" y="6046978"/>
            <a:ext cx="88743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Gare de Bolquère - Eyne.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005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  <p:sndAc>
          <p:stSnd loop="1">
            <p:snd r:embed="rId2" name="Culte Le petit train de la mémoire du 27 janvier 1968  Archive INA.wav"/>
          </p:stSnd>
        </p:sndAc>
      </p:transition>
    </mc:Choice>
    <mc:Fallback>
      <p:transition spd="slow" advClick="0" advTm="8000">
        <p:fade/>
        <p:sndAc>
          <p:stSnd loop="1">
            <p:snd r:embed="rId2" name="Culte Le petit train de la mémoire du 27 janvier 1968  Archive IN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5EC3458-6A95-E211-CF00-4F8D78E8248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/>
              <a:t>Le Train Jaune appelé aussi le Canari du fait de sa couleur, relie Villefranche-de-Conflent (427 mètres) à Latour-de-Carol (1232 mètres) sur un parcours de 63 km et gravit 1200 mètres de dénivelé jusqu'à la gare de Bolquère , la plus haute de France à 1593 mètres.</a:t>
            </a:r>
          </a:p>
        </p:txBody>
      </p:sp>
    </p:spTree>
    <p:extLst>
      <p:ext uri="{BB962C8B-B14F-4D97-AF65-F5344CB8AC3E}">
        <p14:creationId xmlns:p14="http://schemas.microsoft.com/office/powerpoint/2010/main" val="2256385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hibou, Emblème, art&#10;&#10;Description générée automatiquement">
            <a:extLst>
              <a:ext uri="{FF2B5EF4-FFF2-40B4-BE49-F238E27FC236}">
                <a16:creationId xmlns:a16="http://schemas.microsoft.com/office/drawing/2014/main" id="{D4F4B606-F2CA-214F-B277-B27AABE97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7476" y="480646"/>
            <a:ext cx="9777047" cy="5967046"/>
          </a:xfrm>
          <a:prstGeom prst="rect">
            <a:avLst/>
          </a:prstGeom>
        </p:spPr>
      </p:pic>
      <p:sp>
        <p:nvSpPr>
          <p:cNvPr id="6" name="Ellipse 5">
            <a:extLst>
              <a:ext uri="{FF2B5EF4-FFF2-40B4-BE49-F238E27FC236}">
                <a16:creationId xmlns:a16="http://schemas.microsoft.com/office/drawing/2014/main" id="{86BAEDAB-1FB1-B6C4-9762-19F1010F3502}"/>
              </a:ext>
            </a:extLst>
          </p:cNvPr>
          <p:cNvSpPr/>
          <p:nvPr/>
        </p:nvSpPr>
        <p:spPr>
          <a:xfrm>
            <a:off x="3036277" y="1817077"/>
            <a:ext cx="6178062" cy="3329354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6362DD0-5347-01B8-BE8C-A60653E0D5A7}"/>
              </a:ext>
            </a:extLst>
          </p:cNvPr>
          <p:cNvSpPr txBox="1"/>
          <p:nvPr/>
        </p:nvSpPr>
        <p:spPr>
          <a:xfrm>
            <a:off x="926123" y="5900300"/>
            <a:ext cx="115589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	</a:t>
            </a:r>
            <a:r>
              <a:rPr lang="fr-FR" sz="2800" b="1" dirty="0">
                <a:solidFill>
                  <a:srgbClr val="FFFF00"/>
                </a:solidFill>
              </a:rPr>
              <a:t>La gare internationale de La Tour de Carol </a:t>
            </a:r>
            <a:r>
              <a:rPr lang="fr-FR" sz="2800" b="1" dirty="0" err="1">
                <a:solidFill>
                  <a:srgbClr val="FFFF00"/>
                </a:solidFill>
              </a:rPr>
              <a:t>Enveigt</a:t>
            </a:r>
            <a:r>
              <a:rPr lang="fr-FR" sz="2800" b="1" dirty="0">
                <a:solidFill>
                  <a:srgbClr val="FFFF00"/>
                </a:solidFill>
              </a:rPr>
              <a:t> aux 3 écartements : métrique, européen, espagnol (1.00, 1.44 et 1.71)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57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hibou, Emblème, art&#10;&#10;Description générée automatiquement">
            <a:extLst>
              <a:ext uri="{FF2B5EF4-FFF2-40B4-BE49-F238E27FC236}">
                <a16:creationId xmlns:a16="http://schemas.microsoft.com/office/drawing/2014/main" id="{D4F4B606-F2CA-214F-B277-B27AABE97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046" y="515815"/>
            <a:ext cx="10914185" cy="5861540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3EDD2334-32F4-5C19-58E6-04221977B75B}"/>
              </a:ext>
            </a:extLst>
          </p:cNvPr>
          <p:cNvSpPr/>
          <p:nvPr/>
        </p:nvSpPr>
        <p:spPr>
          <a:xfrm>
            <a:off x="2661138" y="1781909"/>
            <a:ext cx="6904893" cy="3329354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24749FFD-60B6-74CD-987A-DE567C107A6A}"/>
              </a:ext>
            </a:extLst>
          </p:cNvPr>
          <p:cNvSpPr txBox="1"/>
          <p:nvPr/>
        </p:nvSpPr>
        <p:spPr>
          <a:xfrm>
            <a:off x="949569" y="5865131"/>
            <a:ext cx="105976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Le Pont de Cassagne, dernier pont suspendu ferroviaire encore en service en France.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7824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hibou, Emblème, art&#10;&#10;Description générée automatiquement">
            <a:extLst>
              <a:ext uri="{FF2B5EF4-FFF2-40B4-BE49-F238E27FC236}">
                <a16:creationId xmlns:a16="http://schemas.microsoft.com/office/drawing/2014/main" id="{D4F4B606-F2CA-214F-B277-B27AABE97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492" y="527538"/>
            <a:ext cx="10902462" cy="5838093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D25197A4-24B1-60EA-B578-D73724DB3703}"/>
              </a:ext>
            </a:extLst>
          </p:cNvPr>
          <p:cNvSpPr/>
          <p:nvPr/>
        </p:nvSpPr>
        <p:spPr>
          <a:xfrm>
            <a:off x="2625969" y="1817077"/>
            <a:ext cx="6963508" cy="3305908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8058F97-1844-824C-7FD2-577160B96BBE}"/>
              </a:ext>
            </a:extLst>
          </p:cNvPr>
          <p:cNvSpPr txBox="1"/>
          <p:nvPr/>
        </p:nvSpPr>
        <p:spPr>
          <a:xfrm>
            <a:off x="4700953" y="5889304"/>
            <a:ext cx="74910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le Pont Séjourné.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617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hibou, Emblème, art&#10;&#10;Description générée automatiquement">
            <a:extLst>
              <a:ext uri="{FF2B5EF4-FFF2-40B4-BE49-F238E27FC236}">
                <a16:creationId xmlns:a16="http://schemas.microsoft.com/office/drawing/2014/main" id="{D4F4B606-F2CA-214F-B277-B27AABE97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4738" y="492368"/>
            <a:ext cx="10210800" cy="5849817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8C00282C-476E-0F8D-ECEF-938E432EDBED}"/>
              </a:ext>
            </a:extLst>
          </p:cNvPr>
          <p:cNvSpPr/>
          <p:nvPr/>
        </p:nvSpPr>
        <p:spPr>
          <a:xfrm>
            <a:off x="2872153" y="1770185"/>
            <a:ext cx="6459415" cy="335280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467D257-936A-9B73-0ADD-7ECF42D3F42A}"/>
              </a:ext>
            </a:extLst>
          </p:cNvPr>
          <p:cNvSpPr txBox="1"/>
          <p:nvPr/>
        </p:nvSpPr>
        <p:spPr>
          <a:xfrm>
            <a:off x="1793631" y="5880520"/>
            <a:ext cx="9003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Automotrice Z100 après modernisation dans les années 1960.</a:t>
            </a:r>
          </a:p>
        </p:txBody>
      </p:sp>
    </p:spTree>
    <p:extLst>
      <p:ext uri="{BB962C8B-B14F-4D97-AF65-F5344CB8AC3E}">
        <p14:creationId xmlns:p14="http://schemas.microsoft.com/office/powerpoint/2010/main" val="2146167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hibou, Emblème, art&#10;&#10;Description générée automatiquement">
            <a:extLst>
              <a:ext uri="{FF2B5EF4-FFF2-40B4-BE49-F238E27FC236}">
                <a16:creationId xmlns:a16="http://schemas.microsoft.com/office/drawing/2014/main" id="{D4F4B606-F2CA-214F-B277-B27AABE97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462" y="304800"/>
            <a:ext cx="10117015" cy="6271846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9660CE66-B7C8-C3C3-0248-8AA89CCA0893}"/>
              </a:ext>
            </a:extLst>
          </p:cNvPr>
          <p:cNvSpPr/>
          <p:nvPr/>
        </p:nvSpPr>
        <p:spPr>
          <a:xfrm>
            <a:off x="2883877" y="1735015"/>
            <a:ext cx="6389077" cy="3458308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24A500A-5825-85A9-4752-C44841EEEC91}"/>
              </a:ext>
            </a:extLst>
          </p:cNvPr>
          <p:cNvSpPr txBox="1"/>
          <p:nvPr/>
        </p:nvSpPr>
        <p:spPr>
          <a:xfrm>
            <a:off x="665284" y="5903893"/>
            <a:ext cx="107793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Automotrice Z 152, construite par Stadler Rail, stationnée en gare de Villefranche.</a:t>
            </a:r>
          </a:p>
        </p:txBody>
      </p:sp>
    </p:spTree>
    <p:extLst>
      <p:ext uri="{BB962C8B-B14F-4D97-AF65-F5344CB8AC3E}">
        <p14:creationId xmlns:p14="http://schemas.microsoft.com/office/powerpoint/2010/main" val="378075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hibou, Emblème, art&#10;&#10;Description générée automatiquement">
            <a:extLst>
              <a:ext uri="{FF2B5EF4-FFF2-40B4-BE49-F238E27FC236}">
                <a16:creationId xmlns:a16="http://schemas.microsoft.com/office/drawing/2014/main" id="{D4F4B606-F2CA-214F-B277-B27AABE97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4738" y="445476"/>
            <a:ext cx="10093570" cy="5943601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A3FCFD39-32E7-CCDA-5ECA-05FB749B4936}"/>
              </a:ext>
            </a:extLst>
          </p:cNvPr>
          <p:cNvSpPr/>
          <p:nvPr/>
        </p:nvSpPr>
        <p:spPr>
          <a:xfrm>
            <a:off x="2860431" y="1770185"/>
            <a:ext cx="6400799" cy="3364523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824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hibou, Emblème, art&#10;&#10;Description générée automatiquement">
            <a:extLst>
              <a:ext uri="{FF2B5EF4-FFF2-40B4-BE49-F238E27FC236}">
                <a16:creationId xmlns:a16="http://schemas.microsoft.com/office/drawing/2014/main" id="{D4F4B606-F2CA-214F-B277-B27AABE97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9907" y="621322"/>
            <a:ext cx="10140461" cy="5662247"/>
          </a:xfrm>
          <a:prstGeom prst="rect">
            <a:avLst/>
          </a:prstGeom>
        </p:spPr>
      </p:pic>
      <p:sp>
        <p:nvSpPr>
          <p:cNvPr id="3" name="Ellipse 2">
            <a:extLst>
              <a:ext uri="{FF2B5EF4-FFF2-40B4-BE49-F238E27FC236}">
                <a16:creationId xmlns:a16="http://schemas.microsoft.com/office/drawing/2014/main" id="{A0AF8457-A2CC-02D4-D699-219F7EDB8DE1}"/>
              </a:ext>
            </a:extLst>
          </p:cNvPr>
          <p:cNvSpPr/>
          <p:nvPr/>
        </p:nvSpPr>
        <p:spPr>
          <a:xfrm>
            <a:off x="2954215" y="1817077"/>
            <a:ext cx="6389077" cy="3305908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CBAFCB0-DF87-C02F-68E4-FFACCA60FB95}"/>
              </a:ext>
            </a:extLst>
          </p:cNvPr>
          <p:cNvSpPr txBox="1"/>
          <p:nvPr/>
        </p:nvSpPr>
        <p:spPr>
          <a:xfrm>
            <a:off x="2954215" y="5795520"/>
            <a:ext cx="94136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Wagons de secours ZRHK G 5001 et 5002.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145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hibou, Emblème, art&#10;&#10;Description générée automatiquement">
            <a:extLst>
              <a:ext uri="{FF2B5EF4-FFF2-40B4-BE49-F238E27FC236}">
                <a16:creationId xmlns:a16="http://schemas.microsoft.com/office/drawing/2014/main" id="{D4F4B606-F2CA-214F-B277-B27AABE97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5753" y="668215"/>
            <a:ext cx="9788769" cy="5556740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429CF6A5-1B33-1997-BD7D-B284F0677883}"/>
              </a:ext>
            </a:extLst>
          </p:cNvPr>
          <p:cNvSpPr/>
          <p:nvPr/>
        </p:nvSpPr>
        <p:spPr>
          <a:xfrm>
            <a:off x="3083169" y="1887415"/>
            <a:ext cx="6107723" cy="3141785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25FF1E3-2F9B-A8F0-BF5D-219C37EB0B07}"/>
              </a:ext>
            </a:extLst>
          </p:cNvPr>
          <p:cNvSpPr txBox="1"/>
          <p:nvPr/>
        </p:nvSpPr>
        <p:spPr>
          <a:xfrm>
            <a:off x="1746738" y="6189785"/>
            <a:ext cx="99177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Train Jaune à Font-Romeu, tracté par l'automotrice Z 115.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434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hibou, Emblème, art&#10;&#10;Description générée automatiquement">
            <a:extLst>
              <a:ext uri="{FF2B5EF4-FFF2-40B4-BE49-F238E27FC236}">
                <a16:creationId xmlns:a16="http://schemas.microsoft.com/office/drawing/2014/main" id="{D4F4B606-F2CA-214F-B277-B27AABE97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6431" y="240030"/>
            <a:ext cx="9530862" cy="6412230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7B5B807A-7717-851E-89D1-3FFB39E89A69}"/>
              </a:ext>
            </a:extLst>
          </p:cNvPr>
          <p:cNvSpPr/>
          <p:nvPr/>
        </p:nvSpPr>
        <p:spPr>
          <a:xfrm>
            <a:off x="3083169" y="1641231"/>
            <a:ext cx="6025662" cy="3751384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5657CFF-44EC-5FEA-E4E4-D64466A24A7A}"/>
              </a:ext>
            </a:extLst>
          </p:cNvPr>
          <p:cNvSpPr txBox="1"/>
          <p:nvPr/>
        </p:nvSpPr>
        <p:spPr>
          <a:xfrm>
            <a:off x="304800" y="6332151"/>
            <a:ext cx="1203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Train composé d'une voiture "Nord", d'une voiture" Midi" et d'une automotrice Z 100.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9206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hibou, Emblème, art&#10;&#10;Description générée automatiquement">
            <a:extLst>
              <a:ext uri="{FF2B5EF4-FFF2-40B4-BE49-F238E27FC236}">
                <a16:creationId xmlns:a16="http://schemas.microsoft.com/office/drawing/2014/main" id="{D4F4B606-F2CA-214F-B277-B27AABE97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3692" y="240030"/>
            <a:ext cx="9859108" cy="6412230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6E7A78FE-D45C-46A5-D4A6-96EBA72CEAD9}"/>
              </a:ext>
            </a:extLst>
          </p:cNvPr>
          <p:cNvSpPr/>
          <p:nvPr/>
        </p:nvSpPr>
        <p:spPr>
          <a:xfrm>
            <a:off x="2919046" y="1629508"/>
            <a:ext cx="6318739" cy="362243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8817E48-4B84-1B26-AE45-58D44C676F0D}"/>
              </a:ext>
            </a:extLst>
          </p:cNvPr>
          <p:cNvSpPr txBox="1"/>
          <p:nvPr/>
        </p:nvSpPr>
        <p:spPr>
          <a:xfrm>
            <a:off x="820615" y="6027003"/>
            <a:ext cx="105507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Croisement de deux trains, voiture ouverte dite "Barque" ou "Baignoire" et automotrice Z 106.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726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hibou, Emblème, art&#10;&#10;Description générée automatiquement">
            <a:extLst>
              <a:ext uri="{FF2B5EF4-FFF2-40B4-BE49-F238E27FC236}">
                <a16:creationId xmlns:a16="http://schemas.microsoft.com/office/drawing/2014/main" id="{D4F4B606-F2CA-214F-B277-B27AABE97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2308" y="240030"/>
            <a:ext cx="9718430" cy="6412230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C9CED3C9-5C01-5160-273C-2FB83AFAC69E}"/>
              </a:ext>
            </a:extLst>
          </p:cNvPr>
          <p:cNvSpPr/>
          <p:nvPr/>
        </p:nvSpPr>
        <p:spPr>
          <a:xfrm>
            <a:off x="3001109" y="1617785"/>
            <a:ext cx="6119446" cy="3704492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915477A-8907-17CC-FD75-CD6C5CCE5F10}"/>
              </a:ext>
            </a:extLst>
          </p:cNvPr>
          <p:cNvSpPr txBox="1"/>
          <p:nvPr/>
        </p:nvSpPr>
        <p:spPr>
          <a:xfrm>
            <a:off x="1875692" y="5987939"/>
            <a:ext cx="90150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Automotrices avant leur dernière modernisation en gare de Villefranche - Vernet-les-Bains.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3563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hibou, Emblème, art&#10;&#10;Description générée automatiquement">
            <a:extLst>
              <a:ext uri="{FF2B5EF4-FFF2-40B4-BE49-F238E27FC236}">
                <a16:creationId xmlns:a16="http://schemas.microsoft.com/office/drawing/2014/main" id="{D4F4B606-F2CA-214F-B277-B27AABE97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2646" y="240030"/>
            <a:ext cx="9601200" cy="6412230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129D04DA-1C70-140B-3629-485B83250241}"/>
              </a:ext>
            </a:extLst>
          </p:cNvPr>
          <p:cNvSpPr/>
          <p:nvPr/>
        </p:nvSpPr>
        <p:spPr>
          <a:xfrm>
            <a:off x="3048001" y="1629508"/>
            <a:ext cx="6084276" cy="3634154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CDA5C4D-0AAE-66AB-F39A-52912E5DBCD8}"/>
              </a:ext>
            </a:extLst>
          </p:cNvPr>
          <p:cNvSpPr txBox="1"/>
          <p:nvPr/>
        </p:nvSpPr>
        <p:spPr>
          <a:xfrm>
            <a:off x="2919046" y="6072554"/>
            <a:ext cx="67993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Z150 en gare de Villefranche (été 2009).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815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hibou, Emblème, art&#10;&#10;Description générée automatiquement">
            <a:extLst>
              <a:ext uri="{FF2B5EF4-FFF2-40B4-BE49-F238E27FC236}">
                <a16:creationId xmlns:a16="http://schemas.microsoft.com/office/drawing/2014/main" id="{D4F4B606-F2CA-214F-B277-B27AABE97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240030"/>
            <a:ext cx="9694985" cy="6412230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BBCD8912-A091-40D1-575E-EC2C9AFC41AC}"/>
              </a:ext>
            </a:extLst>
          </p:cNvPr>
          <p:cNvSpPr/>
          <p:nvPr/>
        </p:nvSpPr>
        <p:spPr>
          <a:xfrm>
            <a:off x="3001108" y="1641231"/>
            <a:ext cx="6154615" cy="3587261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6AB0224-E471-11DF-98E2-D062BB37A4B8}"/>
              </a:ext>
            </a:extLst>
          </p:cNvPr>
          <p:cNvSpPr txBox="1"/>
          <p:nvPr/>
        </p:nvSpPr>
        <p:spPr>
          <a:xfrm>
            <a:off x="2614246" y="6118635"/>
            <a:ext cx="8721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Voiture voyageur à plateformes ouvertes ZRBq 20023.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7819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hibou, Emblème, art&#10;&#10;Description générée automatiquement">
            <a:extLst>
              <a:ext uri="{FF2B5EF4-FFF2-40B4-BE49-F238E27FC236}">
                <a16:creationId xmlns:a16="http://schemas.microsoft.com/office/drawing/2014/main" id="{D4F4B606-F2CA-214F-B277-B27AABE97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9908" y="240030"/>
            <a:ext cx="10023230" cy="6412230"/>
          </a:xfrm>
          <a:prstGeom prst="rect">
            <a:avLst/>
          </a:prstGeom>
        </p:spPr>
      </p:pic>
      <p:sp>
        <p:nvSpPr>
          <p:cNvPr id="3" name="Ellipse 2">
            <a:extLst>
              <a:ext uri="{FF2B5EF4-FFF2-40B4-BE49-F238E27FC236}">
                <a16:creationId xmlns:a16="http://schemas.microsoft.com/office/drawing/2014/main" id="{A1357014-E183-6E0F-5E38-07244624F18D}"/>
              </a:ext>
            </a:extLst>
          </p:cNvPr>
          <p:cNvSpPr/>
          <p:nvPr/>
        </p:nvSpPr>
        <p:spPr>
          <a:xfrm>
            <a:off x="2895600" y="1652954"/>
            <a:ext cx="6365631" cy="3598984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4546641-88EE-B88C-8A7A-141CE10F79B4}"/>
              </a:ext>
            </a:extLst>
          </p:cNvPr>
          <p:cNvSpPr txBox="1"/>
          <p:nvPr/>
        </p:nvSpPr>
        <p:spPr>
          <a:xfrm>
            <a:off x="4372708" y="6003905"/>
            <a:ext cx="7092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chasse-neige en action.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925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hibou, Emblème, art&#10;&#10;Description générée automatiquement">
            <a:extLst>
              <a:ext uri="{FF2B5EF4-FFF2-40B4-BE49-F238E27FC236}">
                <a16:creationId xmlns:a16="http://schemas.microsoft.com/office/drawing/2014/main" id="{D4F4B606-F2CA-214F-B277-B27AABE97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4031" y="240030"/>
            <a:ext cx="9765324" cy="6412230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EA76C0F5-AED2-701C-B31C-8D83BC52DC8B}"/>
              </a:ext>
            </a:extLst>
          </p:cNvPr>
          <p:cNvSpPr/>
          <p:nvPr/>
        </p:nvSpPr>
        <p:spPr>
          <a:xfrm>
            <a:off x="2954215" y="1664677"/>
            <a:ext cx="6224953" cy="3563815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E9F2865-8648-521A-CC5C-161298DAEA84}"/>
              </a:ext>
            </a:extLst>
          </p:cNvPr>
          <p:cNvSpPr txBox="1"/>
          <p:nvPr/>
        </p:nvSpPr>
        <p:spPr>
          <a:xfrm>
            <a:off x="2168768" y="6027003"/>
            <a:ext cx="95660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"train jaune", à côté de la Têt et de la ville médiévale de Villefranche-de-Conflent.</a:t>
            </a:r>
          </a:p>
        </p:txBody>
      </p:sp>
    </p:spTree>
    <p:extLst>
      <p:ext uri="{BB962C8B-B14F-4D97-AF65-F5344CB8AC3E}">
        <p14:creationId xmlns:p14="http://schemas.microsoft.com/office/powerpoint/2010/main" val="1538701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oiseau, hibou, Emblème, art&#10;&#10;Description générée automatiquement">
            <a:extLst>
              <a:ext uri="{FF2B5EF4-FFF2-40B4-BE49-F238E27FC236}">
                <a16:creationId xmlns:a16="http://schemas.microsoft.com/office/drawing/2014/main" id="{D4F4B606-F2CA-214F-B277-B27AABE97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3354" y="240030"/>
            <a:ext cx="9952892" cy="6412230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290DB563-2B79-08E3-C5ED-D725D8666FEB}"/>
              </a:ext>
            </a:extLst>
          </p:cNvPr>
          <p:cNvSpPr/>
          <p:nvPr/>
        </p:nvSpPr>
        <p:spPr>
          <a:xfrm>
            <a:off x="2901461" y="1635369"/>
            <a:ext cx="6236677" cy="3587262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C6F2D87-50DF-5978-86CF-9C311C099018}"/>
              </a:ext>
            </a:extLst>
          </p:cNvPr>
          <p:cNvSpPr txBox="1"/>
          <p:nvPr/>
        </p:nvSpPr>
        <p:spPr>
          <a:xfrm>
            <a:off x="4337539" y="6072553"/>
            <a:ext cx="10539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train jaune sur la Têt.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2BF5929-211D-64E7-B7A0-3240F0F2CE97}"/>
              </a:ext>
            </a:extLst>
          </p:cNvPr>
          <p:cNvSpPr txBox="1"/>
          <p:nvPr/>
        </p:nvSpPr>
        <p:spPr>
          <a:xfrm>
            <a:off x="3048000" y="303331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Le train jaune sur la Têt.</a:t>
            </a:r>
          </a:p>
        </p:txBody>
      </p:sp>
    </p:spTree>
    <p:extLst>
      <p:ext uri="{BB962C8B-B14F-4D97-AF65-F5344CB8AC3E}">
        <p14:creationId xmlns:p14="http://schemas.microsoft.com/office/powerpoint/2010/main" val="746550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arbre, plein air, voie ferrée, piste&#10;&#10;Description générée automatiquement">
            <a:extLst>
              <a:ext uri="{FF2B5EF4-FFF2-40B4-BE49-F238E27FC236}">
                <a16:creationId xmlns:a16="http://schemas.microsoft.com/office/drawing/2014/main" id="{05550AE7-4F27-A8CD-07EB-E4A1AB1E8F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792" y="269630"/>
            <a:ext cx="4896000" cy="3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arbre, plein air, train, voie ferrée&#10;&#10;Description générée automatiquement">
            <a:extLst>
              <a:ext uri="{FF2B5EF4-FFF2-40B4-BE49-F238E27FC236}">
                <a16:creationId xmlns:a16="http://schemas.microsoft.com/office/drawing/2014/main" id="{4BFD1F30-54CC-C4F7-7FC0-27A41D5A49F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7715" y="3294206"/>
            <a:ext cx="5940000" cy="334347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160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rain, neige&#10;&#10;Description générée automatiquement">
            <a:extLst>
              <a:ext uri="{FF2B5EF4-FFF2-40B4-BE49-F238E27FC236}">
                <a16:creationId xmlns:a16="http://schemas.microsoft.com/office/drawing/2014/main" id="{5E54F13A-BFAF-C00E-FA4B-01656CFC6E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189000"/>
            <a:ext cx="6480000" cy="64800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27357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2C30DD3-1C93-B847-28B8-8234DA3680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790" y="4095750"/>
            <a:ext cx="5040000" cy="2551907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 descr="Une image contenant plein air, voie ferrée, piste, transport&#10;&#10;Description générée automatiquement">
            <a:extLst>
              <a:ext uri="{FF2B5EF4-FFF2-40B4-BE49-F238E27FC236}">
                <a16:creationId xmlns:a16="http://schemas.microsoft.com/office/drawing/2014/main" id="{68665444-0335-AE0B-E10A-F0DF746D45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2194" y="204054"/>
            <a:ext cx="5238750" cy="34956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63607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voie ferrée, montagne, piste&#10;&#10;Description générée automatiquement">
            <a:extLst>
              <a:ext uri="{FF2B5EF4-FFF2-40B4-BE49-F238E27FC236}">
                <a16:creationId xmlns:a16="http://schemas.microsoft.com/office/drawing/2014/main" id="{568272FC-9180-18EF-3089-38859A31AC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563" y="261149"/>
            <a:ext cx="5184000" cy="3302856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Image 9" descr="Une image contenant plein air, arbre, train, plante&#10;&#10;Description générée automatiquement">
            <a:extLst>
              <a:ext uri="{FF2B5EF4-FFF2-40B4-BE49-F238E27FC236}">
                <a16:creationId xmlns:a16="http://schemas.microsoft.com/office/drawing/2014/main" id="{2DB14F93-12C6-F49B-1E36-B49DFB82FA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5210" y="3223932"/>
            <a:ext cx="4970227" cy="3312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25806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piste, montagne, pont&#10;&#10;Description générée automatiquement">
            <a:extLst>
              <a:ext uri="{FF2B5EF4-FFF2-40B4-BE49-F238E27FC236}">
                <a16:creationId xmlns:a16="http://schemas.microsoft.com/office/drawing/2014/main" id="{87C26EFC-63A2-6B35-08CA-EEB57BEA4F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524" y="3886200"/>
            <a:ext cx="6624000" cy="26496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 descr="Une image contenant plein air, voie ferrée, ciel, herbe&#10;&#10;Description générée automatiquement">
            <a:extLst>
              <a:ext uri="{FF2B5EF4-FFF2-40B4-BE49-F238E27FC236}">
                <a16:creationId xmlns:a16="http://schemas.microsoft.com/office/drawing/2014/main" id="{213A362F-AA71-F920-C049-7B4668F11AB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9047" y="222467"/>
            <a:ext cx="5292000" cy="3520944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80087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DFFC9B9-EDED-1235-7676-8D5B0A361D00}"/>
              </a:ext>
            </a:extLst>
          </p:cNvPr>
          <p:cNvSpPr txBox="1"/>
          <p:nvPr/>
        </p:nvSpPr>
        <p:spPr>
          <a:xfrm>
            <a:off x="1395045" y="726536"/>
            <a:ext cx="11383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Le Train Jaune  -Touristique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28C44E5-D75C-99AF-7E7A-6497C670EAFD}"/>
              </a:ext>
            </a:extLst>
          </p:cNvPr>
          <p:cNvSpPr txBox="1"/>
          <p:nvPr/>
        </p:nvSpPr>
        <p:spPr>
          <a:xfrm>
            <a:off x="2954215" y="1799177"/>
            <a:ext cx="88274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E0FC864-5BC1-1BEE-2C6A-A6A02FE1038E}"/>
              </a:ext>
            </a:extLst>
          </p:cNvPr>
          <p:cNvSpPr txBox="1"/>
          <p:nvPr/>
        </p:nvSpPr>
        <p:spPr>
          <a:xfrm>
            <a:off x="4056183" y="2871818"/>
            <a:ext cx="105273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72BE945-5DBC-572F-63CA-7E8A57AE313B}"/>
              </a:ext>
            </a:extLst>
          </p:cNvPr>
          <p:cNvSpPr txBox="1"/>
          <p:nvPr/>
        </p:nvSpPr>
        <p:spPr>
          <a:xfrm>
            <a:off x="3481752" y="3884285"/>
            <a:ext cx="88274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7CC3395-8ED9-1803-B126-DF430E1EE891}"/>
              </a:ext>
            </a:extLst>
          </p:cNvPr>
          <p:cNvSpPr txBox="1"/>
          <p:nvPr/>
        </p:nvSpPr>
        <p:spPr>
          <a:xfrm>
            <a:off x="5632938" y="5463806"/>
            <a:ext cx="56036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043735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288</Words>
  <Application>Microsoft Office PowerPoint</Application>
  <PresentationFormat>Grand écran</PresentationFormat>
  <Paragraphs>24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8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2024-04-22T08:35:17Z</dcterms:created>
  <dcterms:modified xsi:type="dcterms:W3CDTF">2024-04-22T11:48:55Z</dcterms:modified>
</cp:coreProperties>
</file>