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82" r:id="rId4"/>
    <p:sldId id="281" r:id="rId5"/>
    <p:sldId id="28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61" r:id="rId25"/>
    <p:sldId id="258" r:id="rId26"/>
    <p:sldId id="260" r:id="rId27"/>
    <p:sldId id="284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26A486-3B0E-C5A2-9975-73430CE497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AF2CFC8-53DA-2C10-5D05-6F66957C52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D4778A-B33F-0980-76C5-672DC4573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C97C8-6730-4DDF-A51C-9CC62C1BDD59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54C3E4-D108-3F06-64A0-D312B9130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1F07D2-0ECC-0817-6840-9AF77BE23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60F1-6DCF-424B-B393-A2705B215C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43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97119D-1DDF-4B54-A10E-9D3457EEA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F5B092-2C83-829C-BBC9-3D968BFD71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AD3462-1782-1B18-B0F8-B1524EE12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C97C8-6730-4DDF-A51C-9CC62C1BDD59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F920A6-4C5B-76E6-AC09-AA95B4EDF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AACD41-F17C-1C70-B6E7-A7159F245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60F1-6DCF-424B-B393-A2705B215C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282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058EB-84A3-7341-2AE1-1E77B4509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86B5592-37AC-7207-CF37-D8BD9225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979A3A-5AE3-17D4-2305-A1BD3406F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C97C8-6730-4DDF-A51C-9CC62C1BDD59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5FE84E-D89A-D471-D2CA-1042B3819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5B1098-A859-858A-9A49-38BEF9F61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60F1-6DCF-424B-B393-A2705B215C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97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38DDA6-5CBA-7DF8-3551-3E8D3284E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1F98E6B-8807-30E9-520F-3464379C5C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8F1CAB8-E826-D8CB-C5CF-7DB9F040AC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3F829C-2E62-52A4-9898-55AEAFFD2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C97C8-6730-4DDF-A51C-9CC62C1BDD59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263968-11F6-0EF4-FEF5-4A5B01109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A4F9358-CC08-318D-380E-79827E903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60F1-6DCF-424B-B393-A2705B215C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0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32F087-B10E-61B9-8AA7-9BDDBB51D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C57DC76-858E-F528-B8A6-E0D8F47515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03BCD57-EF6C-B1A2-DDCF-25103BDF69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FA80807-CF5F-3AD4-4FB6-AAD09C449A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0334E13-C183-76E4-4E13-06A41CA8EE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D89CE4-9E2B-4E4E-08BA-8D0A20F8B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C97C8-6730-4DDF-A51C-9CC62C1BDD59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618B013-1D98-4C3A-3DC6-063BF9FBC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A1D4954-7CAD-B828-ABF8-32500B436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60F1-6DCF-424B-B393-A2705B215C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3887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AF7FDE-7FC6-0D42-4531-E763741F8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F791CB5-F655-00B8-178B-774EF3E01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C97C8-6730-4DDF-A51C-9CC62C1BDD59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751B19B-17BA-8028-4CCF-F43B86626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D3DF6DB-4A29-3B6F-CF7A-7BF94CD6E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60F1-6DCF-424B-B393-A2705B215C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44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8FB7FF0-76EE-AF38-BD2F-C5F21ECDF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C97C8-6730-4DDF-A51C-9CC62C1BDD59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96E9975-4F0C-C39E-9504-D1A3CB208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B48CD94-4F7D-A2CE-14AC-0989A660F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60F1-6DCF-424B-B393-A2705B215C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077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F02657-2A29-450E-316C-03D8B9687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9F8808F-0D5B-C5B4-E013-D6A600363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67B5522-C5E0-50FE-131C-2876027519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F49B5F-452D-DC65-80BA-19BFA8DF9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C97C8-6730-4DDF-A51C-9CC62C1BDD59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6816FF2-553E-FDB8-FB39-29B3AF97E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2EF685F-991A-3403-D004-367E4A673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60F1-6DCF-424B-B393-A2705B215C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65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D6FC5E-6F2B-85AB-C14E-4D1E1D381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CDA40A0-B24F-3390-1EDB-7A64B8F5D1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D550265-663A-F235-9C45-00130AF751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47E0E99-0F29-625B-60DA-D702FD9A7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C97C8-6730-4DDF-A51C-9CC62C1BDD59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A3CBD8-F1C8-E977-B301-AD939C5B8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B7BF8E6-BE98-9B40-6DEC-C1274AE8B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60F1-6DCF-424B-B393-A2705B215C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6039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10E7A0-C4C7-9F19-F6DE-559A2A872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44C455D-F61A-3DDE-84BF-33E4AF9AF1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B7A4A1-C76A-B6B0-E7E5-3959222FE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C97C8-6730-4DDF-A51C-9CC62C1BDD59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D993F8-1DF6-7774-9EE3-5C84E5FF2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908CE1-AD78-7048-AF74-577F79859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60F1-6DCF-424B-B393-A2705B215C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247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2F1991F-9D5D-78A0-D039-A087492880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75C7586-60E2-862E-82EC-485614A937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1262D8-0C01-CB7C-18D4-B3DD28E00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C97C8-6730-4DDF-A51C-9CC62C1BDD59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33382F-945B-A0E3-F399-B858D99DA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A3C175-A246-94EA-56BD-178F38CBD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960F1-6DCF-424B-B393-A2705B215C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527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6854B6A-40DC-7836-D57D-E910C67FA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34DE35A-06B6-1F41-3949-1057C310F4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11124AF-C7F1-DFED-35CC-491C786554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EC97C8-6730-4DDF-A51C-9CC62C1BDD59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037329E-AB11-1B28-794F-B259862C45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9BCFD6-0534-311A-D161-74C774EA58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C960F1-6DCF-424B-B393-A2705B215C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568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rive&#10;&#10;Description générée automatiquement">
            <a:extLst>
              <a:ext uri="{FF2B5EF4-FFF2-40B4-BE49-F238E27FC236}">
                <a16:creationId xmlns:a16="http://schemas.microsoft.com/office/drawing/2014/main" id="{B8F760E1-FDB4-611D-C0AB-508A99A48D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499629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D11EF24-79F8-F470-E729-D99E220E9B77}"/>
              </a:ext>
            </a:extLst>
          </p:cNvPr>
          <p:cNvSpPr txBox="1"/>
          <p:nvPr/>
        </p:nvSpPr>
        <p:spPr>
          <a:xfrm>
            <a:off x="2943497" y="254674"/>
            <a:ext cx="9248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Beauté Catalane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C7F6FC8-FDB4-9136-59C1-BF49CECC683E}"/>
              </a:ext>
            </a:extLst>
          </p:cNvPr>
          <p:cNvSpPr txBox="1"/>
          <p:nvPr/>
        </p:nvSpPr>
        <p:spPr>
          <a:xfrm>
            <a:off x="9862458" y="2661584"/>
            <a:ext cx="21205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Costa Brava, Catalogne : belvédère sur les rochers et les plages entre Sant </a:t>
            </a:r>
            <a:r>
              <a:rPr lang="fr-FR" sz="2400" b="1" dirty="0" err="1">
                <a:solidFill>
                  <a:srgbClr val="FFFF00"/>
                </a:solidFill>
              </a:rPr>
              <a:t>Feliu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Guixols</a:t>
            </a:r>
            <a:r>
              <a:rPr lang="fr-FR" sz="2400" b="1" dirty="0">
                <a:solidFill>
                  <a:srgbClr val="FFFF00"/>
                </a:solidFill>
              </a:rPr>
              <a:t> et Tossa de Mar</a:t>
            </a:r>
          </a:p>
        </p:txBody>
      </p:sp>
    </p:spTree>
    <p:extLst>
      <p:ext uri="{BB962C8B-B14F-4D97-AF65-F5344CB8AC3E}">
        <p14:creationId xmlns:p14="http://schemas.microsoft.com/office/powerpoint/2010/main" val="189875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  <p:sndAc>
          <p:stSnd>
            <p:snd r:embed="rId2" name="Imca Marina - Y Viva España (1972).wav"/>
          </p:stSnd>
        </p:sndAc>
      </p:transition>
    </mc:Choice>
    <mc:Fallback>
      <p:transition spd="slow" advClick="0" advTm="8000">
        <p:fade/>
        <p:sndAc>
          <p:stSnd>
            <p:snd r:embed="rId2" name="Imca Marina - Y Viva España (1972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ontagne, arbre&#10;&#10;Description générée automatiquement">
            <a:extLst>
              <a:ext uri="{FF2B5EF4-FFF2-40B4-BE49-F238E27FC236}">
                <a16:creationId xmlns:a16="http://schemas.microsoft.com/office/drawing/2014/main" id="{0A9BA82B-28FB-3023-B71B-8F19D19F97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1673" y="369000"/>
            <a:ext cx="8911951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93D452-44C1-BA6D-4B4C-A815DA2F013B}"/>
              </a:ext>
            </a:extLst>
          </p:cNvPr>
          <p:cNvSpPr txBox="1"/>
          <p:nvPr/>
        </p:nvSpPr>
        <p:spPr>
          <a:xfrm>
            <a:off x="156754" y="3781697"/>
            <a:ext cx="3108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Monastère bénédictin de Sant Pere de Rodes (El Port de la Selva).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732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Reliefs côtiers et océaniques&#10;&#10;Description générée automatiquement">
            <a:extLst>
              <a:ext uri="{FF2B5EF4-FFF2-40B4-BE49-F238E27FC236}">
                <a16:creationId xmlns:a16="http://schemas.microsoft.com/office/drawing/2014/main" id="{0C3B2F7A-7821-53B2-C12B-37110254F7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4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4DBF2E-16DD-C6A4-0536-B79C1B6E6762}"/>
              </a:ext>
            </a:extLst>
          </p:cNvPr>
          <p:cNvSpPr txBox="1"/>
          <p:nvPr/>
        </p:nvSpPr>
        <p:spPr>
          <a:xfrm>
            <a:off x="8861040" y="3775166"/>
            <a:ext cx="333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Tossa de Mar.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71681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Zone urbaine, Zone métropolitaine&#10;&#10;Description générée automatiquement">
            <a:extLst>
              <a:ext uri="{FF2B5EF4-FFF2-40B4-BE49-F238E27FC236}">
                <a16:creationId xmlns:a16="http://schemas.microsoft.com/office/drawing/2014/main" id="{F916DE86-4222-7D7A-194A-6C73180F92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0" y="835367"/>
            <a:ext cx="11412000" cy="518726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86544DC-B08F-2B70-27B5-F8A02AC88F55}"/>
              </a:ext>
            </a:extLst>
          </p:cNvPr>
          <p:cNvSpPr txBox="1"/>
          <p:nvPr/>
        </p:nvSpPr>
        <p:spPr>
          <a:xfrm>
            <a:off x="888273" y="5813626"/>
            <a:ext cx="107376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Plaça </a:t>
            </a:r>
            <a:r>
              <a:rPr lang="fr-FR" sz="2400" b="1" dirty="0" err="1">
                <a:solidFill>
                  <a:srgbClr val="FFFF00"/>
                </a:solidFill>
              </a:rPr>
              <a:t>Catalunya</a:t>
            </a:r>
            <a:r>
              <a:rPr lang="fr-FR" sz="2400" b="1" dirty="0">
                <a:solidFill>
                  <a:srgbClr val="FFFF00"/>
                </a:solidFill>
              </a:rPr>
              <a:t>, Barcelone, Catalogne, Espagne. Panorama vu vers l'ouest. Au fond à gauche, </a:t>
            </a:r>
            <a:r>
              <a:rPr lang="fr-FR" sz="2400" b="1" dirty="0" err="1">
                <a:solidFill>
                  <a:srgbClr val="FFFF00"/>
                </a:solidFill>
              </a:rPr>
              <a:t>Montjuïc</a:t>
            </a:r>
            <a:r>
              <a:rPr lang="fr-FR" sz="2400" b="1" dirty="0">
                <a:solidFill>
                  <a:srgbClr val="FFFF00"/>
                </a:solidFill>
              </a:rPr>
              <a:t> avec les installations olympiques.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7C433AB-C880-A204-37F9-7000643B7D0B}"/>
              </a:ext>
            </a:extLst>
          </p:cNvPr>
          <p:cNvSpPr txBox="1"/>
          <p:nvPr/>
        </p:nvSpPr>
        <p:spPr>
          <a:xfrm>
            <a:off x="5199018" y="604534"/>
            <a:ext cx="8530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Barcelonne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9834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ED0FF642-3984-7FB5-A055-CD27D1BE85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1177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61D5749-85B7-6836-1689-9660AFD7F3A4}"/>
              </a:ext>
            </a:extLst>
          </p:cNvPr>
          <p:cNvSpPr txBox="1"/>
          <p:nvPr/>
        </p:nvSpPr>
        <p:spPr>
          <a:xfrm>
            <a:off x="143691" y="3944983"/>
            <a:ext cx="34616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partielle depuis une hauteur de la ville.</a:t>
            </a:r>
          </a:p>
        </p:txBody>
      </p:sp>
    </p:spTree>
    <p:extLst>
      <p:ext uri="{BB962C8B-B14F-4D97-AF65-F5344CB8AC3E}">
        <p14:creationId xmlns:p14="http://schemas.microsoft.com/office/powerpoint/2010/main" val="287360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gratte-ciel&#10;&#10;Description générée automatiquement">
            <a:extLst>
              <a:ext uri="{FF2B5EF4-FFF2-40B4-BE49-F238E27FC236}">
                <a16:creationId xmlns:a16="http://schemas.microsoft.com/office/drawing/2014/main" id="{C3AFC81A-964E-A610-7CD8-E9B040E261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173" y="369000"/>
            <a:ext cx="910883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CAE56B-26EB-C3E9-4A64-F25F5D31E567}"/>
              </a:ext>
            </a:extLst>
          </p:cNvPr>
          <p:cNvSpPr txBox="1"/>
          <p:nvPr/>
        </p:nvSpPr>
        <p:spPr>
          <a:xfrm>
            <a:off x="9470571" y="4219303"/>
            <a:ext cx="25472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Sagrada Família en 2009.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522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ciel, bâtiment&#10;&#10;Description générée automatiquement">
            <a:extLst>
              <a:ext uri="{FF2B5EF4-FFF2-40B4-BE49-F238E27FC236}">
                <a16:creationId xmlns:a16="http://schemas.microsoft.com/office/drawing/2014/main" id="{A528CED9-F223-FBF6-6590-A4A610C590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3611" y="378000"/>
            <a:ext cx="8136000" cy="610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F54DCE-DA6A-32CB-297C-68F7BAF6417A}"/>
              </a:ext>
            </a:extLst>
          </p:cNvPr>
          <p:cNvSpPr txBox="1"/>
          <p:nvPr/>
        </p:nvSpPr>
        <p:spPr>
          <a:xfrm>
            <a:off x="6910252" y="147167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Gérone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710EACA-2A06-89E6-7539-5AE3E4CDADAA}"/>
              </a:ext>
            </a:extLst>
          </p:cNvPr>
          <p:cNvSpPr txBox="1"/>
          <p:nvPr/>
        </p:nvSpPr>
        <p:spPr>
          <a:xfrm>
            <a:off x="313509" y="3429000"/>
            <a:ext cx="36184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panoramique de Gérone, à partir de la tour de la cathédrale.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7065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ôte, Reliefs côtiers et océaniques&#10;&#10;Description générée automatiquement">
            <a:extLst>
              <a:ext uri="{FF2B5EF4-FFF2-40B4-BE49-F238E27FC236}">
                <a16:creationId xmlns:a16="http://schemas.microsoft.com/office/drawing/2014/main" id="{858C7C2F-EA96-1653-6083-8BB18BF94A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229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80BD01-C33D-B34C-99A3-F89F19EA6631}"/>
              </a:ext>
            </a:extLst>
          </p:cNvPr>
          <p:cNvSpPr txBox="1"/>
          <p:nvPr/>
        </p:nvSpPr>
        <p:spPr>
          <a:xfrm>
            <a:off x="8900229" y="3709851"/>
            <a:ext cx="31045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 industriel de Tarragone.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093C6CD-A946-BFC8-AF0F-50E84B8D09C7}"/>
              </a:ext>
            </a:extLst>
          </p:cNvPr>
          <p:cNvSpPr txBox="1"/>
          <p:nvPr/>
        </p:nvSpPr>
        <p:spPr>
          <a:xfrm>
            <a:off x="4171474" y="138167"/>
            <a:ext cx="472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Tarragone</a:t>
            </a:r>
          </a:p>
        </p:txBody>
      </p:sp>
    </p:spTree>
    <p:extLst>
      <p:ext uri="{BB962C8B-B14F-4D97-AF65-F5344CB8AC3E}">
        <p14:creationId xmlns:p14="http://schemas.microsoft.com/office/powerpoint/2010/main" val="1662032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e&#10;&#10;Description générée automatiquement">
            <a:extLst>
              <a:ext uri="{FF2B5EF4-FFF2-40B4-BE49-F238E27FC236}">
                <a16:creationId xmlns:a16="http://schemas.microsoft.com/office/drawing/2014/main" id="{C0B45B24-C47D-F274-552A-C907739ECF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498" y="304365"/>
            <a:ext cx="5580000" cy="31387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A233AB-52F1-D206-7C03-00B8C51028D2}"/>
              </a:ext>
            </a:extLst>
          </p:cNvPr>
          <p:cNvSpPr txBox="1"/>
          <p:nvPr/>
        </p:nvSpPr>
        <p:spPr>
          <a:xfrm>
            <a:off x="3321449" y="4597970"/>
            <a:ext cx="5549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Tarragone</a:t>
            </a:r>
          </a:p>
        </p:txBody>
      </p:sp>
      <p:pic>
        <p:nvPicPr>
          <p:cNvPr id="6" name="Image 5" descr="Une image contenant plein air, arbre, scène, ciel&#10;&#10;Description générée automatiquement">
            <a:extLst>
              <a:ext uri="{FF2B5EF4-FFF2-40B4-BE49-F238E27FC236}">
                <a16:creationId xmlns:a16="http://schemas.microsoft.com/office/drawing/2014/main" id="{5102228C-4495-3ED0-2423-7AC336BD4E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0188" y="3475635"/>
            <a:ext cx="5632000" cy="31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4086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DA576734-8045-0F9B-0372-5D20B6A2B0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919" y="369000"/>
            <a:ext cx="9183506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09FED9-4B1A-815E-EB54-DF88BB189455}"/>
              </a:ext>
            </a:extLst>
          </p:cNvPr>
          <p:cNvSpPr txBox="1"/>
          <p:nvPr/>
        </p:nvSpPr>
        <p:spPr>
          <a:xfrm>
            <a:off x="130629" y="2663688"/>
            <a:ext cx="271707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Rio </a:t>
            </a:r>
            <a:r>
              <a:rPr lang="fr-FR" sz="2400" b="1" dirty="0" err="1">
                <a:solidFill>
                  <a:srgbClr val="FFFF00"/>
                </a:solidFill>
              </a:rPr>
              <a:t>Segre</a:t>
            </a:r>
            <a:r>
              <a:rPr lang="fr-FR" sz="2400" b="1" dirty="0">
                <a:solidFill>
                  <a:srgbClr val="FFFF00"/>
                </a:solidFill>
              </a:rPr>
              <a:t>, vue depuis la </a:t>
            </a:r>
            <a:r>
              <a:rPr lang="fr-FR" sz="2400" b="1" dirty="0" err="1">
                <a:solidFill>
                  <a:srgbClr val="FFFF00"/>
                </a:solidFill>
              </a:rPr>
              <a:t>pasarela</a:t>
            </a:r>
            <a:r>
              <a:rPr lang="fr-FR" sz="2400" b="1" dirty="0">
                <a:solidFill>
                  <a:srgbClr val="FFFF00"/>
                </a:solidFill>
              </a:rPr>
              <a:t> de los Campos </a:t>
            </a:r>
            <a:r>
              <a:rPr lang="fr-FR" sz="2400" b="1" dirty="0" err="1">
                <a:solidFill>
                  <a:srgbClr val="FFFF00"/>
                </a:solidFill>
              </a:rPr>
              <a:t>Eliseos</a:t>
            </a:r>
            <a:r>
              <a:rPr lang="fr-FR" sz="2400" b="1" dirty="0">
                <a:solidFill>
                  <a:srgbClr val="FFFF00"/>
                </a:solidFill>
              </a:rPr>
              <a:t>, au fond du pont de Principe de Viana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34FB847-E100-49DA-CEB4-AD117779831B}"/>
              </a:ext>
            </a:extLst>
          </p:cNvPr>
          <p:cNvSpPr txBox="1"/>
          <p:nvPr/>
        </p:nvSpPr>
        <p:spPr>
          <a:xfrm>
            <a:off x="6574971" y="369000"/>
            <a:ext cx="5617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Lérida</a:t>
            </a:r>
          </a:p>
        </p:txBody>
      </p:sp>
    </p:spTree>
    <p:extLst>
      <p:ext uri="{BB962C8B-B14F-4D97-AF65-F5344CB8AC3E}">
        <p14:creationId xmlns:p14="http://schemas.microsoft.com/office/powerpoint/2010/main" val="3902796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it, bâtiment, plein air, ciel&#10;&#10;Description générée automatiquement">
            <a:extLst>
              <a:ext uri="{FF2B5EF4-FFF2-40B4-BE49-F238E27FC236}">
                <a16:creationId xmlns:a16="http://schemas.microsoft.com/office/drawing/2014/main" id="{5AAA13C8-C1D2-41F8-2356-9A4C8334E7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355" y="173057"/>
            <a:ext cx="960789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157A13-77B4-0E43-EE8E-3C5A3FFEC1C4}"/>
              </a:ext>
            </a:extLst>
          </p:cNvPr>
          <p:cNvSpPr txBox="1"/>
          <p:nvPr/>
        </p:nvSpPr>
        <p:spPr>
          <a:xfrm>
            <a:off x="953589" y="5877558"/>
            <a:ext cx="106790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</a:t>
            </a:r>
            <a:r>
              <a:rPr lang="fr-FR" sz="2400" b="1" dirty="0" err="1">
                <a:solidFill>
                  <a:srgbClr val="FFFF00"/>
                </a:solidFill>
              </a:rPr>
              <a:t>pasarela</a:t>
            </a:r>
            <a:r>
              <a:rPr lang="fr-FR" sz="2400" b="1" dirty="0">
                <a:solidFill>
                  <a:srgbClr val="FFFF00"/>
                </a:solidFill>
              </a:rPr>
              <a:t> de los </a:t>
            </a:r>
            <a:r>
              <a:rPr lang="fr-FR" sz="2400" b="1" dirty="0" err="1">
                <a:solidFill>
                  <a:srgbClr val="FFFF00"/>
                </a:solidFill>
              </a:rPr>
              <a:t>Maristas</a:t>
            </a:r>
            <a:r>
              <a:rPr lang="fr-FR" sz="2400" b="1" dirty="0">
                <a:solidFill>
                  <a:srgbClr val="FFFF00"/>
                </a:solidFill>
              </a:rPr>
              <a:t> traverse le rio </a:t>
            </a:r>
            <a:r>
              <a:rPr lang="fr-FR" sz="2400" b="1" dirty="0" err="1">
                <a:solidFill>
                  <a:srgbClr val="FFFF00"/>
                </a:solidFill>
              </a:rPr>
              <a:t>Segre</a:t>
            </a:r>
            <a:r>
              <a:rPr lang="fr-FR" sz="2400" b="1" dirty="0">
                <a:solidFill>
                  <a:srgbClr val="FFFF00"/>
                </a:solidFill>
              </a:rPr>
              <a:t> pour unir le Campus Universitaire, dans la </a:t>
            </a:r>
            <a:r>
              <a:rPr lang="fr-FR" sz="2400" b="1" dirty="0" err="1">
                <a:solidFill>
                  <a:srgbClr val="FFFF00"/>
                </a:solidFill>
              </a:rPr>
              <a:t>barriada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Cappont</a:t>
            </a:r>
            <a:r>
              <a:rPr lang="fr-FR" sz="2400" b="1" dirty="0">
                <a:solidFill>
                  <a:srgbClr val="FFFF00"/>
                </a:solidFill>
              </a:rPr>
              <a:t>, avec la ville.</a:t>
            </a:r>
          </a:p>
        </p:txBody>
      </p:sp>
    </p:spTree>
    <p:extLst>
      <p:ext uri="{BB962C8B-B14F-4D97-AF65-F5344CB8AC3E}">
        <p14:creationId xmlns:p14="http://schemas.microsoft.com/office/powerpoint/2010/main" val="822326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montagne&#10;&#10;Description générée automatiquement">
            <a:extLst>
              <a:ext uri="{FF2B5EF4-FFF2-40B4-BE49-F238E27FC236}">
                <a16:creationId xmlns:a16="http://schemas.microsoft.com/office/drawing/2014/main" id="{524B7C3B-7B24-8E64-DD1D-3F2C828741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512" y="369000"/>
            <a:ext cx="9476129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8A71D8-3533-CA62-ECBE-CBEFA38B6FCC}"/>
              </a:ext>
            </a:extLst>
          </p:cNvPr>
          <p:cNvSpPr txBox="1"/>
          <p:nvPr/>
        </p:nvSpPr>
        <p:spPr>
          <a:xfrm>
            <a:off x="10014515" y="3598819"/>
            <a:ext cx="19902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Santa María de </a:t>
            </a:r>
            <a:r>
              <a:rPr lang="fr-FR" sz="2400" b="1" dirty="0" err="1">
                <a:solidFill>
                  <a:srgbClr val="FFFF00"/>
                </a:solidFill>
              </a:rPr>
              <a:t>Tortosa</a:t>
            </a:r>
            <a:r>
              <a:rPr lang="fr-FR" sz="2400" b="1" dirty="0">
                <a:solidFill>
                  <a:srgbClr val="FFFF00"/>
                </a:solidFill>
              </a:rPr>
              <a:t>, Catalogne, Espagne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ECFB71A-81E0-DB51-1820-8DC0873D4455}"/>
              </a:ext>
            </a:extLst>
          </p:cNvPr>
          <p:cNvSpPr txBox="1"/>
          <p:nvPr/>
        </p:nvSpPr>
        <p:spPr>
          <a:xfrm>
            <a:off x="4959189" y="369000"/>
            <a:ext cx="5055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Tortosa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550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hotographie aérienne, maison&#10;&#10;Description générée automatiquement">
            <a:extLst>
              <a:ext uri="{FF2B5EF4-FFF2-40B4-BE49-F238E27FC236}">
                <a16:creationId xmlns:a16="http://schemas.microsoft.com/office/drawing/2014/main" id="{010E1C17-B458-BDC4-6E16-76E4FF46C7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531" y="338276"/>
            <a:ext cx="4536000" cy="340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9E7F01-23CE-D853-1512-5FAA69FF2CD7}"/>
              </a:ext>
            </a:extLst>
          </p:cNvPr>
          <p:cNvSpPr txBox="1"/>
          <p:nvPr/>
        </p:nvSpPr>
        <p:spPr>
          <a:xfrm>
            <a:off x="4384766" y="4713459"/>
            <a:ext cx="4432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Tortosa</a:t>
            </a:r>
            <a:endParaRPr lang="fr-FR" sz="2400" b="1" dirty="0"/>
          </a:p>
        </p:txBody>
      </p:sp>
      <p:pic>
        <p:nvPicPr>
          <p:cNvPr id="6" name="Image 5" descr="Une image contenant plein air, montagne, eau, paysage&#10;&#10;Description générée automatiquement">
            <a:extLst>
              <a:ext uri="{FF2B5EF4-FFF2-40B4-BE49-F238E27FC236}">
                <a16:creationId xmlns:a16="http://schemas.microsoft.com/office/drawing/2014/main" id="{D794EED8-CFC2-777A-E5EA-CF98B68264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5160" y="3300277"/>
            <a:ext cx="4953000" cy="328803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0528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Description générée automatiquement">
            <a:extLst>
              <a:ext uri="{FF2B5EF4-FFF2-40B4-BE49-F238E27FC236}">
                <a16:creationId xmlns:a16="http://schemas.microsoft.com/office/drawing/2014/main" id="{3788AA00-9456-CAB3-FD42-2C9A5366F4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2756" y="369000"/>
            <a:ext cx="920523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F0780D-E989-6A7F-D95A-4C4D3C6DB8A9}"/>
              </a:ext>
            </a:extLst>
          </p:cNvPr>
          <p:cNvSpPr txBox="1"/>
          <p:nvPr/>
        </p:nvSpPr>
        <p:spPr>
          <a:xfrm>
            <a:off x="544011" y="3429000"/>
            <a:ext cx="20900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générale de la </a:t>
            </a:r>
            <a:r>
              <a:rPr lang="fr-FR" sz="2400" b="1" dirty="0" err="1"/>
              <a:t>Seu</a:t>
            </a:r>
            <a:r>
              <a:rPr lang="fr-FR" sz="2400" b="1" dirty="0"/>
              <a:t> de Manresa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1F0B574-83AA-0C33-61C5-85F267C19DD0}"/>
              </a:ext>
            </a:extLst>
          </p:cNvPr>
          <p:cNvSpPr txBox="1"/>
          <p:nvPr/>
        </p:nvSpPr>
        <p:spPr>
          <a:xfrm>
            <a:off x="6096000" y="369000"/>
            <a:ext cx="3866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Manrèse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44191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arbre, palmier&#10;&#10;Description générée automatiquement">
            <a:extLst>
              <a:ext uri="{FF2B5EF4-FFF2-40B4-BE49-F238E27FC236}">
                <a16:creationId xmlns:a16="http://schemas.microsoft.com/office/drawing/2014/main" id="{5F4922FA-D89D-88A8-42EB-106AEC8881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858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49C672-62A7-D8BB-9C55-60E46A2826C9}"/>
              </a:ext>
            </a:extLst>
          </p:cNvPr>
          <p:cNvSpPr txBox="1"/>
          <p:nvPr/>
        </p:nvSpPr>
        <p:spPr>
          <a:xfrm>
            <a:off x="3513908" y="138167"/>
            <a:ext cx="4637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Vilanova i la Geltru</a:t>
            </a:r>
            <a:endParaRPr lang="fr-FR" sz="2400" b="1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17367BA-3FF0-DC89-5789-C7F606345071}"/>
              </a:ext>
            </a:extLst>
          </p:cNvPr>
          <p:cNvSpPr txBox="1"/>
          <p:nvPr/>
        </p:nvSpPr>
        <p:spPr>
          <a:xfrm>
            <a:off x="9231085" y="2873829"/>
            <a:ext cx="209005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Passeig Ribes Roges, le long de la plage, un dimanche après-midi de mai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06821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marina&#10;&#10;Description générée automatiquement">
            <a:extLst>
              <a:ext uri="{FF2B5EF4-FFF2-40B4-BE49-F238E27FC236}">
                <a16:creationId xmlns:a16="http://schemas.microsoft.com/office/drawing/2014/main" id="{8B096F71-CE8A-471E-BC33-D4B9BAC939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425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410C18-FCC5-56F9-8BE5-A2E8CDEFCEA7}"/>
              </a:ext>
            </a:extLst>
          </p:cNvPr>
          <p:cNvSpPr txBox="1"/>
          <p:nvPr/>
        </p:nvSpPr>
        <p:spPr>
          <a:xfrm>
            <a:off x="622594" y="3429000"/>
            <a:ext cx="3383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depuis le Club Nautico Vilanova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1131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aison&#10;&#10;Description générée automatiquement">
            <a:extLst>
              <a:ext uri="{FF2B5EF4-FFF2-40B4-BE49-F238E27FC236}">
                <a16:creationId xmlns:a16="http://schemas.microsoft.com/office/drawing/2014/main" id="{09D1FFF6-FE8B-08C5-BCB6-6C73EE1EF6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165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0E07F8-20B4-1ED3-64BF-4B6F0763E10B}"/>
              </a:ext>
            </a:extLst>
          </p:cNvPr>
          <p:cNvSpPr txBox="1"/>
          <p:nvPr/>
        </p:nvSpPr>
        <p:spPr>
          <a:xfrm>
            <a:off x="8887165" y="3840480"/>
            <a:ext cx="29913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Vista panoramica Castelldefels des del Castell de Fels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382FFB8-2B8C-DCE7-C05F-C327A3685F57}"/>
              </a:ext>
            </a:extLst>
          </p:cNvPr>
          <p:cNvSpPr txBox="1"/>
          <p:nvPr/>
        </p:nvSpPr>
        <p:spPr>
          <a:xfrm>
            <a:off x="3866605" y="368999"/>
            <a:ext cx="5159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Castelldefels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423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lmier, ciel, eau&#10;&#10;Description générée automatiquement">
            <a:extLst>
              <a:ext uri="{FF2B5EF4-FFF2-40B4-BE49-F238E27FC236}">
                <a16:creationId xmlns:a16="http://schemas.microsoft.com/office/drawing/2014/main" id="{E699081E-0DF4-92F3-AE53-23CF572A88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980496"/>
            <a:ext cx="11232000" cy="458365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2AD02C-525D-F771-893C-9C83F338209A}"/>
              </a:ext>
            </a:extLst>
          </p:cNvPr>
          <p:cNvSpPr txBox="1"/>
          <p:nvPr/>
        </p:nvSpPr>
        <p:spPr>
          <a:xfrm>
            <a:off x="1556657" y="5564148"/>
            <a:ext cx="9078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la promenade maritime du levant, plage du </a:t>
            </a:r>
            <a:r>
              <a:rPr lang="fr-FR" sz="2400" b="1" dirty="0" err="1">
                <a:solidFill>
                  <a:srgbClr val="FFFF00"/>
                </a:solidFill>
              </a:rPr>
              <a:t>Réguéral</a:t>
            </a:r>
            <a:r>
              <a:rPr lang="fr-FR" sz="2400" b="1" dirty="0">
                <a:solidFill>
                  <a:srgbClr val="FFFF00"/>
                </a:solidFill>
              </a:rPr>
              <a:t> et port. </a:t>
            </a:r>
            <a:r>
              <a:rPr lang="fr-FR" sz="2400" b="1" dirty="0" err="1">
                <a:solidFill>
                  <a:srgbClr val="FFFF00"/>
                </a:solidFill>
              </a:rPr>
              <a:t>Cambrils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EFA74D5-AC8A-D5BA-1FD2-17D830EFED4F}"/>
              </a:ext>
            </a:extLst>
          </p:cNvPr>
          <p:cNvSpPr txBox="1"/>
          <p:nvPr/>
        </p:nvSpPr>
        <p:spPr>
          <a:xfrm>
            <a:off x="5185954" y="583529"/>
            <a:ext cx="5669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Cambrils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012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nourriture, Restauration rapide, habits&#10;&#10;Description générée automatiquement">
            <a:extLst>
              <a:ext uri="{FF2B5EF4-FFF2-40B4-BE49-F238E27FC236}">
                <a16:creationId xmlns:a16="http://schemas.microsoft.com/office/drawing/2014/main" id="{369158A7-E948-251D-844B-A4C316BFE1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055" y="416808"/>
            <a:ext cx="9072000" cy="602438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A9DF3FF-A889-67DD-12E4-9B33FE4F8D97}"/>
              </a:ext>
            </a:extLst>
          </p:cNvPr>
          <p:cNvSpPr txBox="1"/>
          <p:nvPr/>
        </p:nvSpPr>
        <p:spPr>
          <a:xfrm>
            <a:off x="326571" y="1828800"/>
            <a:ext cx="21863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moment d'une « </a:t>
            </a:r>
            <a:r>
              <a:rPr lang="fr-FR" sz="2400" b="1" dirty="0" err="1">
                <a:solidFill>
                  <a:srgbClr val="FFFF00"/>
                </a:solidFill>
              </a:rPr>
              <a:t>galèrade</a:t>
            </a:r>
            <a:r>
              <a:rPr lang="fr-FR" sz="2400" b="1" dirty="0">
                <a:solidFill>
                  <a:srgbClr val="FFFF00"/>
                </a:solidFill>
              </a:rPr>
              <a:t> » populaire, au Port de </a:t>
            </a:r>
            <a:r>
              <a:rPr lang="fr-FR" sz="2400" b="1" dirty="0" err="1">
                <a:solidFill>
                  <a:srgbClr val="FFFF00"/>
                </a:solidFill>
              </a:rPr>
              <a:t>Cambrils</a:t>
            </a:r>
            <a:r>
              <a:rPr lang="fr-FR" sz="2400" b="1" dirty="0">
                <a:solidFill>
                  <a:srgbClr val="FFFF00"/>
                </a:solidFill>
              </a:rPr>
              <a:t>, à propos des Journées de la Galère (crevette local).</a:t>
            </a:r>
          </a:p>
        </p:txBody>
      </p:sp>
    </p:spTree>
    <p:extLst>
      <p:ext uri="{BB962C8B-B14F-4D97-AF65-F5344CB8AC3E}">
        <p14:creationId xmlns:p14="http://schemas.microsoft.com/office/powerpoint/2010/main" val="531243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rive, ciel&#10;&#10;Description générée automatiquement">
            <a:extLst>
              <a:ext uri="{FF2B5EF4-FFF2-40B4-BE49-F238E27FC236}">
                <a16:creationId xmlns:a16="http://schemas.microsoft.com/office/drawing/2014/main" id="{596FC89D-416A-F28F-43B0-965D0F2D1C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673" y="369000"/>
            <a:ext cx="917541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DB1B47C-DC68-A42E-052F-54A9BF5DFAD3}"/>
              </a:ext>
            </a:extLst>
          </p:cNvPr>
          <p:cNvSpPr txBox="1"/>
          <p:nvPr/>
        </p:nvSpPr>
        <p:spPr>
          <a:xfrm>
            <a:off x="9864090" y="3611881"/>
            <a:ext cx="22250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de la plage principale de </a:t>
            </a:r>
            <a:r>
              <a:rPr lang="fr-FR" sz="2400" b="1" dirty="0" err="1"/>
              <a:t>Lloret</a:t>
            </a:r>
            <a:r>
              <a:rPr lang="fr-FR" sz="2400" b="1" dirty="0"/>
              <a:t> de Mar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94CE6ED-A181-4F59-222F-17C4116211DB}"/>
              </a:ext>
            </a:extLst>
          </p:cNvPr>
          <p:cNvSpPr txBox="1"/>
          <p:nvPr/>
        </p:nvSpPr>
        <p:spPr>
          <a:xfrm>
            <a:off x="4587513" y="368999"/>
            <a:ext cx="56954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tx2"/>
                </a:solidFill>
              </a:rPr>
              <a:t>Lioret</a:t>
            </a:r>
            <a:r>
              <a:rPr lang="fr-FR" sz="2400" b="1" dirty="0">
                <a:solidFill>
                  <a:schemeClr val="tx2"/>
                </a:solidFill>
              </a:rPr>
              <a:t>- De Mar</a:t>
            </a:r>
          </a:p>
        </p:txBody>
      </p:sp>
    </p:spTree>
    <p:extLst>
      <p:ext uri="{BB962C8B-B14F-4D97-AF65-F5344CB8AC3E}">
        <p14:creationId xmlns:p14="http://schemas.microsoft.com/office/powerpoint/2010/main" val="1919774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Description générée automatiquement">
            <a:extLst>
              <a:ext uri="{FF2B5EF4-FFF2-40B4-BE49-F238E27FC236}">
                <a16:creationId xmlns:a16="http://schemas.microsoft.com/office/drawing/2014/main" id="{03B2AA4C-4E81-EB05-134C-9C200E7DCF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1990" y="369000"/>
            <a:ext cx="917285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9A2858-4647-8797-11F7-80A93ACAE5ED}"/>
              </a:ext>
            </a:extLst>
          </p:cNvPr>
          <p:cNvSpPr txBox="1"/>
          <p:nvPr/>
        </p:nvSpPr>
        <p:spPr>
          <a:xfrm>
            <a:off x="378822" y="3204088"/>
            <a:ext cx="21582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Sirènes des Jardins de Santa Clotilde. </a:t>
            </a:r>
            <a:r>
              <a:rPr lang="fr-FR" sz="2400" b="1" dirty="0" err="1">
                <a:solidFill>
                  <a:srgbClr val="FFFF00"/>
                </a:solidFill>
              </a:rPr>
              <a:t>Lloret</a:t>
            </a:r>
            <a:r>
              <a:rPr lang="fr-FR" sz="2400" b="1" dirty="0">
                <a:solidFill>
                  <a:srgbClr val="FFFF00"/>
                </a:solidFill>
              </a:rPr>
              <a:t> de Mar</a:t>
            </a:r>
          </a:p>
        </p:txBody>
      </p:sp>
    </p:spTree>
    <p:extLst>
      <p:ext uri="{BB962C8B-B14F-4D97-AF65-F5344CB8AC3E}">
        <p14:creationId xmlns:p14="http://schemas.microsoft.com/office/powerpoint/2010/main" val="4175193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Photographie aérienne&#10;&#10;Description générée automatiquement">
            <a:extLst>
              <a:ext uri="{FF2B5EF4-FFF2-40B4-BE49-F238E27FC236}">
                <a16:creationId xmlns:a16="http://schemas.microsoft.com/office/drawing/2014/main" id="{E5806650-9DD9-A564-7B7C-8F766818B4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011" y="369000"/>
            <a:ext cx="869432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949F6F-DF56-282E-7658-478762995A3F}"/>
              </a:ext>
            </a:extLst>
          </p:cNvPr>
          <p:cNvSpPr txBox="1"/>
          <p:nvPr/>
        </p:nvSpPr>
        <p:spPr>
          <a:xfrm>
            <a:off x="9130937" y="3429000"/>
            <a:ext cx="29391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sur Roses et le port de plaisance.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98BE689-229D-B5C5-E49B-5C5935AE5FF4}"/>
              </a:ext>
            </a:extLst>
          </p:cNvPr>
          <p:cNvSpPr txBox="1"/>
          <p:nvPr/>
        </p:nvSpPr>
        <p:spPr>
          <a:xfrm>
            <a:off x="4580755" y="369000"/>
            <a:ext cx="5421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Rosas</a:t>
            </a:r>
          </a:p>
        </p:txBody>
      </p:sp>
    </p:spTree>
    <p:extLst>
      <p:ext uri="{BB962C8B-B14F-4D97-AF65-F5344CB8AC3E}">
        <p14:creationId xmlns:p14="http://schemas.microsoft.com/office/powerpoint/2010/main" val="441036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bâtiment&#10;&#10;Description générée automatiquement">
            <a:extLst>
              <a:ext uri="{FF2B5EF4-FFF2-40B4-BE49-F238E27FC236}">
                <a16:creationId xmlns:a16="http://schemas.microsoft.com/office/drawing/2014/main" id="{063287F0-8E91-ECC8-13A0-ADF3BFF707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8658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694DCB-1A60-16FE-8FF2-0AC82252B590}"/>
              </a:ext>
            </a:extLst>
          </p:cNvPr>
          <p:cNvSpPr txBox="1"/>
          <p:nvPr/>
        </p:nvSpPr>
        <p:spPr>
          <a:xfrm>
            <a:off x="233389" y="3892731"/>
            <a:ext cx="30157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fortifications médiévales.</a:t>
            </a:r>
          </a:p>
        </p:txBody>
      </p:sp>
    </p:spTree>
    <p:extLst>
      <p:ext uri="{BB962C8B-B14F-4D97-AF65-F5344CB8AC3E}">
        <p14:creationId xmlns:p14="http://schemas.microsoft.com/office/powerpoint/2010/main" val="707921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mier, Arecales&#10;&#10;Description générée automatiquement">
            <a:extLst>
              <a:ext uri="{FF2B5EF4-FFF2-40B4-BE49-F238E27FC236}">
                <a16:creationId xmlns:a16="http://schemas.microsoft.com/office/drawing/2014/main" id="{921BEACD-25E4-C0C4-4B66-BA11FE0A63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128" y="369000"/>
            <a:ext cx="8561381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9F074A-2F15-155F-8A7D-2BF1E4F3153A}"/>
              </a:ext>
            </a:extLst>
          </p:cNvPr>
          <p:cNvSpPr txBox="1"/>
          <p:nvPr/>
        </p:nvSpPr>
        <p:spPr>
          <a:xfrm>
            <a:off x="9222377" y="3905794"/>
            <a:ext cx="26909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promenade maritime bordée de palmiers.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063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arbre&#10;&#10;Description générée automatiquement">
            <a:extLst>
              <a:ext uri="{FF2B5EF4-FFF2-40B4-BE49-F238E27FC236}">
                <a16:creationId xmlns:a16="http://schemas.microsoft.com/office/drawing/2014/main" id="{D43CE836-43B5-F3D0-2125-AD8377D2BD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629" y="369000"/>
            <a:ext cx="916211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9BEAEF-153E-99B9-5C19-F46BB7D53ADC}"/>
              </a:ext>
            </a:extLst>
          </p:cNvPr>
          <p:cNvSpPr txBox="1"/>
          <p:nvPr/>
        </p:nvSpPr>
        <p:spPr>
          <a:xfrm>
            <a:off x="378823" y="3095897"/>
            <a:ext cx="24819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Maisons à l'entrée du Parc Güell, réalisées par Antoni Gaudi, Barcelone, Espagne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2A5FEED-F4DE-91DE-DA4C-3F0944F779AC}"/>
              </a:ext>
            </a:extLst>
          </p:cNvPr>
          <p:cNvSpPr txBox="1"/>
          <p:nvPr/>
        </p:nvSpPr>
        <p:spPr>
          <a:xfrm>
            <a:off x="5261257" y="272182"/>
            <a:ext cx="5081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Parc </a:t>
            </a:r>
            <a:r>
              <a:rPr lang="fr-FR" sz="2400" b="1" dirty="0" err="1">
                <a:solidFill>
                  <a:srgbClr val="FFFF00"/>
                </a:solidFill>
              </a:rPr>
              <a:t>Güell</a:t>
            </a:r>
            <a:r>
              <a:rPr lang="fr-FR" sz="2400" b="1" dirty="0">
                <a:solidFill>
                  <a:srgbClr val="FFFF00"/>
                </a:solidFill>
              </a:rPr>
              <a:t> Barcelone </a:t>
            </a:r>
          </a:p>
        </p:txBody>
      </p:sp>
    </p:spTree>
    <p:extLst>
      <p:ext uri="{BB962C8B-B14F-4D97-AF65-F5344CB8AC3E}">
        <p14:creationId xmlns:p14="http://schemas.microsoft.com/office/powerpoint/2010/main" val="2171646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0DB8799C-F29A-1631-D735-1A5473D80D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000" y="1015996"/>
            <a:ext cx="7560000" cy="504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5B2692-5738-D514-59A3-0CE0F1186F1D}"/>
              </a:ext>
            </a:extLst>
          </p:cNvPr>
          <p:cNvSpPr txBox="1"/>
          <p:nvPr/>
        </p:nvSpPr>
        <p:spPr>
          <a:xfrm>
            <a:off x="3991087" y="340339"/>
            <a:ext cx="7767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Parc </a:t>
            </a:r>
            <a:r>
              <a:rPr lang="fr-FR" sz="2400" b="1" dirty="0" err="1"/>
              <a:t>Guëll</a:t>
            </a:r>
            <a:r>
              <a:rPr lang="fr-FR" sz="2400" b="1" dirty="0"/>
              <a:t> Barcelone</a:t>
            </a:r>
          </a:p>
        </p:txBody>
      </p:sp>
    </p:spTree>
    <p:extLst>
      <p:ext uri="{BB962C8B-B14F-4D97-AF65-F5344CB8AC3E}">
        <p14:creationId xmlns:p14="http://schemas.microsoft.com/office/powerpoint/2010/main" val="2927815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88D44ED-71CD-68B1-D5CD-EE0BEF3ADF89}"/>
              </a:ext>
            </a:extLst>
          </p:cNvPr>
          <p:cNvSpPr txBox="1"/>
          <p:nvPr/>
        </p:nvSpPr>
        <p:spPr>
          <a:xfrm>
            <a:off x="2024743" y="613954"/>
            <a:ext cx="10789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La Beauté Catalane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9C3F2C3-0AF5-0235-8894-F3B3C31D9474}"/>
              </a:ext>
            </a:extLst>
          </p:cNvPr>
          <p:cNvSpPr txBox="1"/>
          <p:nvPr/>
        </p:nvSpPr>
        <p:spPr>
          <a:xfrm>
            <a:off x="3004457" y="1340469"/>
            <a:ext cx="10789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CAE70A1-1198-643B-0444-F2A77E51237E}"/>
              </a:ext>
            </a:extLst>
          </p:cNvPr>
          <p:cNvSpPr txBox="1"/>
          <p:nvPr/>
        </p:nvSpPr>
        <p:spPr>
          <a:xfrm>
            <a:off x="3553097" y="2066984"/>
            <a:ext cx="9483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E091D77-DA45-4622-A2C8-AB089BEF48BF}"/>
              </a:ext>
            </a:extLst>
          </p:cNvPr>
          <p:cNvSpPr txBox="1"/>
          <p:nvPr/>
        </p:nvSpPr>
        <p:spPr>
          <a:xfrm>
            <a:off x="5512525" y="2844225"/>
            <a:ext cx="6583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80563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338</Words>
  <Application>Microsoft Office PowerPoint</Application>
  <PresentationFormat>Grand écran</PresentationFormat>
  <Paragraphs>43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2024-04-18T03:36:39Z</dcterms:created>
  <dcterms:modified xsi:type="dcterms:W3CDTF">2024-04-18T06:51:44Z</dcterms:modified>
</cp:coreProperties>
</file>