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69" r:id="rId4"/>
    <p:sldId id="278" r:id="rId5"/>
    <p:sldId id="277" r:id="rId6"/>
    <p:sldId id="276" r:id="rId7"/>
    <p:sldId id="275" r:id="rId8"/>
    <p:sldId id="273" r:id="rId9"/>
    <p:sldId id="274" r:id="rId10"/>
    <p:sldId id="272" r:id="rId11"/>
    <p:sldId id="271" r:id="rId12"/>
    <p:sldId id="270" r:id="rId13"/>
    <p:sldId id="267" r:id="rId14"/>
    <p:sldId id="266" r:id="rId15"/>
    <p:sldId id="265" r:id="rId16"/>
    <p:sldId id="264" r:id="rId17"/>
    <p:sldId id="263" r:id="rId18"/>
    <p:sldId id="262" r:id="rId19"/>
    <p:sldId id="261" r:id="rId20"/>
    <p:sldId id="260" r:id="rId21"/>
    <p:sldId id="259" r:id="rId22"/>
    <p:sldId id="258" r:id="rId23"/>
    <p:sldId id="279" r:id="rId24"/>
    <p:sldId id="280" r:id="rId25"/>
    <p:sldId id="281" r:id="rId26"/>
    <p:sldId id="282" r:id="rId27"/>
    <p:sldId id="283" r:id="rId2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8484" autoAdjust="0"/>
    <p:restoredTop sz="94660"/>
  </p:normalViewPr>
  <p:slideViewPr>
    <p:cSldViewPr snapToGrid="0">
      <p:cViewPr varScale="1">
        <p:scale>
          <a:sx n="73" d="100"/>
          <a:sy n="73" d="100"/>
        </p:scale>
        <p:origin x="15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D520600-7859-7534-A037-7309D9B26A0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E6DE90E-59AD-EEF6-CCE6-D6A13BBDB46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0A2DEDB-0659-C93C-5F4B-0990CF7357A4}"/>
              </a:ext>
            </a:extLst>
          </p:cNvPr>
          <p:cNvSpPr>
            <a:spLocks noGrp="1"/>
          </p:cNvSpPr>
          <p:nvPr>
            <p:ph type="dt" sz="half" idx="10"/>
          </p:nvPr>
        </p:nvSpPr>
        <p:spPr/>
        <p:txBody>
          <a:bodyPr/>
          <a:lstStyle/>
          <a:p>
            <a:fld id="{BDE1E3EB-30F7-4063-B868-08BAA6FBF77B}" type="datetimeFigureOut">
              <a:rPr lang="fr-FR" smtClean="0"/>
              <a:t>21/04/2024</a:t>
            </a:fld>
            <a:endParaRPr lang="fr-FR"/>
          </a:p>
        </p:txBody>
      </p:sp>
      <p:sp>
        <p:nvSpPr>
          <p:cNvPr id="5" name="Espace réservé du pied de page 4">
            <a:extLst>
              <a:ext uri="{FF2B5EF4-FFF2-40B4-BE49-F238E27FC236}">
                <a16:creationId xmlns:a16="http://schemas.microsoft.com/office/drawing/2014/main" id="{0669EED9-A1A2-B9BA-E496-407C14924D1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3DCB42B-A2A5-978C-B8D6-39748CDB2B6B}"/>
              </a:ext>
            </a:extLst>
          </p:cNvPr>
          <p:cNvSpPr>
            <a:spLocks noGrp="1"/>
          </p:cNvSpPr>
          <p:nvPr>
            <p:ph type="sldNum" sz="quarter" idx="12"/>
          </p:nvPr>
        </p:nvSpPr>
        <p:spPr/>
        <p:txBody>
          <a:bodyPr/>
          <a:lstStyle/>
          <a:p>
            <a:fld id="{3D88DB8C-592A-4834-B717-D3F7744717EE}" type="slidenum">
              <a:rPr lang="fr-FR" smtClean="0"/>
              <a:t>‹N°›</a:t>
            </a:fld>
            <a:endParaRPr lang="fr-FR"/>
          </a:p>
        </p:txBody>
      </p:sp>
    </p:spTree>
    <p:extLst>
      <p:ext uri="{BB962C8B-B14F-4D97-AF65-F5344CB8AC3E}">
        <p14:creationId xmlns:p14="http://schemas.microsoft.com/office/powerpoint/2010/main" val="226172000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372585-7407-E693-481D-532826C45A9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CD1FB6C-7B03-894C-3421-26FAD44836E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6F99F9D-78DD-B421-821E-83F941849553}"/>
              </a:ext>
            </a:extLst>
          </p:cNvPr>
          <p:cNvSpPr>
            <a:spLocks noGrp="1"/>
          </p:cNvSpPr>
          <p:nvPr>
            <p:ph type="dt" sz="half" idx="10"/>
          </p:nvPr>
        </p:nvSpPr>
        <p:spPr/>
        <p:txBody>
          <a:bodyPr/>
          <a:lstStyle/>
          <a:p>
            <a:fld id="{BDE1E3EB-30F7-4063-B868-08BAA6FBF77B}" type="datetimeFigureOut">
              <a:rPr lang="fr-FR" smtClean="0"/>
              <a:t>21/04/2024</a:t>
            </a:fld>
            <a:endParaRPr lang="fr-FR"/>
          </a:p>
        </p:txBody>
      </p:sp>
      <p:sp>
        <p:nvSpPr>
          <p:cNvPr id="5" name="Espace réservé du pied de page 4">
            <a:extLst>
              <a:ext uri="{FF2B5EF4-FFF2-40B4-BE49-F238E27FC236}">
                <a16:creationId xmlns:a16="http://schemas.microsoft.com/office/drawing/2014/main" id="{D4F7B914-3D0E-7ABF-FF81-EEAE780E577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59ED311-1834-21E4-A9A2-0DD409BCD593}"/>
              </a:ext>
            </a:extLst>
          </p:cNvPr>
          <p:cNvSpPr>
            <a:spLocks noGrp="1"/>
          </p:cNvSpPr>
          <p:nvPr>
            <p:ph type="sldNum" sz="quarter" idx="12"/>
          </p:nvPr>
        </p:nvSpPr>
        <p:spPr/>
        <p:txBody>
          <a:bodyPr/>
          <a:lstStyle/>
          <a:p>
            <a:fld id="{3D88DB8C-592A-4834-B717-D3F7744717EE}" type="slidenum">
              <a:rPr lang="fr-FR" smtClean="0"/>
              <a:t>‹N°›</a:t>
            </a:fld>
            <a:endParaRPr lang="fr-FR"/>
          </a:p>
        </p:txBody>
      </p:sp>
    </p:spTree>
    <p:extLst>
      <p:ext uri="{BB962C8B-B14F-4D97-AF65-F5344CB8AC3E}">
        <p14:creationId xmlns:p14="http://schemas.microsoft.com/office/powerpoint/2010/main" val="136350168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1A66CC-7817-ADF5-A28F-08FD8E28326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167305C-9357-E41A-A0C4-B3568347E08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03FD607-2C1B-6AB9-EE63-194668934A7E}"/>
              </a:ext>
            </a:extLst>
          </p:cNvPr>
          <p:cNvSpPr>
            <a:spLocks noGrp="1"/>
          </p:cNvSpPr>
          <p:nvPr>
            <p:ph type="dt" sz="half" idx="10"/>
          </p:nvPr>
        </p:nvSpPr>
        <p:spPr/>
        <p:txBody>
          <a:bodyPr/>
          <a:lstStyle/>
          <a:p>
            <a:fld id="{BDE1E3EB-30F7-4063-B868-08BAA6FBF77B}" type="datetimeFigureOut">
              <a:rPr lang="fr-FR" smtClean="0"/>
              <a:t>21/04/2024</a:t>
            </a:fld>
            <a:endParaRPr lang="fr-FR"/>
          </a:p>
        </p:txBody>
      </p:sp>
      <p:sp>
        <p:nvSpPr>
          <p:cNvPr id="5" name="Espace réservé du pied de page 4">
            <a:extLst>
              <a:ext uri="{FF2B5EF4-FFF2-40B4-BE49-F238E27FC236}">
                <a16:creationId xmlns:a16="http://schemas.microsoft.com/office/drawing/2014/main" id="{06F30000-3D89-6392-287A-C63484DEFBC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A0BC84C-B788-04DD-5753-87A8C2ED3D6F}"/>
              </a:ext>
            </a:extLst>
          </p:cNvPr>
          <p:cNvSpPr>
            <a:spLocks noGrp="1"/>
          </p:cNvSpPr>
          <p:nvPr>
            <p:ph type="sldNum" sz="quarter" idx="12"/>
          </p:nvPr>
        </p:nvSpPr>
        <p:spPr/>
        <p:txBody>
          <a:bodyPr/>
          <a:lstStyle/>
          <a:p>
            <a:fld id="{3D88DB8C-592A-4834-B717-D3F7744717EE}" type="slidenum">
              <a:rPr lang="fr-FR" smtClean="0"/>
              <a:t>‹N°›</a:t>
            </a:fld>
            <a:endParaRPr lang="fr-FR"/>
          </a:p>
        </p:txBody>
      </p:sp>
    </p:spTree>
    <p:extLst>
      <p:ext uri="{BB962C8B-B14F-4D97-AF65-F5344CB8AC3E}">
        <p14:creationId xmlns:p14="http://schemas.microsoft.com/office/powerpoint/2010/main" val="317297631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2A1080-D3C9-D469-4FC4-518C58D98BC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AD63753-ECA3-05DE-FC7D-1BBA8008214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EE1117D-85F4-C911-FC0E-3939D5FDA4A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4670A84-3A19-2849-2CB0-79528BC63321}"/>
              </a:ext>
            </a:extLst>
          </p:cNvPr>
          <p:cNvSpPr>
            <a:spLocks noGrp="1"/>
          </p:cNvSpPr>
          <p:nvPr>
            <p:ph type="dt" sz="half" idx="10"/>
          </p:nvPr>
        </p:nvSpPr>
        <p:spPr/>
        <p:txBody>
          <a:bodyPr/>
          <a:lstStyle/>
          <a:p>
            <a:fld id="{BDE1E3EB-30F7-4063-B868-08BAA6FBF77B}" type="datetimeFigureOut">
              <a:rPr lang="fr-FR" smtClean="0"/>
              <a:t>21/04/2024</a:t>
            </a:fld>
            <a:endParaRPr lang="fr-FR"/>
          </a:p>
        </p:txBody>
      </p:sp>
      <p:sp>
        <p:nvSpPr>
          <p:cNvPr id="6" name="Espace réservé du pied de page 5">
            <a:extLst>
              <a:ext uri="{FF2B5EF4-FFF2-40B4-BE49-F238E27FC236}">
                <a16:creationId xmlns:a16="http://schemas.microsoft.com/office/drawing/2014/main" id="{F4C89025-6652-E87F-B82D-6C8E2D114E7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923A415-B326-2993-BE89-6A693EA4E7E1}"/>
              </a:ext>
            </a:extLst>
          </p:cNvPr>
          <p:cNvSpPr>
            <a:spLocks noGrp="1"/>
          </p:cNvSpPr>
          <p:nvPr>
            <p:ph type="sldNum" sz="quarter" idx="12"/>
          </p:nvPr>
        </p:nvSpPr>
        <p:spPr/>
        <p:txBody>
          <a:bodyPr/>
          <a:lstStyle/>
          <a:p>
            <a:fld id="{3D88DB8C-592A-4834-B717-D3F7744717EE}" type="slidenum">
              <a:rPr lang="fr-FR" smtClean="0"/>
              <a:t>‹N°›</a:t>
            </a:fld>
            <a:endParaRPr lang="fr-FR"/>
          </a:p>
        </p:txBody>
      </p:sp>
    </p:spTree>
    <p:extLst>
      <p:ext uri="{BB962C8B-B14F-4D97-AF65-F5344CB8AC3E}">
        <p14:creationId xmlns:p14="http://schemas.microsoft.com/office/powerpoint/2010/main" val="72834135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2980373-4974-3C9B-A97B-BFB2A3D1420A}"/>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AA188C7-4E6E-3B75-8BAE-23EF2B2EE5D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ABB41F6-8EC0-6F8E-363B-9CE032D0276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72059DC-8C57-FDB4-998F-D180F44E160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AE56B9E-3B77-911C-2102-33800CD16AB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C4DEB4E-CC28-5F3D-FEEC-21E8A3A03A74}"/>
              </a:ext>
            </a:extLst>
          </p:cNvPr>
          <p:cNvSpPr>
            <a:spLocks noGrp="1"/>
          </p:cNvSpPr>
          <p:nvPr>
            <p:ph type="dt" sz="half" idx="10"/>
          </p:nvPr>
        </p:nvSpPr>
        <p:spPr/>
        <p:txBody>
          <a:bodyPr/>
          <a:lstStyle/>
          <a:p>
            <a:fld id="{BDE1E3EB-30F7-4063-B868-08BAA6FBF77B}" type="datetimeFigureOut">
              <a:rPr lang="fr-FR" smtClean="0"/>
              <a:t>21/04/2024</a:t>
            </a:fld>
            <a:endParaRPr lang="fr-FR"/>
          </a:p>
        </p:txBody>
      </p:sp>
      <p:sp>
        <p:nvSpPr>
          <p:cNvPr id="8" name="Espace réservé du pied de page 7">
            <a:extLst>
              <a:ext uri="{FF2B5EF4-FFF2-40B4-BE49-F238E27FC236}">
                <a16:creationId xmlns:a16="http://schemas.microsoft.com/office/drawing/2014/main" id="{A248C382-6012-0455-B40B-5C61CD83BE0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1E342E3-A719-7578-83F9-746C3B868419}"/>
              </a:ext>
            </a:extLst>
          </p:cNvPr>
          <p:cNvSpPr>
            <a:spLocks noGrp="1"/>
          </p:cNvSpPr>
          <p:nvPr>
            <p:ph type="sldNum" sz="quarter" idx="12"/>
          </p:nvPr>
        </p:nvSpPr>
        <p:spPr/>
        <p:txBody>
          <a:bodyPr/>
          <a:lstStyle/>
          <a:p>
            <a:fld id="{3D88DB8C-592A-4834-B717-D3F7744717EE}" type="slidenum">
              <a:rPr lang="fr-FR" smtClean="0"/>
              <a:t>‹N°›</a:t>
            </a:fld>
            <a:endParaRPr lang="fr-FR"/>
          </a:p>
        </p:txBody>
      </p:sp>
    </p:spTree>
    <p:extLst>
      <p:ext uri="{BB962C8B-B14F-4D97-AF65-F5344CB8AC3E}">
        <p14:creationId xmlns:p14="http://schemas.microsoft.com/office/powerpoint/2010/main" val="151329506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C7FF7E-A726-4AD5-D6A8-FC9B0C2BCA6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05E21B5-86AA-09F7-5AE5-A6FE0F218370}"/>
              </a:ext>
            </a:extLst>
          </p:cNvPr>
          <p:cNvSpPr>
            <a:spLocks noGrp="1"/>
          </p:cNvSpPr>
          <p:nvPr>
            <p:ph type="dt" sz="half" idx="10"/>
          </p:nvPr>
        </p:nvSpPr>
        <p:spPr/>
        <p:txBody>
          <a:bodyPr/>
          <a:lstStyle/>
          <a:p>
            <a:fld id="{BDE1E3EB-30F7-4063-B868-08BAA6FBF77B}" type="datetimeFigureOut">
              <a:rPr lang="fr-FR" smtClean="0"/>
              <a:t>21/04/2024</a:t>
            </a:fld>
            <a:endParaRPr lang="fr-FR"/>
          </a:p>
        </p:txBody>
      </p:sp>
      <p:sp>
        <p:nvSpPr>
          <p:cNvPr id="4" name="Espace réservé du pied de page 3">
            <a:extLst>
              <a:ext uri="{FF2B5EF4-FFF2-40B4-BE49-F238E27FC236}">
                <a16:creationId xmlns:a16="http://schemas.microsoft.com/office/drawing/2014/main" id="{C63BACF5-9C4B-AE78-95EC-8A31865CFBD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5229EA8-D28A-EDC9-D311-FFA36A83F66F}"/>
              </a:ext>
            </a:extLst>
          </p:cNvPr>
          <p:cNvSpPr>
            <a:spLocks noGrp="1"/>
          </p:cNvSpPr>
          <p:nvPr>
            <p:ph type="sldNum" sz="quarter" idx="12"/>
          </p:nvPr>
        </p:nvSpPr>
        <p:spPr/>
        <p:txBody>
          <a:bodyPr/>
          <a:lstStyle/>
          <a:p>
            <a:fld id="{3D88DB8C-592A-4834-B717-D3F7744717EE}" type="slidenum">
              <a:rPr lang="fr-FR" smtClean="0"/>
              <a:t>‹N°›</a:t>
            </a:fld>
            <a:endParaRPr lang="fr-FR"/>
          </a:p>
        </p:txBody>
      </p:sp>
    </p:spTree>
    <p:extLst>
      <p:ext uri="{BB962C8B-B14F-4D97-AF65-F5344CB8AC3E}">
        <p14:creationId xmlns:p14="http://schemas.microsoft.com/office/powerpoint/2010/main" val="158772406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BD9C56B-CD4F-F9BA-F628-286AADBFE317}"/>
              </a:ext>
            </a:extLst>
          </p:cNvPr>
          <p:cNvSpPr>
            <a:spLocks noGrp="1"/>
          </p:cNvSpPr>
          <p:nvPr>
            <p:ph type="dt" sz="half" idx="10"/>
          </p:nvPr>
        </p:nvSpPr>
        <p:spPr/>
        <p:txBody>
          <a:bodyPr/>
          <a:lstStyle/>
          <a:p>
            <a:fld id="{BDE1E3EB-30F7-4063-B868-08BAA6FBF77B}" type="datetimeFigureOut">
              <a:rPr lang="fr-FR" smtClean="0"/>
              <a:t>21/04/2024</a:t>
            </a:fld>
            <a:endParaRPr lang="fr-FR"/>
          </a:p>
        </p:txBody>
      </p:sp>
      <p:sp>
        <p:nvSpPr>
          <p:cNvPr id="3" name="Espace réservé du pied de page 2">
            <a:extLst>
              <a:ext uri="{FF2B5EF4-FFF2-40B4-BE49-F238E27FC236}">
                <a16:creationId xmlns:a16="http://schemas.microsoft.com/office/drawing/2014/main" id="{CA366E19-6D08-524A-A43F-732C5F76645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D434308-9CAB-2C3D-91B5-7FF64F3804FA}"/>
              </a:ext>
            </a:extLst>
          </p:cNvPr>
          <p:cNvSpPr>
            <a:spLocks noGrp="1"/>
          </p:cNvSpPr>
          <p:nvPr>
            <p:ph type="sldNum" sz="quarter" idx="12"/>
          </p:nvPr>
        </p:nvSpPr>
        <p:spPr/>
        <p:txBody>
          <a:bodyPr/>
          <a:lstStyle/>
          <a:p>
            <a:fld id="{3D88DB8C-592A-4834-B717-D3F7744717EE}" type="slidenum">
              <a:rPr lang="fr-FR" smtClean="0"/>
              <a:t>‹N°›</a:t>
            </a:fld>
            <a:endParaRPr lang="fr-FR"/>
          </a:p>
        </p:txBody>
      </p:sp>
    </p:spTree>
    <p:extLst>
      <p:ext uri="{BB962C8B-B14F-4D97-AF65-F5344CB8AC3E}">
        <p14:creationId xmlns:p14="http://schemas.microsoft.com/office/powerpoint/2010/main" val="166281253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5926234-5B6A-6B9F-15B8-0C1B9A97DB1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F932EEE-133E-61F0-A813-2614BDC1C90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A9AF21F-EF47-9DE8-5792-18A31FD6BD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774155B-1AF3-7C7D-4F44-44D3FB0FD75A}"/>
              </a:ext>
            </a:extLst>
          </p:cNvPr>
          <p:cNvSpPr>
            <a:spLocks noGrp="1"/>
          </p:cNvSpPr>
          <p:nvPr>
            <p:ph type="dt" sz="half" idx="10"/>
          </p:nvPr>
        </p:nvSpPr>
        <p:spPr/>
        <p:txBody>
          <a:bodyPr/>
          <a:lstStyle/>
          <a:p>
            <a:fld id="{BDE1E3EB-30F7-4063-B868-08BAA6FBF77B}" type="datetimeFigureOut">
              <a:rPr lang="fr-FR" smtClean="0"/>
              <a:t>21/04/2024</a:t>
            </a:fld>
            <a:endParaRPr lang="fr-FR"/>
          </a:p>
        </p:txBody>
      </p:sp>
      <p:sp>
        <p:nvSpPr>
          <p:cNvPr id="6" name="Espace réservé du pied de page 5">
            <a:extLst>
              <a:ext uri="{FF2B5EF4-FFF2-40B4-BE49-F238E27FC236}">
                <a16:creationId xmlns:a16="http://schemas.microsoft.com/office/drawing/2014/main" id="{795871B2-3CAC-1A7B-F3F8-008D4162754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D4E1745-9819-B05F-80CE-D44ED52555A0}"/>
              </a:ext>
            </a:extLst>
          </p:cNvPr>
          <p:cNvSpPr>
            <a:spLocks noGrp="1"/>
          </p:cNvSpPr>
          <p:nvPr>
            <p:ph type="sldNum" sz="quarter" idx="12"/>
          </p:nvPr>
        </p:nvSpPr>
        <p:spPr/>
        <p:txBody>
          <a:bodyPr/>
          <a:lstStyle/>
          <a:p>
            <a:fld id="{3D88DB8C-592A-4834-B717-D3F7744717EE}" type="slidenum">
              <a:rPr lang="fr-FR" smtClean="0"/>
              <a:t>‹N°›</a:t>
            </a:fld>
            <a:endParaRPr lang="fr-FR"/>
          </a:p>
        </p:txBody>
      </p:sp>
    </p:spTree>
    <p:extLst>
      <p:ext uri="{BB962C8B-B14F-4D97-AF65-F5344CB8AC3E}">
        <p14:creationId xmlns:p14="http://schemas.microsoft.com/office/powerpoint/2010/main" val="359473958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60BF575-220C-D4FB-2C1B-B7D04FDEE9B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B4F850A-19B9-70BF-9E5C-422CC9E3AA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4764CF9-B847-EBA8-A6D4-72C912CEF9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E712FD0-7DB4-B199-D557-E1B52050EFB8}"/>
              </a:ext>
            </a:extLst>
          </p:cNvPr>
          <p:cNvSpPr>
            <a:spLocks noGrp="1"/>
          </p:cNvSpPr>
          <p:nvPr>
            <p:ph type="dt" sz="half" idx="10"/>
          </p:nvPr>
        </p:nvSpPr>
        <p:spPr/>
        <p:txBody>
          <a:bodyPr/>
          <a:lstStyle/>
          <a:p>
            <a:fld id="{BDE1E3EB-30F7-4063-B868-08BAA6FBF77B}" type="datetimeFigureOut">
              <a:rPr lang="fr-FR" smtClean="0"/>
              <a:t>21/04/2024</a:t>
            </a:fld>
            <a:endParaRPr lang="fr-FR"/>
          </a:p>
        </p:txBody>
      </p:sp>
      <p:sp>
        <p:nvSpPr>
          <p:cNvPr id="6" name="Espace réservé du pied de page 5">
            <a:extLst>
              <a:ext uri="{FF2B5EF4-FFF2-40B4-BE49-F238E27FC236}">
                <a16:creationId xmlns:a16="http://schemas.microsoft.com/office/drawing/2014/main" id="{C67C9D50-3D1F-1605-EB9A-0C2C111B5DD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E4AF669-F2C8-B095-DFCF-A144930A0A82}"/>
              </a:ext>
            </a:extLst>
          </p:cNvPr>
          <p:cNvSpPr>
            <a:spLocks noGrp="1"/>
          </p:cNvSpPr>
          <p:nvPr>
            <p:ph type="sldNum" sz="quarter" idx="12"/>
          </p:nvPr>
        </p:nvSpPr>
        <p:spPr/>
        <p:txBody>
          <a:bodyPr/>
          <a:lstStyle/>
          <a:p>
            <a:fld id="{3D88DB8C-592A-4834-B717-D3F7744717EE}" type="slidenum">
              <a:rPr lang="fr-FR" smtClean="0"/>
              <a:t>‹N°›</a:t>
            </a:fld>
            <a:endParaRPr lang="fr-FR"/>
          </a:p>
        </p:txBody>
      </p:sp>
    </p:spTree>
    <p:extLst>
      <p:ext uri="{BB962C8B-B14F-4D97-AF65-F5344CB8AC3E}">
        <p14:creationId xmlns:p14="http://schemas.microsoft.com/office/powerpoint/2010/main" val="16058222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36105BA-0F48-36AB-3D2A-DD5D1928F93D}"/>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BE2F1DBD-4795-9786-2A01-D08D35E5777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E148ADB-98BB-965E-2C04-B3C6E9DC9115}"/>
              </a:ext>
            </a:extLst>
          </p:cNvPr>
          <p:cNvSpPr>
            <a:spLocks noGrp="1"/>
          </p:cNvSpPr>
          <p:nvPr>
            <p:ph type="dt" sz="half" idx="10"/>
          </p:nvPr>
        </p:nvSpPr>
        <p:spPr/>
        <p:txBody>
          <a:bodyPr/>
          <a:lstStyle/>
          <a:p>
            <a:fld id="{BDE1E3EB-30F7-4063-B868-08BAA6FBF77B}" type="datetimeFigureOut">
              <a:rPr lang="fr-FR" smtClean="0"/>
              <a:t>21/04/2024</a:t>
            </a:fld>
            <a:endParaRPr lang="fr-FR"/>
          </a:p>
        </p:txBody>
      </p:sp>
      <p:sp>
        <p:nvSpPr>
          <p:cNvPr id="5" name="Espace réservé du pied de page 4">
            <a:extLst>
              <a:ext uri="{FF2B5EF4-FFF2-40B4-BE49-F238E27FC236}">
                <a16:creationId xmlns:a16="http://schemas.microsoft.com/office/drawing/2014/main" id="{017E077A-5FCA-3520-CFEA-E8C84647CFB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5A5CFFB-4B19-8E5B-531C-C124AF45C467}"/>
              </a:ext>
            </a:extLst>
          </p:cNvPr>
          <p:cNvSpPr>
            <a:spLocks noGrp="1"/>
          </p:cNvSpPr>
          <p:nvPr>
            <p:ph type="sldNum" sz="quarter" idx="12"/>
          </p:nvPr>
        </p:nvSpPr>
        <p:spPr/>
        <p:txBody>
          <a:bodyPr/>
          <a:lstStyle/>
          <a:p>
            <a:fld id="{3D88DB8C-592A-4834-B717-D3F7744717EE}" type="slidenum">
              <a:rPr lang="fr-FR" smtClean="0"/>
              <a:t>‹N°›</a:t>
            </a:fld>
            <a:endParaRPr lang="fr-FR"/>
          </a:p>
        </p:txBody>
      </p:sp>
    </p:spTree>
    <p:extLst>
      <p:ext uri="{BB962C8B-B14F-4D97-AF65-F5344CB8AC3E}">
        <p14:creationId xmlns:p14="http://schemas.microsoft.com/office/powerpoint/2010/main" val="336506127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F980693-780F-F6F5-FA4A-7DFFFA3B6D0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3E2883F-0E23-CA92-8A54-3FA28B37ECA7}"/>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32EC995-1248-D99D-703D-1B896FD73E14}"/>
              </a:ext>
            </a:extLst>
          </p:cNvPr>
          <p:cNvSpPr>
            <a:spLocks noGrp="1"/>
          </p:cNvSpPr>
          <p:nvPr>
            <p:ph type="dt" sz="half" idx="10"/>
          </p:nvPr>
        </p:nvSpPr>
        <p:spPr/>
        <p:txBody>
          <a:bodyPr/>
          <a:lstStyle/>
          <a:p>
            <a:fld id="{BDE1E3EB-30F7-4063-B868-08BAA6FBF77B}" type="datetimeFigureOut">
              <a:rPr lang="fr-FR" smtClean="0"/>
              <a:t>21/04/2024</a:t>
            </a:fld>
            <a:endParaRPr lang="fr-FR"/>
          </a:p>
        </p:txBody>
      </p:sp>
      <p:sp>
        <p:nvSpPr>
          <p:cNvPr id="5" name="Espace réservé du pied de page 4">
            <a:extLst>
              <a:ext uri="{FF2B5EF4-FFF2-40B4-BE49-F238E27FC236}">
                <a16:creationId xmlns:a16="http://schemas.microsoft.com/office/drawing/2014/main" id="{97A6E3D3-CE4D-E964-6662-1259D31781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8B2D2C9-EE1B-57FD-1806-F4F5E5EE35BB}"/>
              </a:ext>
            </a:extLst>
          </p:cNvPr>
          <p:cNvSpPr>
            <a:spLocks noGrp="1"/>
          </p:cNvSpPr>
          <p:nvPr>
            <p:ph type="sldNum" sz="quarter" idx="12"/>
          </p:nvPr>
        </p:nvSpPr>
        <p:spPr/>
        <p:txBody>
          <a:bodyPr/>
          <a:lstStyle/>
          <a:p>
            <a:fld id="{3D88DB8C-592A-4834-B717-D3F7744717EE}" type="slidenum">
              <a:rPr lang="fr-FR" smtClean="0"/>
              <a:t>‹N°›</a:t>
            </a:fld>
            <a:endParaRPr lang="fr-FR"/>
          </a:p>
        </p:txBody>
      </p:sp>
    </p:spTree>
    <p:extLst>
      <p:ext uri="{BB962C8B-B14F-4D97-AF65-F5344CB8AC3E}">
        <p14:creationId xmlns:p14="http://schemas.microsoft.com/office/powerpoint/2010/main" val="7982653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DAD047C-78F7-C2BD-A4FA-6650CA357C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85C7EFB5-40E9-9E30-FA3A-ECF5470FF54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F4DE594-3C59-2491-95A4-B35511BF0F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DE1E3EB-30F7-4063-B868-08BAA6FBF77B}" type="datetimeFigureOut">
              <a:rPr lang="fr-FR" smtClean="0"/>
              <a:t>21/04/2024</a:t>
            </a:fld>
            <a:endParaRPr lang="fr-FR"/>
          </a:p>
        </p:txBody>
      </p:sp>
      <p:sp>
        <p:nvSpPr>
          <p:cNvPr id="5" name="Espace réservé du pied de page 4">
            <a:extLst>
              <a:ext uri="{FF2B5EF4-FFF2-40B4-BE49-F238E27FC236}">
                <a16:creationId xmlns:a16="http://schemas.microsoft.com/office/drawing/2014/main" id="{4F4BFF6F-8DA5-258D-70C2-6CA74577CA3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C5A14D9-55F6-8F4A-B2AC-2CC1A6904F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D88DB8C-592A-4834-B717-D3F7744717EE}" type="slidenum">
              <a:rPr lang="fr-FR" smtClean="0"/>
              <a:t>‹N°›</a:t>
            </a:fld>
            <a:endParaRPr lang="fr-FR"/>
          </a:p>
        </p:txBody>
      </p:sp>
    </p:spTree>
    <p:extLst>
      <p:ext uri="{BB962C8B-B14F-4D97-AF65-F5344CB8AC3E}">
        <p14:creationId xmlns:p14="http://schemas.microsoft.com/office/powerpoint/2010/main" val="33134588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einture, chevreuil, cadre photo, art&#10;&#10;Description générée automatiquement">
            <a:extLst>
              <a:ext uri="{FF2B5EF4-FFF2-40B4-BE49-F238E27FC236}">
                <a16:creationId xmlns:a16="http://schemas.microsoft.com/office/drawing/2014/main" id="{D4C52162-E7DE-B67C-D835-240001E8BF1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03960" y="391628"/>
            <a:ext cx="9784080" cy="5849152"/>
          </a:xfrm>
          <a:prstGeom prst="rect">
            <a:avLst/>
          </a:prstGeom>
        </p:spPr>
      </p:pic>
      <p:sp>
        <p:nvSpPr>
          <p:cNvPr id="6" name="Rectangle 5">
            <a:extLst>
              <a:ext uri="{FF2B5EF4-FFF2-40B4-BE49-F238E27FC236}">
                <a16:creationId xmlns:a16="http://schemas.microsoft.com/office/drawing/2014/main" id="{8348CDEC-C350-9677-F3B5-478E70AA6751}"/>
              </a:ext>
            </a:extLst>
          </p:cNvPr>
          <p:cNvSpPr/>
          <p:nvPr/>
        </p:nvSpPr>
        <p:spPr>
          <a:xfrm>
            <a:off x="1588769" y="708660"/>
            <a:ext cx="8924801" cy="5154930"/>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w="444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31AAF0C0-271F-2CC5-1317-45DCF8AFC34C}"/>
              </a:ext>
            </a:extLst>
          </p:cNvPr>
          <p:cNvSpPr txBox="1"/>
          <p:nvPr/>
        </p:nvSpPr>
        <p:spPr>
          <a:xfrm>
            <a:off x="3744738" y="708660"/>
            <a:ext cx="5186393" cy="954107"/>
          </a:xfrm>
          <a:prstGeom prst="rect">
            <a:avLst/>
          </a:prstGeom>
          <a:noFill/>
        </p:spPr>
        <p:txBody>
          <a:bodyPr wrap="square" rtlCol="0">
            <a:spAutoFit/>
          </a:bodyPr>
          <a:lstStyle/>
          <a:p>
            <a:r>
              <a:rPr lang="fr-FR" sz="2800" b="1" dirty="0"/>
              <a:t>Lorient Vous  Présente la Baie Des  </a:t>
            </a:r>
            <a:r>
              <a:rPr lang="fr-FR" sz="2800" b="1" dirty="0" err="1"/>
              <a:t>Paulilles</a:t>
            </a:r>
            <a:r>
              <a:rPr lang="fr-FR" sz="2800" b="1" dirty="0"/>
              <a:t> et Port Vendre </a:t>
            </a:r>
          </a:p>
        </p:txBody>
      </p:sp>
      <p:sp>
        <p:nvSpPr>
          <p:cNvPr id="8" name="ZoneTexte 7">
            <a:extLst>
              <a:ext uri="{FF2B5EF4-FFF2-40B4-BE49-F238E27FC236}">
                <a16:creationId xmlns:a16="http://schemas.microsoft.com/office/drawing/2014/main" id="{43548579-97C3-9039-EAE1-72F640143DD6}"/>
              </a:ext>
            </a:extLst>
          </p:cNvPr>
          <p:cNvSpPr txBox="1"/>
          <p:nvPr/>
        </p:nvSpPr>
        <p:spPr>
          <a:xfrm>
            <a:off x="857250" y="6235539"/>
            <a:ext cx="10961370" cy="461665"/>
          </a:xfrm>
          <a:prstGeom prst="rect">
            <a:avLst/>
          </a:prstGeom>
          <a:noFill/>
        </p:spPr>
        <p:txBody>
          <a:bodyPr wrap="square" rtlCol="0">
            <a:spAutoFit/>
          </a:bodyPr>
          <a:lstStyle/>
          <a:p>
            <a:r>
              <a:rPr lang="fr-FR" sz="2400" b="1" dirty="0">
                <a:solidFill>
                  <a:srgbClr val="FFFF00"/>
                </a:solidFill>
              </a:rPr>
              <a:t>Anse de </a:t>
            </a:r>
            <a:r>
              <a:rPr lang="fr-FR" sz="2400" b="1" dirty="0" err="1">
                <a:solidFill>
                  <a:srgbClr val="FFFF00"/>
                </a:solidFill>
              </a:rPr>
              <a:t>Paulilles</a:t>
            </a:r>
            <a:r>
              <a:rPr lang="fr-FR" sz="2400" b="1" dirty="0">
                <a:solidFill>
                  <a:srgbClr val="FFFF00"/>
                </a:solidFill>
              </a:rPr>
              <a:t> (</a:t>
            </a:r>
            <a:r>
              <a:rPr lang="fr-FR" sz="2400" b="1" dirty="0" err="1">
                <a:solidFill>
                  <a:srgbClr val="FFFF00"/>
                </a:solidFill>
              </a:rPr>
              <a:t>Badia</a:t>
            </a:r>
            <a:r>
              <a:rPr lang="fr-FR" sz="2400" b="1" dirty="0">
                <a:solidFill>
                  <a:srgbClr val="FFFF00"/>
                </a:solidFill>
              </a:rPr>
              <a:t> de </a:t>
            </a:r>
            <a:r>
              <a:rPr lang="fr-FR" sz="2400" b="1" dirty="0" err="1">
                <a:solidFill>
                  <a:srgbClr val="FFFF00"/>
                </a:solidFill>
              </a:rPr>
              <a:t>Polilles</a:t>
            </a:r>
            <a:r>
              <a:rPr lang="fr-FR" sz="2400" b="1" dirty="0">
                <a:solidFill>
                  <a:srgbClr val="FFFF00"/>
                </a:solidFill>
              </a:rPr>
              <a:t>) en regardant vers le phare du Cap Béar. </a:t>
            </a:r>
          </a:p>
        </p:txBody>
      </p:sp>
    </p:spTree>
    <p:extLst>
      <p:ext uri="{BB962C8B-B14F-4D97-AF65-F5344CB8AC3E}">
        <p14:creationId xmlns:p14="http://schemas.microsoft.com/office/powerpoint/2010/main" val="222945598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sndAc>
          <p:stSnd loop="1">
            <p:snd r:embed="rId2" name="Frederica - Tango des Pyrénées.wav"/>
          </p:stSnd>
        </p:sndAc>
      </p:transition>
    </mc:Choice>
    <mc:Fallback>
      <p:transition spd="slow" advClick="0" advTm="8000">
        <p:fade/>
        <p:sndAc>
          <p:stSnd loop="1">
            <p:snd r:embed="rId2" name="Frederica - Tango des Pyrénée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8F49F23-AE47-E368-AA2A-9F7D58E2BF8D}"/>
              </a:ext>
            </a:extLst>
          </p:cNvPr>
          <p:cNvSpPr/>
          <p:nvPr/>
        </p:nvSpPr>
        <p:spPr>
          <a:xfrm>
            <a:off x="0" y="0"/>
            <a:ext cx="12296633"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t>L'anse de </a:t>
            </a:r>
            <a:r>
              <a:rPr lang="fr-FR" sz="3600" b="1" dirty="0" err="1"/>
              <a:t>Paulilles</a:t>
            </a:r>
            <a:r>
              <a:rPr lang="fr-FR" sz="3600" b="1" dirty="0"/>
              <a:t> est située sur le littoral méditerranéen du département français des Pyrénées-Orientales, dans le territoire de la commune de Port-Vendres. Elle forme une aire protégée accessible au public, propriété du Conservatoire du littoral et est gérée par le Conseil général des Pyrénées-Orientales. </a:t>
            </a:r>
            <a:r>
              <a:rPr lang="fr-FR" sz="3600" b="1" dirty="0" err="1"/>
              <a:t>Paulilles</a:t>
            </a:r>
            <a:r>
              <a:rPr lang="fr-FR" sz="3600" b="1" dirty="0"/>
              <a:t> fait partie du réseau Natura 2000 pour protéger sa faune, sa flore et ses fonds marins. Elle s'étend sur 17 hectares dans une baie abritée sur la mer Méditerranée, aux pieds du massif des Albères. Les abords de la baie et la prairie sont aménagés pour le public et témoignent de l'histoire de la dynamiterie de Paulilles1.</a:t>
            </a:r>
          </a:p>
        </p:txBody>
      </p:sp>
    </p:spTree>
    <p:extLst>
      <p:ext uri="{BB962C8B-B14F-4D97-AF65-F5344CB8AC3E}">
        <p14:creationId xmlns:p14="http://schemas.microsoft.com/office/powerpoint/2010/main" val="302803890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einture, chevreuil, cadre photo, art&#10;&#10;Description générée automatiquement">
            <a:extLst>
              <a:ext uri="{FF2B5EF4-FFF2-40B4-BE49-F238E27FC236}">
                <a16:creationId xmlns:a16="http://schemas.microsoft.com/office/drawing/2014/main" id="{354C3186-20E6-4941-1781-F05E28D891A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99110" y="279000"/>
            <a:ext cx="8400000" cy="6300000"/>
          </a:xfrm>
          <a:prstGeom prst="rect">
            <a:avLst/>
          </a:prstGeom>
        </p:spPr>
      </p:pic>
      <p:sp>
        <p:nvSpPr>
          <p:cNvPr id="6" name="Rectangle 5">
            <a:extLst>
              <a:ext uri="{FF2B5EF4-FFF2-40B4-BE49-F238E27FC236}">
                <a16:creationId xmlns:a16="http://schemas.microsoft.com/office/drawing/2014/main" id="{6CCF0D65-B439-5142-36CF-770B6C098F4D}"/>
              </a:ext>
            </a:extLst>
          </p:cNvPr>
          <p:cNvSpPr/>
          <p:nvPr/>
        </p:nvSpPr>
        <p:spPr>
          <a:xfrm>
            <a:off x="891540" y="617220"/>
            <a:ext cx="7566660" cy="5543550"/>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82550">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7B1C8E18-F58D-1AAC-CA5F-334A86F64747}"/>
              </a:ext>
            </a:extLst>
          </p:cNvPr>
          <p:cNvSpPr txBox="1"/>
          <p:nvPr/>
        </p:nvSpPr>
        <p:spPr>
          <a:xfrm>
            <a:off x="9006840" y="3589020"/>
            <a:ext cx="3185160" cy="830997"/>
          </a:xfrm>
          <a:prstGeom prst="rect">
            <a:avLst/>
          </a:prstGeom>
          <a:noFill/>
        </p:spPr>
        <p:txBody>
          <a:bodyPr wrap="square" rtlCol="0">
            <a:spAutoFit/>
          </a:bodyPr>
          <a:lstStyle/>
          <a:p>
            <a:r>
              <a:rPr lang="fr-FR" sz="2400" b="1">
                <a:solidFill>
                  <a:srgbClr val="FFFF00"/>
                </a:solidFill>
              </a:rPr>
              <a:t>Paulilles depuis le cap Béar</a:t>
            </a:r>
            <a:endParaRPr lang="fr-FR" sz="2400" b="1" dirty="0">
              <a:solidFill>
                <a:srgbClr val="FFFF00"/>
              </a:solidFill>
            </a:endParaRPr>
          </a:p>
        </p:txBody>
      </p:sp>
    </p:spTree>
    <p:extLst>
      <p:ext uri="{BB962C8B-B14F-4D97-AF65-F5344CB8AC3E}">
        <p14:creationId xmlns:p14="http://schemas.microsoft.com/office/powerpoint/2010/main" val="302162566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hevreuil, cadre photo, art&#10;&#10;Description générée automatiquement">
            <a:extLst>
              <a:ext uri="{FF2B5EF4-FFF2-40B4-BE49-F238E27FC236}">
                <a16:creationId xmlns:a16="http://schemas.microsoft.com/office/drawing/2014/main" id="{9DE4DF83-1EB4-8FA1-7DE3-E88C12A5C03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65170" y="279000"/>
            <a:ext cx="8400000" cy="6300000"/>
          </a:xfrm>
          <a:prstGeom prst="rect">
            <a:avLst/>
          </a:prstGeom>
        </p:spPr>
      </p:pic>
      <p:sp>
        <p:nvSpPr>
          <p:cNvPr id="4" name="Rectangle 3">
            <a:extLst>
              <a:ext uri="{FF2B5EF4-FFF2-40B4-BE49-F238E27FC236}">
                <a16:creationId xmlns:a16="http://schemas.microsoft.com/office/drawing/2014/main" id="{328A3513-C045-94FE-0E50-3695E97E9520}"/>
              </a:ext>
            </a:extLst>
          </p:cNvPr>
          <p:cNvSpPr/>
          <p:nvPr/>
        </p:nvSpPr>
        <p:spPr>
          <a:xfrm>
            <a:off x="3657600" y="617220"/>
            <a:ext cx="7555230" cy="5532120"/>
          </a:xfrm>
          <a:prstGeom prst="rect">
            <a:avLst/>
          </a:prstGeom>
          <a:blipFill>
            <a:blip r:embed="rId3" cstate="email">
              <a:extLst>
                <a:ext uri="{28A0092B-C50C-407E-A947-70E740481C1C}">
                  <a14:useLocalDpi xmlns:a14="http://schemas.microsoft.com/office/drawing/2010/main"/>
                </a:ext>
              </a:extLst>
            </a:blip>
            <a:stretch>
              <a:fillRect/>
            </a:stretch>
          </a:blipFill>
          <a:ln w="79375">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sz="2400">
              <a:solidFill>
                <a:srgbClr val="FFFF00"/>
              </a:solidFill>
            </a:endParaRPr>
          </a:p>
        </p:txBody>
      </p:sp>
      <p:sp>
        <p:nvSpPr>
          <p:cNvPr id="5" name="ZoneTexte 4">
            <a:extLst>
              <a:ext uri="{FF2B5EF4-FFF2-40B4-BE49-F238E27FC236}">
                <a16:creationId xmlns:a16="http://schemas.microsoft.com/office/drawing/2014/main" id="{28CC4989-C773-B217-A501-ED1FFA2EC578}"/>
              </a:ext>
            </a:extLst>
          </p:cNvPr>
          <p:cNvSpPr txBox="1"/>
          <p:nvPr/>
        </p:nvSpPr>
        <p:spPr>
          <a:xfrm>
            <a:off x="379095" y="4080510"/>
            <a:ext cx="3082290" cy="1200329"/>
          </a:xfrm>
          <a:prstGeom prst="rect">
            <a:avLst/>
          </a:prstGeom>
          <a:noFill/>
        </p:spPr>
        <p:txBody>
          <a:bodyPr wrap="square" rtlCol="0">
            <a:spAutoFit/>
          </a:bodyPr>
          <a:lstStyle/>
          <a:p>
            <a:r>
              <a:rPr lang="fr-FR" sz="2400" b="1">
                <a:solidFill>
                  <a:schemeClr val="bg1"/>
                </a:solidFill>
              </a:rPr>
              <a:t> Site de l'ancienne dynamiterie de Paulilles</a:t>
            </a:r>
            <a:endParaRPr lang="fr-FR" sz="2400" b="1" dirty="0">
              <a:solidFill>
                <a:schemeClr val="bg1"/>
              </a:solidFill>
            </a:endParaRPr>
          </a:p>
        </p:txBody>
      </p:sp>
    </p:spTree>
    <p:extLst>
      <p:ext uri="{BB962C8B-B14F-4D97-AF65-F5344CB8AC3E}">
        <p14:creationId xmlns:p14="http://schemas.microsoft.com/office/powerpoint/2010/main" val="428712746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hevreuil, cadre photo, art&#10;&#10;Description générée automatiquement">
            <a:extLst>
              <a:ext uri="{FF2B5EF4-FFF2-40B4-BE49-F238E27FC236}">
                <a16:creationId xmlns:a16="http://schemas.microsoft.com/office/drawing/2014/main" id="{DCB5F2DF-8C31-6358-AF21-941AB5FB951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81990" y="279000"/>
            <a:ext cx="8400000" cy="6300000"/>
          </a:xfrm>
          <a:prstGeom prst="rect">
            <a:avLst/>
          </a:prstGeom>
        </p:spPr>
      </p:pic>
      <p:sp>
        <p:nvSpPr>
          <p:cNvPr id="4" name="Rectangle 3">
            <a:extLst>
              <a:ext uri="{FF2B5EF4-FFF2-40B4-BE49-F238E27FC236}">
                <a16:creationId xmlns:a16="http://schemas.microsoft.com/office/drawing/2014/main" id="{741DE427-EF61-45AC-B443-C8038D6468BC}"/>
              </a:ext>
            </a:extLst>
          </p:cNvPr>
          <p:cNvSpPr/>
          <p:nvPr/>
        </p:nvSpPr>
        <p:spPr>
          <a:xfrm>
            <a:off x="1101990" y="662940"/>
            <a:ext cx="7481940" cy="5497830"/>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76200">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27DEAE85-1982-384F-F36C-39823086EB40}"/>
              </a:ext>
            </a:extLst>
          </p:cNvPr>
          <p:cNvSpPr txBox="1"/>
          <p:nvPr/>
        </p:nvSpPr>
        <p:spPr>
          <a:xfrm>
            <a:off x="9178290" y="3113782"/>
            <a:ext cx="3013710" cy="3046988"/>
          </a:xfrm>
          <a:prstGeom prst="rect">
            <a:avLst/>
          </a:prstGeom>
          <a:noFill/>
        </p:spPr>
        <p:txBody>
          <a:bodyPr wrap="square" rtlCol="0">
            <a:spAutoFit/>
          </a:bodyPr>
          <a:lstStyle/>
          <a:p>
            <a:r>
              <a:rPr lang="fr-FR" sz="2400" b="1">
                <a:solidFill>
                  <a:srgbClr val="FFFF00"/>
                </a:solidFill>
              </a:rPr>
              <a:t>Caisse de cartouches de 100 g de dynamite-gomme BAM Nobel-Bozel produites à l'usine de Paulilles entre 1957 et 1984 (janvier 2006).</a:t>
            </a:r>
            <a:endParaRPr lang="fr-FR" sz="2400" b="1" dirty="0">
              <a:solidFill>
                <a:srgbClr val="FFFF00"/>
              </a:solidFill>
            </a:endParaRPr>
          </a:p>
        </p:txBody>
      </p:sp>
    </p:spTree>
    <p:extLst>
      <p:ext uri="{BB962C8B-B14F-4D97-AF65-F5344CB8AC3E}">
        <p14:creationId xmlns:p14="http://schemas.microsoft.com/office/powerpoint/2010/main" val="398666476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hevreuil, cadre photo, art&#10;&#10;Description générée automatiquement">
            <a:extLst>
              <a:ext uri="{FF2B5EF4-FFF2-40B4-BE49-F238E27FC236}">
                <a16:creationId xmlns:a16="http://schemas.microsoft.com/office/drawing/2014/main" id="{2CAD2FEE-CC3C-785F-7DCA-8C3E0A7FB4E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421758" y="213467"/>
            <a:ext cx="4493892" cy="6480000"/>
          </a:xfrm>
          <a:prstGeom prst="rect">
            <a:avLst/>
          </a:prstGeom>
        </p:spPr>
      </p:pic>
      <p:sp>
        <p:nvSpPr>
          <p:cNvPr id="4" name="Rectangle 3">
            <a:extLst>
              <a:ext uri="{FF2B5EF4-FFF2-40B4-BE49-F238E27FC236}">
                <a16:creationId xmlns:a16="http://schemas.microsoft.com/office/drawing/2014/main" id="{88921E49-46DD-1940-A7BF-4936D0A0E34E}"/>
              </a:ext>
            </a:extLst>
          </p:cNvPr>
          <p:cNvSpPr/>
          <p:nvPr/>
        </p:nvSpPr>
        <p:spPr>
          <a:xfrm>
            <a:off x="6698936" y="552748"/>
            <a:ext cx="3886200" cy="5703570"/>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6985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9463DE97-0597-1B78-F7AF-B02034A1787C}"/>
              </a:ext>
            </a:extLst>
          </p:cNvPr>
          <p:cNvSpPr txBox="1"/>
          <p:nvPr/>
        </p:nvSpPr>
        <p:spPr>
          <a:xfrm>
            <a:off x="7209472" y="441662"/>
            <a:ext cx="3983356" cy="1938992"/>
          </a:xfrm>
          <a:prstGeom prst="rect">
            <a:avLst/>
          </a:prstGeom>
          <a:noFill/>
        </p:spPr>
        <p:txBody>
          <a:bodyPr wrap="square" rtlCol="0">
            <a:spAutoFit/>
          </a:bodyPr>
          <a:lstStyle/>
          <a:p>
            <a:r>
              <a:rPr lang="fr-FR" sz="2400" b="1" dirty="0"/>
              <a:t>Une petite partie des restes de l'usine (la chaufferie) ainsi qu'une partie de la plage de </a:t>
            </a:r>
            <a:r>
              <a:rPr lang="fr-FR" sz="2400" b="1" dirty="0" err="1"/>
              <a:t>Paulilles</a:t>
            </a:r>
            <a:r>
              <a:rPr lang="fr-FR" sz="2400" b="1" dirty="0"/>
              <a:t> (mars 2007).</a:t>
            </a:r>
          </a:p>
        </p:txBody>
      </p:sp>
      <p:pic>
        <p:nvPicPr>
          <p:cNvPr id="7" name="Image 6" descr="Une image contenant peinture, chevreuil, cadre photo, art&#10;&#10;Description générée automatiquement">
            <a:extLst>
              <a:ext uri="{FF2B5EF4-FFF2-40B4-BE49-F238E27FC236}">
                <a16:creationId xmlns:a16="http://schemas.microsoft.com/office/drawing/2014/main" id="{077D29BF-C28B-A062-28E5-AB4D27F697D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88743" y="189000"/>
            <a:ext cx="4381501" cy="6480000"/>
          </a:xfrm>
          <a:prstGeom prst="rect">
            <a:avLst/>
          </a:prstGeom>
        </p:spPr>
      </p:pic>
      <p:sp>
        <p:nvSpPr>
          <p:cNvPr id="8" name="Rectangle 7">
            <a:extLst>
              <a:ext uri="{FF2B5EF4-FFF2-40B4-BE49-F238E27FC236}">
                <a16:creationId xmlns:a16="http://schemas.microsoft.com/office/drawing/2014/main" id="{6F8C3FDE-260B-D24B-31BE-5C7D698D574F}"/>
              </a:ext>
            </a:extLst>
          </p:cNvPr>
          <p:cNvSpPr/>
          <p:nvPr/>
        </p:nvSpPr>
        <p:spPr>
          <a:xfrm>
            <a:off x="1606864" y="495598"/>
            <a:ext cx="3879536" cy="5703570"/>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w="635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a:extLst>
              <a:ext uri="{FF2B5EF4-FFF2-40B4-BE49-F238E27FC236}">
                <a16:creationId xmlns:a16="http://schemas.microsoft.com/office/drawing/2014/main" id="{5065EAAE-F41B-BC4B-2B17-3493937CD541}"/>
              </a:ext>
            </a:extLst>
          </p:cNvPr>
          <p:cNvSpPr txBox="1"/>
          <p:nvPr/>
        </p:nvSpPr>
        <p:spPr>
          <a:xfrm>
            <a:off x="1606865" y="441662"/>
            <a:ext cx="3879536" cy="1938992"/>
          </a:xfrm>
          <a:prstGeom prst="rect">
            <a:avLst/>
          </a:prstGeom>
          <a:solidFill>
            <a:schemeClr val="accent1"/>
          </a:solidFill>
        </p:spPr>
        <p:txBody>
          <a:bodyPr wrap="square" rtlCol="0">
            <a:spAutoFit/>
          </a:bodyPr>
          <a:lstStyle/>
          <a:p>
            <a:r>
              <a:rPr lang="fr-FR" sz="2400" b="1" dirty="0">
                <a:solidFill>
                  <a:srgbClr val="FFFF00"/>
                </a:solidFill>
              </a:rPr>
              <a:t>Plaque commémorative en hommage aux 7 ouvriers annamites, âgés de 20 à 43 ans, morts à l'usine de </a:t>
            </a:r>
            <a:r>
              <a:rPr lang="fr-FR" sz="2400" b="1" dirty="0" err="1">
                <a:solidFill>
                  <a:srgbClr val="FFFF00"/>
                </a:solidFill>
              </a:rPr>
              <a:t>Paulilles</a:t>
            </a:r>
            <a:r>
              <a:rPr lang="fr-FR" sz="2400" b="1" dirty="0">
                <a:solidFill>
                  <a:srgbClr val="FFFF00"/>
                </a:solidFill>
              </a:rPr>
              <a:t>.</a:t>
            </a:r>
          </a:p>
        </p:txBody>
      </p:sp>
    </p:spTree>
    <p:extLst>
      <p:ext uri="{BB962C8B-B14F-4D97-AF65-F5344CB8AC3E}">
        <p14:creationId xmlns:p14="http://schemas.microsoft.com/office/powerpoint/2010/main" val="154865858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hevreuil, cadre photo, art&#10;&#10;Description générée automatiquement">
            <a:extLst>
              <a:ext uri="{FF2B5EF4-FFF2-40B4-BE49-F238E27FC236}">
                <a16:creationId xmlns:a16="http://schemas.microsoft.com/office/drawing/2014/main" id="{D5F9C3D4-E1E1-6D35-FE66-998DD3DECE0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82290" y="279000"/>
            <a:ext cx="8400000" cy="6300000"/>
          </a:xfrm>
          <a:prstGeom prst="rect">
            <a:avLst/>
          </a:prstGeom>
        </p:spPr>
      </p:pic>
      <p:sp>
        <p:nvSpPr>
          <p:cNvPr id="4" name="Rectangle 3">
            <a:extLst>
              <a:ext uri="{FF2B5EF4-FFF2-40B4-BE49-F238E27FC236}">
                <a16:creationId xmlns:a16="http://schemas.microsoft.com/office/drawing/2014/main" id="{38402D33-3794-D3E0-3C45-D9A0E8E89D2E}"/>
              </a:ext>
            </a:extLst>
          </p:cNvPr>
          <p:cNvSpPr/>
          <p:nvPr/>
        </p:nvSpPr>
        <p:spPr>
          <a:xfrm>
            <a:off x="3497580" y="628650"/>
            <a:ext cx="7498080" cy="5509260"/>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793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97AC02B5-68D7-2772-207D-13E51058A7E6}"/>
              </a:ext>
            </a:extLst>
          </p:cNvPr>
          <p:cNvSpPr txBox="1"/>
          <p:nvPr/>
        </p:nvSpPr>
        <p:spPr>
          <a:xfrm>
            <a:off x="278985" y="4029164"/>
            <a:ext cx="3010950" cy="1200329"/>
          </a:xfrm>
          <a:prstGeom prst="rect">
            <a:avLst/>
          </a:prstGeom>
          <a:noFill/>
        </p:spPr>
        <p:txBody>
          <a:bodyPr wrap="square" rtlCol="0">
            <a:spAutoFit/>
          </a:bodyPr>
          <a:lstStyle/>
          <a:p>
            <a:r>
              <a:rPr lang="fr-FR" sz="2400" b="1">
                <a:solidFill>
                  <a:srgbClr val="FFFF00"/>
                </a:solidFill>
              </a:rPr>
              <a:t>Une partie du site réaménagé (ici en 2012)</a:t>
            </a:r>
            <a:endParaRPr lang="fr-FR" sz="2400" b="1" dirty="0">
              <a:solidFill>
                <a:srgbClr val="FFFF00"/>
              </a:solidFill>
            </a:endParaRPr>
          </a:p>
        </p:txBody>
      </p:sp>
    </p:spTree>
    <p:extLst>
      <p:ext uri="{BB962C8B-B14F-4D97-AF65-F5344CB8AC3E}">
        <p14:creationId xmlns:p14="http://schemas.microsoft.com/office/powerpoint/2010/main" val="156044508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montagne, herbe&#10;&#10;Description générée automatiquement">
            <a:extLst>
              <a:ext uri="{FF2B5EF4-FFF2-40B4-BE49-F238E27FC236}">
                <a16:creationId xmlns:a16="http://schemas.microsoft.com/office/drawing/2014/main" id="{6AECD8B2-5413-A54B-F2D0-F5FA0140BB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3860" y="377190"/>
            <a:ext cx="5112000" cy="3408000"/>
          </a:xfrm>
          <a:prstGeom prst="rect">
            <a:avLst/>
          </a:prstGeom>
          <a:ln w="88900" cap="sq" cmpd="thickThin">
            <a:solidFill>
              <a:srgbClr val="7030A0"/>
            </a:solidFill>
            <a:prstDash val="solid"/>
            <a:miter lim="800000"/>
          </a:ln>
          <a:effectLst>
            <a:innerShdw blurRad="76200">
              <a:srgbClr val="000000"/>
            </a:innerShdw>
          </a:effectLst>
        </p:spPr>
      </p:pic>
      <p:pic>
        <p:nvPicPr>
          <p:cNvPr id="5" name="Image 4" descr="Une image contenant plein air, nature, paysage, eau&#10;&#10;Description générée automatiquement">
            <a:extLst>
              <a:ext uri="{FF2B5EF4-FFF2-40B4-BE49-F238E27FC236}">
                <a16:creationId xmlns:a16="http://schemas.microsoft.com/office/drawing/2014/main" id="{B60B7817-295C-9DBE-5588-0DB66564F8B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17870" y="3303345"/>
            <a:ext cx="4896000" cy="3276167"/>
          </a:xfrm>
          <a:prstGeom prst="rect">
            <a:avLst/>
          </a:prstGeom>
          <a:ln w="88900" cap="sq" cmpd="thickThin">
            <a:solidFill>
              <a:srgbClr val="7030A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ED57F8FA-E15C-D7C5-E421-74E92F9F264F}"/>
              </a:ext>
            </a:extLst>
          </p:cNvPr>
          <p:cNvSpPr txBox="1"/>
          <p:nvPr/>
        </p:nvSpPr>
        <p:spPr>
          <a:xfrm>
            <a:off x="1234440" y="4320540"/>
            <a:ext cx="6126480" cy="461665"/>
          </a:xfrm>
          <a:prstGeom prst="rect">
            <a:avLst/>
          </a:prstGeom>
          <a:noFill/>
        </p:spPr>
        <p:txBody>
          <a:bodyPr wrap="square" rtlCol="0">
            <a:spAutoFit/>
          </a:bodyPr>
          <a:lstStyle/>
          <a:p>
            <a:r>
              <a:rPr lang="fr-FR" sz="2400" b="1">
                <a:solidFill>
                  <a:schemeClr val="bg1"/>
                </a:solidFill>
              </a:rPr>
              <a:t>Découvrir Anse de Paulilles en France</a:t>
            </a:r>
            <a:endParaRPr lang="fr-FR" sz="2400" b="1" dirty="0">
              <a:solidFill>
                <a:schemeClr val="bg1"/>
              </a:solidFill>
            </a:endParaRPr>
          </a:p>
        </p:txBody>
      </p:sp>
    </p:spTree>
    <p:extLst>
      <p:ext uri="{BB962C8B-B14F-4D97-AF65-F5344CB8AC3E}">
        <p14:creationId xmlns:p14="http://schemas.microsoft.com/office/powerpoint/2010/main" val="275504631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7E30A894-6D7F-73D7-0D28-A72A0388C968}"/>
              </a:ext>
            </a:extLst>
          </p:cNvPr>
          <p:cNvPicPr>
            <a:picLocks noChangeAspect="1"/>
          </p:cNvPicPr>
          <p:nvPr/>
        </p:nvPicPr>
        <p:blipFill>
          <a:blip r:embed="rId2"/>
          <a:stretch>
            <a:fillRect/>
          </a:stretch>
        </p:blipFill>
        <p:spPr>
          <a:xfrm>
            <a:off x="459970" y="442059"/>
            <a:ext cx="5256000" cy="3497603"/>
          </a:xfrm>
          <a:prstGeom prst="rect">
            <a:avLst/>
          </a:prstGeom>
          <a:ln w="88900" cap="sq" cmpd="thickThin">
            <a:solidFill>
              <a:srgbClr val="FFFF00"/>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A6C5FCB4-F3B1-1955-E908-2017CF597280}"/>
              </a:ext>
            </a:extLst>
          </p:cNvPr>
          <p:cNvPicPr>
            <a:picLocks noChangeAspect="1"/>
          </p:cNvPicPr>
          <p:nvPr/>
        </p:nvPicPr>
        <p:blipFill>
          <a:blip r:embed="rId3"/>
          <a:stretch>
            <a:fillRect/>
          </a:stretch>
        </p:blipFill>
        <p:spPr>
          <a:xfrm>
            <a:off x="7228763" y="3146491"/>
            <a:ext cx="4608000" cy="3451537"/>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01012748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sol&#10;&#10;Description générée automatiquement">
            <a:extLst>
              <a:ext uri="{FF2B5EF4-FFF2-40B4-BE49-F238E27FC236}">
                <a16:creationId xmlns:a16="http://schemas.microsoft.com/office/drawing/2014/main" id="{BEB81D78-0BA5-B77B-B4AE-DC35F720E3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4884" y="341194"/>
            <a:ext cx="4464000" cy="3348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montagne, eau, paysage&#10;&#10;Description générée automatiquement">
            <a:extLst>
              <a:ext uri="{FF2B5EF4-FFF2-40B4-BE49-F238E27FC236}">
                <a16:creationId xmlns:a16="http://schemas.microsoft.com/office/drawing/2014/main" id="{6A9D6E19-4FA1-ECDB-E49C-77642C87124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23118" y="3261815"/>
            <a:ext cx="4500000" cy="3375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9417246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plante&#10;&#10;Description générée automatiquement">
            <a:extLst>
              <a:ext uri="{FF2B5EF4-FFF2-40B4-BE49-F238E27FC236}">
                <a16:creationId xmlns:a16="http://schemas.microsoft.com/office/drawing/2014/main" id="{820CA088-4A42-8A3A-82BE-4B2FBBBB06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3940" y="286603"/>
            <a:ext cx="4356000" cy="3267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herbe, ciel, plante&#10;&#10;Description générée automatiquement">
            <a:extLst>
              <a:ext uri="{FF2B5EF4-FFF2-40B4-BE49-F238E27FC236}">
                <a16:creationId xmlns:a16="http://schemas.microsoft.com/office/drawing/2014/main" id="{E4752834-1219-A06B-C832-3E7F216B83B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83355" y="3156045"/>
            <a:ext cx="4644000" cy="3483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93935936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037F246-5461-25E6-B182-920F51FE0138}"/>
              </a:ext>
            </a:extLst>
          </p:cNvPr>
          <p:cNvSpPr/>
          <p:nvPr/>
        </p:nvSpPr>
        <p:spPr>
          <a:xfrm>
            <a:off x="0" y="0"/>
            <a:ext cx="12192000" cy="6858000"/>
          </a:xfrm>
          <a:prstGeom prst="rect">
            <a:avLst/>
          </a:prstGeom>
          <a:pattFill prst="pct90">
            <a:fgClr>
              <a:srgbClr val="C00000"/>
            </a:fgClr>
            <a:bgClr>
              <a:schemeClr val="bg1"/>
            </a:bgClr>
          </a:patt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4" name="Image 3" descr="Une image contenant peinture, chevreuil, cadre photo, art&#10;&#10;Description générée automatiquement">
            <a:extLst>
              <a:ext uri="{FF2B5EF4-FFF2-40B4-BE49-F238E27FC236}">
                <a16:creationId xmlns:a16="http://schemas.microsoft.com/office/drawing/2014/main" id="{8E851B81-54D4-DDF1-3993-2F3FDDC67D5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78006" y="279000"/>
            <a:ext cx="8400000" cy="6300000"/>
          </a:xfrm>
          <a:prstGeom prst="rect">
            <a:avLst/>
          </a:prstGeom>
        </p:spPr>
      </p:pic>
      <p:sp>
        <p:nvSpPr>
          <p:cNvPr id="5" name="Rectangle 4">
            <a:extLst>
              <a:ext uri="{FF2B5EF4-FFF2-40B4-BE49-F238E27FC236}">
                <a16:creationId xmlns:a16="http://schemas.microsoft.com/office/drawing/2014/main" id="{DA626A6D-7477-236F-4DA0-2B1B4C882D76}"/>
              </a:ext>
            </a:extLst>
          </p:cNvPr>
          <p:cNvSpPr/>
          <p:nvPr/>
        </p:nvSpPr>
        <p:spPr>
          <a:xfrm>
            <a:off x="1310185" y="682387"/>
            <a:ext cx="7369791" cy="5431809"/>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1174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7F501904-8186-04F6-CF87-026F61F9FAFF}"/>
              </a:ext>
            </a:extLst>
          </p:cNvPr>
          <p:cNvSpPr txBox="1"/>
          <p:nvPr/>
        </p:nvSpPr>
        <p:spPr>
          <a:xfrm>
            <a:off x="9403307" y="3429000"/>
            <a:ext cx="2788693" cy="830997"/>
          </a:xfrm>
          <a:prstGeom prst="rect">
            <a:avLst/>
          </a:prstGeom>
          <a:noFill/>
        </p:spPr>
        <p:txBody>
          <a:bodyPr wrap="square" rtlCol="0">
            <a:spAutoFit/>
          </a:bodyPr>
          <a:lstStyle/>
          <a:p>
            <a:r>
              <a:rPr lang="fr-FR" sz="2400" b="1" dirty="0">
                <a:solidFill>
                  <a:srgbClr val="FFFF00"/>
                </a:solidFill>
              </a:rPr>
              <a:t>Port Vendres  ,Vue De L’Est</a:t>
            </a:r>
          </a:p>
        </p:txBody>
      </p:sp>
    </p:spTree>
    <p:extLst>
      <p:ext uri="{BB962C8B-B14F-4D97-AF65-F5344CB8AC3E}">
        <p14:creationId xmlns:p14="http://schemas.microsoft.com/office/powerpoint/2010/main" val="173122763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1F3E01D-067F-D7CF-3AFF-1289BFD1D8A9}"/>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t>La commune de Port-Vendres se trouve dans le département des Pyrénées-Orientales, en région </a:t>
            </a:r>
            <a:r>
              <a:rPr lang="fr-FR" sz="3200" b="1" dirty="0" err="1"/>
              <a:t>OccitanieI</a:t>
            </a:r>
            <a:r>
              <a:rPr lang="fr-FR" sz="3200" b="1" dirty="0"/>
              <a:t> 1.</a:t>
            </a:r>
          </a:p>
          <a:p>
            <a:pPr algn="ctr"/>
            <a:endParaRPr lang="fr-FR" sz="3200" b="1" dirty="0"/>
          </a:p>
          <a:p>
            <a:pPr algn="ctr"/>
            <a:r>
              <a:rPr lang="fr-FR" sz="3200" b="1" dirty="0"/>
              <a:t>Elle se situe à 26 km à vol d'oiseau de Perpignan2, préfecture du département, à 29 km de Céret3, sous-préfecture, et à 7 km d'Argelès-sur-Mer4, bureau centralisateur du canton de la Côte Vermeille dont dépend la commune depuis 2015 pour les élections </a:t>
            </a:r>
            <a:r>
              <a:rPr lang="fr-FR" sz="3200" b="1" dirty="0" err="1"/>
              <a:t>départementalesI</a:t>
            </a:r>
            <a:r>
              <a:rPr lang="fr-FR" sz="3200" b="1" dirty="0"/>
              <a:t> 1. La commune fait en outre partie du bassin de vie de </a:t>
            </a:r>
            <a:r>
              <a:rPr lang="fr-FR" sz="3200" b="1" dirty="0" err="1"/>
              <a:t>Saint-CyprienI</a:t>
            </a:r>
            <a:r>
              <a:rPr lang="fr-FR" sz="3200" b="1" dirty="0"/>
              <a:t> 1.</a:t>
            </a:r>
          </a:p>
          <a:p>
            <a:pPr algn="ctr"/>
            <a:endParaRPr lang="fr-FR" sz="3200" b="1" dirty="0"/>
          </a:p>
          <a:p>
            <a:pPr algn="ctr"/>
            <a:r>
              <a:rPr lang="fr-FR" sz="3200" b="1" dirty="0"/>
              <a:t>Les communes les plus </a:t>
            </a:r>
            <a:r>
              <a:rPr lang="fr-FR" sz="3200" b="1" dirty="0" err="1"/>
              <a:t>prochesNote</a:t>
            </a:r>
            <a:r>
              <a:rPr lang="fr-FR" sz="3200" b="1" dirty="0"/>
              <a:t> 1 sont5 : Collioure (2,2 km), Banyuls-sur-Mer (4,4 km), Argelès-sur-Mer (7,4 km), Cerbère (9,6 km), Saint-André (11,4 km), Sorède (12,2 km), Latour-Bas</a:t>
            </a:r>
          </a:p>
        </p:txBody>
      </p:sp>
    </p:spTree>
    <p:extLst>
      <p:ext uri="{BB962C8B-B14F-4D97-AF65-F5344CB8AC3E}">
        <p14:creationId xmlns:p14="http://schemas.microsoft.com/office/powerpoint/2010/main" val="244140430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4">
                                            <p:txEl>
                                              <p:pRg st="2" end="2"/>
                                            </p:txEl>
                                          </p:spTgt>
                                        </p:tgtEl>
                                        <p:attrNameLst>
                                          <p:attrName>style.visibility</p:attrName>
                                        </p:attrNameLst>
                                      </p:cBhvr>
                                      <p:to>
                                        <p:strVal val="visible"/>
                                      </p:to>
                                    </p:set>
                                    <p:set>
                                      <p:cBhvr>
                                        <p:cTn id="16" dur="455" fill="hold">
                                          <p:stCondLst>
                                            <p:cond delay="0"/>
                                          </p:stCondLst>
                                        </p:cTn>
                                        <p:tgtEl>
                                          <p:spTgt spid="4">
                                            <p:txEl>
                                              <p:pRg st="2" end="2"/>
                                            </p:txEl>
                                          </p:spTgt>
                                        </p:tgtEl>
                                        <p:attrNameLst>
                                          <p:attrName>style.rotation</p:attrName>
                                        </p:attrNameLst>
                                      </p:cBhvr>
                                      <p:to>
                                        <p:strVal val="-45.0"/>
                                      </p:to>
                                    </p:set>
                                    <p:anim calcmode="lin" valueType="num">
                                      <p:cBhvr>
                                        <p:cTn id="17" dur="455" fill="hold">
                                          <p:stCondLst>
                                            <p:cond delay="455"/>
                                          </p:stCondLst>
                                        </p:cTn>
                                        <p:tgtEl>
                                          <p:spTgt spid="4">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4">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4">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4">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4">
                                            <p:txEl>
                                              <p:pRg st="4" end="4"/>
                                            </p:txEl>
                                          </p:spTgt>
                                        </p:tgtEl>
                                        <p:attrNameLst>
                                          <p:attrName>style.visibility</p:attrName>
                                        </p:attrNameLst>
                                      </p:cBhvr>
                                      <p:to>
                                        <p:strVal val="visible"/>
                                      </p:to>
                                    </p:set>
                                    <p:set>
                                      <p:cBhvr>
                                        <p:cTn id="25" dur="455" fill="hold">
                                          <p:stCondLst>
                                            <p:cond delay="0"/>
                                          </p:stCondLst>
                                        </p:cTn>
                                        <p:tgtEl>
                                          <p:spTgt spid="4">
                                            <p:txEl>
                                              <p:pRg st="4" end="4"/>
                                            </p:txEl>
                                          </p:spTgt>
                                        </p:tgtEl>
                                        <p:attrNameLst>
                                          <p:attrName>style.rotation</p:attrName>
                                        </p:attrNameLst>
                                      </p:cBhvr>
                                      <p:to>
                                        <p:strVal val="-45.0"/>
                                      </p:to>
                                    </p:set>
                                    <p:anim calcmode="lin" valueType="num">
                                      <p:cBhvr>
                                        <p:cTn id="26" dur="455" fill="hold">
                                          <p:stCondLst>
                                            <p:cond delay="455"/>
                                          </p:stCondLst>
                                        </p:cTn>
                                        <p:tgtEl>
                                          <p:spTgt spid="4">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4">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4">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4">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hevreuil, cadre photo, art&#10;&#10;Description générée automatiquement">
            <a:extLst>
              <a:ext uri="{FF2B5EF4-FFF2-40B4-BE49-F238E27FC236}">
                <a16:creationId xmlns:a16="http://schemas.microsoft.com/office/drawing/2014/main" id="{D71F3FAC-F555-DD27-F199-99564EB3197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116239" y="279000"/>
            <a:ext cx="8400000" cy="6300000"/>
          </a:xfrm>
          <a:prstGeom prst="rect">
            <a:avLst/>
          </a:prstGeom>
        </p:spPr>
      </p:pic>
      <p:sp>
        <p:nvSpPr>
          <p:cNvPr id="4" name="Rectangle 3">
            <a:extLst>
              <a:ext uri="{FF2B5EF4-FFF2-40B4-BE49-F238E27FC236}">
                <a16:creationId xmlns:a16="http://schemas.microsoft.com/office/drawing/2014/main" id="{EAF11184-A841-1EE8-0184-EAC3555624B2}"/>
              </a:ext>
            </a:extLst>
          </p:cNvPr>
          <p:cNvSpPr/>
          <p:nvPr/>
        </p:nvSpPr>
        <p:spPr>
          <a:xfrm>
            <a:off x="3548418" y="648269"/>
            <a:ext cx="7451678" cy="5424985"/>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3AE15FEC-E2DD-FC0A-D778-6DBE4B32A74D}"/>
              </a:ext>
            </a:extLst>
          </p:cNvPr>
          <p:cNvSpPr txBox="1"/>
          <p:nvPr/>
        </p:nvSpPr>
        <p:spPr>
          <a:xfrm>
            <a:off x="163773" y="3997278"/>
            <a:ext cx="3220872" cy="830997"/>
          </a:xfrm>
          <a:prstGeom prst="rect">
            <a:avLst/>
          </a:prstGeom>
          <a:noFill/>
        </p:spPr>
        <p:txBody>
          <a:bodyPr wrap="square" rtlCol="0">
            <a:spAutoFit/>
          </a:bodyPr>
          <a:lstStyle/>
          <a:p>
            <a:r>
              <a:rPr lang="fr-FR" sz="2400" b="1">
                <a:solidFill>
                  <a:schemeClr val="bg1"/>
                </a:solidFill>
              </a:rPr>
              <a:t>Vue générale de Port-Vendres.</a:t>
            </a:r>
            <a:endParaRPr lang="fr-FR" sz="2400" b="1" dirty="0">
              <a:solidFill>
                <a:schemeClr val="bg1"/>
              </a:solidFill>
            </a:endParaRPr>
          </a:p>
        </p:txBody>
      </p:sp>
    </p:spTree>
    <p:extLst>
      <p:ext uri="{BB962C8B-B14F-4D97-AF65-F5344CB8AC3E}">
        <p14:creationId xmlns:p14="http://schemas.microsoft.com/office/powerpoint/2010/main" val="287180014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hevreuil, cadre photo, art&#10;&#10;Description générée automatiquement">
            <a:extLst>
              <a:ext uri="{FF2B5EF4-FFF2-40B4-BE49-F238E27FC236}">
                <a16:creationId xmlns:a16="http://schemas.microsoft.com/office/drawing/2014/main" id="{C43C9C60-F38F-EB73-55FE-493828E3612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23415" y="279000"/>
            <a:ext cx="8400000" cy="6300000"/>
          </a:xfrm>
          <a:prstGeom prst="rect">
            <a:avLst/>
          </a:prstGeom>
        </p:spPr>
      </p:pic>
      <p:sp>
        <p:nvSpPr>
          <p:cNvPr id="4" name="Rectangle 3">
            <a:extLst>
              <a:ext uri="{FF2B5EF4-FFF2-40B4-BE49-F238E27FC236}">
                <a16:creationId xmlns:a16="http://schemas.microsoft.com/office/drawing/2014/main" id="{6250D268-7733-179D-7034-0192A102F3F0}"/>
              </a:ext>
            </a:extLst>
          </p:cNvPr>
          <p:cNvSpPr/>
          <p:nvPr/>
        </p:nvSpPr>
        <p:spPr>
          <a:xfrm>
            <a:off x="1269242" y="713096"/>
            <a:ext cx="7383439" cy="5431808"/>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11112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34DCA2C0-AF14-9C05-C4C5-256FB0DE1B99}"/>
              </a:ext>
            </a:extLst>
          </p:cNvPr>
          <p:cNvSpPr txBox="1"/>
          <p:nvPr/>
        </p:nvSpPr>
        <p:spPr>
          <a:xfrm>
            <a:off x="9321421" y="3889612"/>
            <a:ext cx="2870579" cy="830997"/>
          </a:xfrm>
          <a:prstGeom prst="rect">
            <a:avLst/>
          </a:prstGeom>
          <a:noFill/>
        </p:spPr>
        <p:txBody>
          <a:bodyPr wrap="square" rtlCol="0">
            <a:spAutoFit/>
          </a:bodyPr>
          <a:lstStyle/>
          <a:p>
            <a:r>
              <a:rPr lang="fr-FR" sz="2400" b="1" dirty="0"/>
              <a:t>Le port depuis la mer.</a:t>
            </a:r>
          </a:p>
        </p:txBody>
      </p:sp>
    </p:spTree>
    <p:extLst>
      <p:ext uri="{BB962C8B-B14F-4D97-AF65-F5344CB8AC3E}">
        <p14:creationId xmlns:p14="http://schemas.microsoft.com/office/powerpoint/2010/main" val="306862142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hevreuil, cadre photo, art&#10;&#10;Description générée automatiquement">
            <a:extLst>
              <a:ext uri="{FF2B5EF4-FFF2-40B4-BE49-F238E27FC236}">
                <a16:creationId xmlns:a16="http://schemas.microsoft.com/office/drawing/2014/main" id="{35363E57-65DA-C4D0-ADB4-17786E4824D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170830" y="279000"/>
            <a:ext cx="8400000" cy="6300000"/>
          </a:xfrm>
          <a:prstGeom prst="rect">
            <a:avLst/>
          </a:prstGeom>
        </p:spPr>
      </p:pic>
      <p:sp>
        <p:nvSpPr>
          <p:cNvPr id="4" name="Rectangle 3">
            <a:extLst>
              <a:ext uri="{FF2B5EF4-FFF2-40B4-BE49-F238E27FC236}">
                <a16:creationId xmlns:a16="http://schemas.microsoft.com/office/drawing/2014/main" id="{468E7351-B00C-2D84-0F81-D60AAEFA5AE4}"/>
              </a:ext>
            </a:extLst>
          </p:cNvPr>
          <p:cNvSpPr/>
          <p:nvPr/>
        </p:nvSpPr>
        <p:spPr>
          <a:xfrm>
            <a:off x="3589361" y="668740"/>
            <a:ext cx="7478973" cy="5472753"/>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11112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E5D35F1E-1503-5F4F-5F00-A4CE4C69A53D}"/>
              </a:ext>
            </a:extLst>
          </p:cNvPr>
          <p:cNvSpPr txBox="1"/>
          <p:nvPr/>
        </p:nvSpPr>
        <p:spPr>
          <a:xfrm>
            <a:off x="0" y="4217158"/>
            <a:ext cx="3086865" cy="830997"/>
          </a:xfrm>
          <a:prstGeom prst="rect">
            <a:avLst/>
          </a:prstGeom>
          <a:noFill/>
        </p:spPr>
        <p:txBody>
          <a:bodyPr wrap="square" rtlCol="0">
            <a:spAutoFit/>
          </a:bodyPr>
          <a:lstStyle/>
          <a:p>
            <a:r>
              <a:rPr lang="fr-FR" sz="2400" b="1"/>
              <a:t>Le port pendant Noel 2018.</a:t>
            </a:r>
            <a:endParaRPr lang="fr-FR" sz="2400" b="1" dirty="0"/>
          </a:p>
        </p:txBody>
      </p:sp>
    </p:spTree>
    <p:extLst>
      <p:ext uri="{BB962C8B-B14F-4D97-AF65-F5344CB8AC3E}">
        <p14:creationId xmlns:p14="http://schemas.microsoft.com/office/powerpoint/2010/main" val="45795624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hevreuil, cadre photo, art&#10;&#10;Description générée automatiquement">
            <a:extLst>
              <a:ext uri="{FF2B5EF4-FFF2-40B4-BE49-F238E27FC236}">
                <a16:creationId xmlns:a16="http://schemas.microsoft.com/office/drawing/2014/main" id="{34CDC75A-79BF-B838-9DC0-69AC2DDDFB6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1277" y="369000"/>
            <a:ext cx="8160000" cy="6120000"/>
          </a:xfrm>
          <a:prstGeom prst="rect">
            <a:avLst/>
          </a:prstGeom>
        </p:spPr>
      </p:pic>
      <p:sp>
        <p:nvSpPr>
          <p:cNvPr id="4" name="Rectangle 3">
            <a:extLst>
              <a:ext uri="{FF2B5EF4-FFF2-40B4-BE49-F238E27FC236}">
                <a16:creationId xmlns:a16="http://schemas.microsoft.com/office/drawing/2014/main" id="{B2E594C9-C3D3-D0DD-2023-90C450610723}"/>
              </a:ext>
            </a:extLst>
          </p:cNvPr>
          <p:cNvSpPr/>
          <p:nvPr/>
        </p:nvSpPr>
        <p:spPr>
          <a:xfrm>
            <a:off x="859809" y="736979"/>
            <a:ext cx="7287904" cy="5281683"/>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539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a:extLst>
              <a:ext uri="{FF2B5EF4-FFF2-40B4-BE49-F238E27FC236}">
                <a16:creationId xmlns:a16="http://schemas.microsoft.com/office/drawing/2014/main" id="{A8BF35FF-877F-C073-93CE-C1C7FAB4A0A5}"/>
              </a:ext>
            </a:extLst>
          </p:cNvPr>
          <p:cNvSpPr txBox="1"/>
          <p:nvPr/>
        </p:nvSpPr>
        <p:spPr>
          <a:xfrm>
            <a:off x="8601277" y="3985146"/>
            <a:ext cx="3381457" cy="1384995"/>
          </a:xfrm>
          <a:prstGeom prst="rect">
            <a:avLst/>
          </a:prstGeom>
          <a:noFill/>
        </p:spPr>
        <p:txBody>
          <a:bodyPr wrap="square" rtlCol="0">
            <a:spAutoFit/>
          </a:bodyPr>
          <a:lstStyle/>
          <a:p>
            <a:r>
              <a:rPr lang="fr-FR" sz="2800" b="1" dirty="0"/>
              <a:t>Site Natura 2000 de la côte rocheuse des Albères</a:t>
            </a:r>
          </a:p>
        </p:txBody>
      </p:sp>
    </p:spTree>
    <p:extLst>
      <p:ext uri="{BB962C8B-B14F-4D97-AF65-F5344CB8AC3E}">
        <p14:creationId xmlns:p14="http://schemas.microsoft.com/office/powerpoint/2010/main" val="67979125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einture, chevreuil, cadre photo, art&#10;&#10;Description générée automatiquement">
            <a:extLst>
              <a:ext uri="{FF2B5EF4-FFF2-40B4-BE49-F238E27FC236}">
                <a16:creationId xmlns:a16="http://schemas.microsoft.com/office/drawing/2014/main" id="{5A6F4495-4318-AAFD-786B-FB30B57B3C9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170830" y="279000"/>
            <a:ext cx="8400000" cy="6300000"/>
          </a:xfrm>
          <a:prstGeom prst="rect">
            <a:avLst/>
          </a:prstGeom>
        </p:spPr>
      </p:pic>
      <p:sp>
        <p:nvSpPr>
          <p:cNvPr id="6" name="Rectangle 5">
            <a:extLst>
              <a:ext uri="{FF2B5EF4-FFF2-40B4-BE49-F238E27FC236}">
                <a16:creationId xmlns:a16="http://schemas.microsoft.com/office/drawing/2014/main" id="{3936857B-EB59-DF37-6D04-980751CE7E23}"/>
              </a:ext>
            </a:extLst>
          </p:cNvPr>
          <p:cNvSpPr/>
          <p:nvPr/>
        </p:nvSpPr>
        <p:spPr>
          <a:xfrm>
            <a:off x="3603009" y="627797"/>
            <a:ext cx="7410734" cy="5431809"/>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88900">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53BBB89F-2D55-2B79-C6D0-7932A52CCF46}"/>
              </a:ext>
            </a:extLst>
          </p:cNvPr>
          <p:cNvSpPr txBox="1"/>
          <p:nvPr/>
        </p:nvSpPr>
        <p:spPr>
          <a:xfrm>
            <a:off x="179892" y="3603010"/>
            <a:ext cx="3020705" cy="1200329"/>
          </a:xfrm>
          <a:prstGeom prst="rect">
            <a:avLst/>
          </a:prstGeom>
          <a:noFill/>
        </p:spPr>
        <p:txBody>
          <a:bodyPr wrap="square" rtlCol="0">
            <a:spAutoFit/>
          </a:bodyPr>
          <a:lstStyle/>
          <a:p>
            <a:r>
              <a:rPr lang="fr-FR" sz="2400" b="1" dirty="0">
                <a:solidFill>
                  <a:srgbClr val="FFFF00"/>
                </a:solidFill>
              </a:rPr>
              <a:t>Site Natura 2000 de la côte rocheuse des Albères</a:t>
            </a:r>
          </a:p>
        </p:txBody>
      </p:sp>
    </p:spTree>
    <p:extLst>
      <p:ext uri="{BB962C8B-B14F-4D97-AF65-F5344CB8AC3E}">
        <p14:creationId xmlns:p14="http://schemas.microsoft.com/office/powerpoint/2010/main" val="316658447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hevreuil, cadre photo, art&#10;&#10;Description générée automatiquement">
            <a:extLst>
              <a:ext uri="{FF2B5EF4-FFF2-40B4-BE49-F238E27FC236}">
                <a16:creationId xmlns:a16="http://schemas.microsoft.com/office/drawing/2014/main" id="{4BF1E496-286A-6516-3331-53CCC40BE6D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95867" y="279000"/>
            <a:ext cx="8400000" cy="6300000"/>
          </a:xfrm>
          <a:prstGeom prst="rect">
            <a:avLst/>
          </a:prstGeom>
        </p:spPr>
      </p:pic>
      <p:sp>
        <p:nvSpPr>
          <p:cNvPr id="4" name="Rectangle 3">
            <a:extLst>
              <a:ext uri="{FF2B5EF4-FFF2-40B4-BE49-F238E27FC236}">
                <a16:creationId xmlns:a16="http://schemas.microsoft.com/office/drawing/2014/main" id="{B27DDF3B-769F-1DCE-31CD-35A7E9E77C5B}"/>
              </a:ext>
            </a:extLst>
          </p:cNvPr>
          <p:cNvSpPr/>
          <p:nvPr/>
        </p:nvSpPr>
        <p:spPr>
          <a:xfrm>
            <a:off x="941696" y="682388"/>
            <a:ext cx="7424382" cy="5404513"/>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10477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D4E68F48-3F96-EFB4-BA41-CA7E7132249E}"/>
              </a:ext>
            </a:extLst>
          </p:cNvPr>
          <p:cNvSpPr txBox="1"/>
          <p:nvPr/>
        </p:nvSpPr>
        <p:spPr>
          <a:xfrm>
            <a:off x="9062113" y="3944203"/>
            <a:ext cx="2961565" cy="1200329"/>
          </a:xfrm>
          <a:prstGeom prst="rect">
            <a:avLst/>
          </a:prstGeom>
          <a:noFill/>
        </p:spPr>
        <p:txBody>
          <a:bodyPr wrap="square" rtlCol="0">
            <a:spAutoFit/>
          </a:bodyPr>
          <a:lstStyle/>
          <a:p>
            <a:r>
              <a:rPr lang="fr-FR" sz="2400" b="1">
                <a:solidFill>
                  <a:srgbClr val="FFFF00"/>
                </a:solidFill>
              </a:rPr>
              <a:t>Site Natura 2000 de la côte rocheuse des Albères</a:t>
            </a:r>
            <a:endParaRPr lang="fr-FR" sz="2400" b="1" dirty="0">
              <a:solidFill>
                <a:srgbClr val="FFFF00"/>
              </a:solidFill>
            </a:endParaRPr>
          </a:p>
        </p:txBody>
      </p:sp>
    </p:spTree>
    <p:extLst>
      <p:ext uri="{BB962C8B-B14F-4D97-AF65-F5344CB8AC3E}">
        <p14:creationId xmlns:p14="http://schemas.microsoft.com/office/powerpoint/2010/main" val="429205652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hevreuil, cadre photo, art&#10;&#10;Description générée automatiquement">
            <a:extLst>
              <a:ext uri="{FF2B5EF4-FFF2-40B4-BE49-F238E27FC236}">
                <a16:creationId xmlns:a16="http://schemas.microsoft.com/office/drawing/2014/main" id="{B09CB922-9840-251B-AD4E-13AF8F44B8E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143534" y="279000"/>
            <a:ext cx="8400000" cy="6300000"/>
          </a:xfrm>
          <a:prstGeom prst="rect">
            <a:avLst/>
          </a:prstGeom>
        </p:spPr>
      </p:pic>
      <p:sp>
        <p:nvSpPr>
          <p:cNvPr id="4" name="Rectangle 3">
            <a:extLst>
              <a:ext uri="{FF2B5EF4-FFF2-40B4-BE49-F238E27FC236}">
                <a16:creationId xmlns:a16="http://schemas.microsoft.com/office/drawing/2014/main" id="{57F75866-12E3-986B-1B1E-3B2C0CC28D07}"/>
              </a:ext>
            </a:extLst>
          </p:cNvPr>
          <p:cNvSpPr/>
          <p:nvPr/>
        </p:nvSpPr>
        <p:spPr>
          <a:xfrm>
            <a:off x="3575713" y="696035"/>
            <a:ext cx="7438030" cy="5445458"/>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7302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F8182D0C-8C18-A132-0D7F-25C5291EAAAE}"/>
              </a:ext>
            </a:extLst>
          </p:cNvPr>
          <p:cNvSpPr txBox="1"/>
          <p:nvPr/>
        </p:nvSpPr>
        <p:spPr>
          <a:xfrm>
            <a:off x="136478" y="4294269"/>
            <a:ext cx="3007056" cy="830997"/>
          </a:xfrm>
          <a:prstGeom prst="rect">
            <a:avLst/>
          </a:prstGeom>
          <a:noFill/>
        </p:spPr>
        <p:txBody>
          <a:bodyPr wrap="square" rtlCol="0">
            <a:spAutoFit/>
          </a:bodyPr>
          <a:lstStyle/>
          <a:p>
            <a:r>
              <a:rPr lang="fr-FR" sz="2400" b="1" dirty="0">
                <a:solidFill>
                  <a:srgbClr val="FFFF00"/>
                </a:solidFill>
              </a:rPr>
              <a:t>Vue </a:t>
            </a:r>
            <a:r>
              <a:rPr lang="fr-FR" sz="2400" b="1" dirty="0" err="1">
                <a:solidFill>
                  <a:srgbClr val="FFFF00"/>
                </a:solidFill>
              </a:rPr>
              <a:t>génerale</a:t>
            </a:r>
            <a:r>
              <a:rPr lang="fr-FR" sz="2400" b="1" dirty="0">
                <a:solidFill>
                  <a:srgbClr val="FFFF00"/>
                </a:solidFill>
              </a:rPr>
              <a:t> depuis la RN 114.</a:t>
            </a:r>
          </a:p>
        </p:txBody>
      </p:sp>
    </p:spTree>
    <p:extLst>
      <p:ext uri="{BB962C8B-B14F-4D97-AF65-F5344CB8AC3E}">
        <p14:creationId xmlns:p14="http://schemas.microsoft.com/office/powerpoint/2010/main" val="123889849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hevreuil, cadre photo, art&#10;&#10;Description générée automatiquement">
            <a:extLst>
              <a:ext uri="{FF2B5EF4-FFF2-40B4-BE49-F238E27FC236}">
                <a16:creationId xmlns:a16="http://schemas.microsoft.com/office/drawing/2014/main" id="{CD74DF00-5AA5-B091-D130-C3433AEDDFA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37062" y="279000"/>
            <a:ext cx="8400000" cy="6300000"/>
          </a:xfrm>
          <a:prstGeom prst="rect">
            <a:avLst/>
          </a:prstGeom>
        </p:spPr>
      </p:pic>
      <p:sp>
        <p:nvSpPr>
          <p:cNvPr id="4" name="Rectangle 3">
            <a:extLst>
              <a:ext uri="{FF2B5EF4-FFF2-40B4-BE49-F238E27FC236}">
                <a16:creationId xmlns:a16="http://schemas.microsoft.com/office/drawing/2014/main" id="{11800FC4-EE64-39C7-CF58-A7D2DED11C77}"/>
              </a:ext>
            </a:extLst>
          </p:cNvPr>
          <p:cNvSpPr/>
          <p:nvPr/>
        </p:nvSpPr>
        <p:spPr>
          <a:xfrm>
            <a:off x="1255593" y="696036"/>
            <a:ext cx="7424383" cy="5459104"/>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92075">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EB168E16-3C29-3D8C-EE86-97C327F75E94}"/>
              </a:ext>
            </a:extLst>
          </p:cNvPr>
          <p:cNvSpPr txBox="1"/>
          <p:nvPr/>
        </p:nvSpPr>
        <p:spPr>
          <a:xfrm>
            <a:off x="9237062" y="4121624"/>
            <a:ext cx="1724167" cy="461665"/>
          </a:xfrm>
          <a:prstGeom prst="rect">
            <a:avLst/>
          </a:prstGeom>
          <a:noFill/>
        </p:spPr>
        <p:txBody>
          <a:bodyPr wrap="square" rtlCol="0">
            <a:spAutoFit/>
          </a:bodyPr>
          <a:lstStyle/>
          <a:p>
            <a:r>
              <a:rPr lang="fr-FR" sz="2400" b="1" dirty="0">
                <a:solidFill>
                  <a:srgbClr val="FFFF00"/>
                </a:solidFill>
              </a:rPr>
              <a:t>Le port</a:t>
            </a:r>
            <a:r>
              <a:rPr lang="fr-FR" dirty="0">
                <a:solidFill>
                  <a:srgbClr val="FFFF00"/>
                </a:solidFill>
              </a:rPr>
              <a:t>.</a:t>
            </a:r>
          </a:p>
        </p:txBody>
      </p:sp>
    </p:spTree>
    <p:extLst>
      <p:ext uri="{BB962C8B-B14F-4D97-AF65-F5344CB8AC3E}">
        <p14:creationId xmlns:p14="http://schemas.microsoft.com/office/powerpoint/2010/main" val="19817816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3AA9636E-BFC0-9F52-84B5-C452486C66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5719" y="189000"/>
            <a:ext cx="4338078"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21E4CC2-61BE-CEB7-9B97-C823BF45DDEF}"/>
              </a:ext>
            </a:extLst>
          </p:cNvPr>
          <p:cNvSpPr txBox="1"/>
          <p:nvPr/>
        </p:nvSpPr>
        <p:spPr>
          <a:xfrm>
            <a:off x="136478" y="3875964"/>
            <a:ext cx="3459241" cy="830997"/>
          </a:xfrm>
          <a:prstGeom prst="rect">
            <a:avLst/>
          </a:prstGeom>
          <a:noFill/>
        </p:spPr>
        <p:txBody>
          <a:bodyPr wrap="square" rtlCol="0">
            <a:spAutoFit/>
          </a:bodyPr>
          <a:lstStyle/>
          <a:p>
            <a:r>
              <a:rPr lang="fr-FR" sz="2400" b="1"/>
              <a:t>Église Notre-Dame de Bonne Nouvelle</a:t>
            </a:r>
            <a:endParaRPr lang="fr-FR" sz="2400" b="1" dirty="0"/>
          </a:p>
        </p:txBody>
      </p:sp>
    </p:spTree>
    <p:extLst>
      <p:ext uri="{BB962C8B-B14F-4D97-AF65-F5344CB8AC3E}">
        <p14:creationId xmlns:p14="http://schemas.microsoft.com/office/powerpoint/2010/main" val="292210747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hevreuil, cadre photo, art&#10;&#10;Description générée automatiquement">
            <a:extLst>
              <a:ext uri="{FF2B5EF4-FFF2-40B4-BE49-F238E27FC236}">
                <a16:creationId xmlns:a16="http://schemas.microsoft.com/office/drawing/2014/main" id="{80B2CA7D-0762-4E56-0FCF-77F54D6B393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78006" y="279000"/>
            <a:ext cx="8400000" cy="6300000"/>
          </a:xfrm>
          <a:prstGeom prst="rect">
            <a:avLst/>
          </a:prstGeom>
        </p:spPr>
      </p:pic>
      <p:sp>
        <p:nvSpPr>
          <p:cNvPr id="4" name="Rectangle 3">
            <a:extLst>
              <a:ext uri="{FF2B5EF4-FFF2-40B4-BE49-F238E27FC236}">
                <a16:creationId xmlns:a16="http://schemas.microsoft.com/office/drawing/2014/main" id="{87C3CEFB-B5F1-3A16-9F8D-0F13A448819F}"/>
              </a:ext>
            </a:extLst>
          </p:cNvPr>
          <p:cNvSpPr/>
          <p:nvPr/>
        </p:nvSpPr>
        <p:spPr>
          <a:xfrm>
            <a:off x="1310185" y="668740"/>
            <a:ext cx="7451678" cy="5418161"/>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793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FDCF70E1-38BB-8B31-8EC8-DD89AE27164D}"/>
              </a:ext>
            </a:extLst>
          </p:cNvPr>
          <p:cNvSpPr txBox="1"/>
          <p:nvPr/>
        </p:nvSpPr>
        <p:spPr>
          <a:xfrm>
            <a:off x="9376012" y="3698543"/>
            <a:ext cx="2815988" cy="830997"/>
          </a:xfrm>
          <a:prstGeom prst="rect">
            <a:avLst/>
          </a:prstGeom>
          <a:noFill/>
        </p:spPr>
        <p:txBody>
          <a:bodyPr wrap="square" rtlCol="0">
            <a:spAutoFit/>
          </a:bodyPr>
          <a:lstStyle/>
          <a:p>
            <a:r>
              <a:rPr lang="fr-FR" sz="2400" b="1">
                <a:solidFill>
                  <a:srgbClr val="FFFF00"/>
                </a:solidFill>
              </a:rPr>
              <a:t>Rorqual commun près du cap Béar.</a:t>
            </a:r>
            <a:endParaRPr lang="fr-FR" sz="2400" b="1" dirty="0">
              <a:solidFill>
                <a:srgbClr val="FFFF00"/>
              </a:solidFill>
            </a:endParaRPr>
          </a:p>
        </p:txBody>
      </p:sp>
    </p:spTree>
    <p:extLst>
      <p:ext uri="{BB962C8B-B14F-4D97-AF65-F5344CB8AC3E}">
        <p14:creationId xmlns:p14="http://schemas.microsoft.com/office/powerpoint/2010/main" val="133193323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hevreuil, cadre photo, art&#10;&#10;Description générée automatiquement">
            <a:extLst>
              <a:ext uri="{FF2B5EF4-FFF2-40B4-BE49-F238E27FC236}">
                <a16:creationId xmlns:a16="http://schemas.microsoft.com/office/drawing/2014/main" id="{C56FB5ED-D2D6-1CBA-765A-BCC30490EA1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116239" y="279000"/>
            <a:ext cx="8400000" cy="6300000"/>
          </a:xfrm>
          <a:prstGeom prst="rect">
            <a:avLst/>
          </a:prstGeom>
        </p:spPr>
      </p:pic>
      <p:sp>
        <p:nvSpPr>
          <p:cNvPr id="4" name="Rectangle 3">
            <a:extLst>
              <a:ext uri="{FF2B5EF4-FFF2-40B4-BE49-F238E27FC236}">
                <a16:creationId xmlns:a16="http://schemas.microsoft.com/office/drawing/2014/main" id="{58410A50-AE43-C460-9609-DD77B0ED50C7}"/>
              </a:ext>
            </a:extLst>
          </p:cNvPr>
          <p:cNvSpPr/>
          <p:nvPr/>
        </p:nvSpPr>
        <p:spPr>
          <a:xfrm>
            <a:off x="3562066" y="696036"/>
            <a:ext cx="7424382" cy="5390865"/>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793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FA9CE365-E152-F23D-28B7-48CB792BF396}"/>
              </a:ext>
            </a:extLst>
          </p:cNvPr>
          <p:cNvSpPr txBox="1"/>
          <p:nvPr/>
        </p:nvSpPr>
        <p:spPr>
          <a:xfrm>
            <a:off x="0" y="4258101"/>
            <a:ext cx="3032275" cy="830997"/>
          </a:xfrm>
          <a:prstGeom prst="rect">
            <a:avLst/>
          </a:prstGeom>
          <a:noFill/>
        </p:spPr>
        <p:txBody>
          <a:bodyPr wrap="square" rtlCol="0">
            <a:spAutoFit/>
          </a:bodyPr>
          <a:lstStyle/>
          <a:p>
            <a:r>
              <a:rPr lang="fr-FR" sz="2400" b="1" dirty="0">
                <a:solidFill>
                  <a:srgbClr val="FFFF00"/>
                </a:solidFill>
              </a:rPr>
              <a:t>Filets de pêche dans le port.</a:t>
            </a:r>
          </a:p>
        </p:txBody>
      </p:sp>
    </p:spTree>
    <p:extLst>
      <p:ext uri="{BB962C8B-B14F-4D97-AF65-F5344CB8AC3E}">
        <p14:creationId xmlns:p14="http://schemas.microsoft.com/office/powerpoint/2010/main" val="328328159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hevreuil, cadre photo, art&#10;&#10;Description générée automatiquement">
            <a:extLst>
              <a:ext uri="{FF2B5EF4-FFF2-40B4-BE49-F238E27FC236}">
                <a16:creationId xmlns:a16="http://schemas.microsoft.com/office/drawing/2014/main" id="{35CA5CC9-C60D-CAEF-A703-BFADC413BE3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41529" y="279000"/>
            <a:ext cx="8400000" cy="6300000"/>
          </a:xfrm>
          <a:prstGeom prst="rect">
            <a:avLst/>
          </a:prstGeom>
        </p:spPr>
      </p:pic>
      <p:sp>
        <p:nvSpPr>
          <p:cNvPr id="4" name="Rectangle 3">
            <a:extLst>
              <a:ext uri="{FF2B5EF4-FFF2-40B4-BE49-F238E27FC236}">
                <a16:creationId xmlns:a16="http://schemas.microsoft.com/office/drawing/2014/main" id="{703BCC8D-8C45-8961-A807-C3F00045C6E8}"/>
              </a:ext>
            </a:extLst>
          </p:cNvPr>
          <p:cNvSpPr/>
          <p:nvPr/>
        </p:nvSpPr>
        <p:spPr>
          <a:xfrm>
            <a:off x="1187356" y="668739"/>
            <a:ext cx="7424382" cy="5418161"/>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635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C8439A54-F978-500E-C9B1-A0EDD9228B7A}"/>
              </a:ext>
            </a:extLst>
          </p:cNvPr>
          <p:cNvSpPr txBox="1"/>
          <p:nvPr/>
        </p:nvSpPr>
        <p:spPr>
          <a:xfrm>
            <a:off x="9141529" y="3039912"/>
            <a:ext cx="2811439" cy="3046988"/>
          </a:xfrm>
          <a:prstGeom prst="rect">
            <a:avLst/>
          </a:prstGeom>
          <a:noFill/>
        </p:spPr>
        <p:txBody>
          <a:bodyPr wrap="square" rtlCol="0">
            <a:spAutoFit/>
          </a:bodyPr>
          <a:lstStyle/>
          <a:p>
            <a:r>
              <a:rPr lang="fr-FR" sz="2400" b="1"/>
              <a:t>Vignoble près de Cosprons. La viticulture est également une activité économique importante à Port-Vendres.</a:t>
            </a:r>
            <a:endParaRPr lang="fr-FR" sz="2400" b="1" dirty="0"/>
          </a:p>
        </p:txBody>
      </p:sp>
    </p:spTree>
    <p:extLst>
      <p:ext uri="{BB962C8B-B14F-4D97-AF65-F5344CB8AC3E}">
        <p14:creationId xmlns:p14="http://schemas.microsoft.com/office/powerpoint/2010/main" val="276839658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chevreuil, cadre photo, art&#10;&#10;Description générée automatiquement">
            <a:extLst>
              <a:ext uri="{FF2B5EF4-FFF2-40B4-BE49-F238E27FC236}">
                <a16:creationId xmlns:a16="http://schemas.microsoft.com/office/drawing/2014/main" id="{CEF9391B-75B7-FD07-CA61-57066DD307F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48000" y="279000"/>
            <a:ext cx="8400000" cy="6300000"/>
          </a:xfrm>
          <a:prstGeom prst="rect">
            <a:avLst/>
          </a:prstGeom>
        </p:spPr>
      </p:pic>
      <p:sp>
        <p:nvSpPr>
          <p:cNvPr id="4" name="Rectangle 3">
            <a:extLst>
              <a:ext uri="{FF2B5EF4-FFF2-40B4-BE49-F238E27FC236}">
                <a16:creationId xmlns:a16="http://schemas.microsoft.com/office/drawing/2014/main" id="{AD937C5D-6E85-DD13-3B54-84212DAF41B0}"/>
              </a:ext>
            </a:extLst>
          </p:cNvPr>
          <p:cNvSpPr/>
          <p:nvPr/>
        </p:nvSpPr>
        <p:spPr>
          <a:xfrm>
            <a:off x="3425588" y="696036"/>
            <a:ext cx="7506269" cy="5459104"/>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10160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E2329F7D-B819-4AD6-D395-B628E01FAB01}"/>
              </a:ext>
            </a:extLst>
          </p:cNvPr>
          <p:cNvSpPr txBox="1"/>
          <p:nvPr/>
        </p:nvSpPr>
        <p:spPr>
          <a:xfrm>
            <a:off x="245660" y="3855882"/>
            <a:ext cx="3179928" cy="830997"/>
          </a:xfrm>
          <a:prstGeom prst="rect">
            <a:avLst/>
          </a:prstGeom>
          <a:noFill/>
        </p:spPr>
        <p:txBody>
          <a:bodyPr wrap="square" rtlCol="0">
            <a:spAutoFit/>
          </a:bodyPr>
          <a:lstStyle/>
          <a:p>
            <a:r>
              <a:rPr lang="fr-FR" sz="2400" b="1" dirty="0">
                <a:solidFill>
                  <a:srgbClr val="FFFF00"/>
                </a:solidFill>
              </a:rPr>
              <a:t>Port-Vendres (France/</a:t>
            </a:r>
            <a:r>
              <a:rPr lang="fr-FR" sz="2400" b="1" dirty="0" err="1">
                <a:solidFill>
                  <a:srgbClr val="FFFF00"/>
                </a:solidFill>
              </a:rPr>
              <a:t>Catalunya</a:t>
            </a:r>
            <a:r>
              <a:rPr lang="fr-FR" sz="2400" b="1" dirty="0">
                <a:solidFill>
                  <a:srgbClr val="FFFF00"/>
                </a:solidFill>
              </a:rPr>
              <a:t>)</a:t>
            </a:r>
          </a:p>
        </p:txBody>
      </p:sp>
    </p:spTree>
    <p:extLst>
      <p:ext uri="{BB962C8B-B14F-4D97-AF65-F5344CB8AC3E}">
        <p14:creationId xmlns:p14="http://schemas.microsoft.com/office/powerpoint/2010/main" val="411888739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5119376-1E6A-8EF3-65AB-1F647D32E0B3}"/>
              </a:ext>
            </a:extLst>
          </p:cNvPr>
          <p:cNvSpPr txBox="1"/>
          <p:nvPr/>
        </p:nvSpPr>
        <p:spPr>
          <a:xfrm>
            <a:off x="491320" y="709683"/>
            <a:ext cx="11550555" cy="584775"/>
          </a:xfrm>
          <a:prstGeom prst="rect">
            <a:avLst/>
          </a:prstGeom>
          <a:noFill/>
        </p:spPr>
        <p:txBody>
          <a:bodyPr wrap="square" rtlCol="0">
            <a:spAutoFit/>
          </a:bodyPr>
          <a:lstStyle/>
          <a:p>
            <a:r>
              <a:rPr lang="fr-FR" sz="3200" b="1" dirty="0">
                <a:solidFill>
                  <a:srgbClr val="FFFF00"/>
                </a:solidFill>
              </a:rPr>
              <a:t>Lorient Vous A Présenté  La Commune  La Baie Des </a:t>
            </a:r>
            <a:r>
              <a:rPr lang="fr-FR" sz="3200" b="1" dirty="0" err="1">
                <a:solidFill>
                  <a:srgbClr val="FFFF00"/>
                </a:solidFill>
              </a:rPr>
              <a:t>Paulilles</a:t>
            </a:r>
            <a:r>
              <a:rPr lang="fr-FR" sz="3200" b="1" dirty="0">
                <a:solidFill>
                  <a:srgbClr val="FFFF00"/>
                </a:solidFill>
              </a:rPr>
              <a:t> </a:t>
            </a:r>
          </a:p>
        </p:txBody>
      </p:sp>
      <p:sp>
        <p:nvSpPr>
          <p:cNvPr id="3" name="ZoneTexte 2">
            <a:extLst>
              <a:ext uri="{FF2B5EF4-FFF2-40B4-BE49-F238E27FC236}">
                <a16:creationId xmlns:a16="http://schemas.microsoft.com/office/drawing/2014/main" id="{DAE6A037-C63E-22DB-DE47-CF267874FDCD}"/>
              </a:ext>
            </a:extLst>
          </p:cNvPr>
          <p:cNvSpPr txBox="1"/>
          <p:nvPr/>
        </p:nvSpPr>
        <p:spPr>
          <a:xfrm>
            <a:off x="2661314" y="1294458"/>
            <a:ext cx="10745338" cy="584775"/>
          </a:xfrm>
          <a:prstGeom prst="rect">
            <a:avLst/>
          </a:prstGeom>
          <a:noFill/>
        </p:spPr>
        <p:txBody>
          <a:bodyPr wrap="square" rtlCol="0">
            <a:spAutoFit/>
          </a:bodyPr>
          <a:lstStyle/>
          <a:p>
            <a:r>
              <a:rPr lang="fr-FR" sz="3200" b="1" dirty="0">
                <a:solidFill>
                  <a:srgbClr val="FFFF00"/>
                </a:solidFill>
              </a:rPr>
              <a:t>Sur Une Suggestion De </a:t>
            </a:r>
            <a:r>
              <a:rPr lang="fr-FR" sz="3200" b="1" dirty="0" err="1">
                <a:solidFill>
                  <a:srgbClr val="FFFF00"/>
                </a:solidFill>
              </a:rPr>
              <a:t>JackDidier</a:t>
            </a:r>
            <a:endParaRPr lang="fr-FR" sz="3200" b="1" dirty="0">
              <a:solidFill>
                <a:srgbClr val="FFFF00"/>
              </a:solidFill>
            </a:endParaRPr>
          </a:p>
        </p:txBody>
      </p:sp>
      <p:sp>
        <p:nvSpPr>
          <p:cNvPr id="4" name="ZoneTexte 3">
            <a:extLst>
              <a:ext uri="{FF2B5EF4-FFF2-40B4-BE49-F238E27FC236}">
                <a16:creationId xmlns:a16="http://schemas.microsoft.com/office/drawing/2014/main" id="{1667CF6E-04C7-B698-5C35-1DB9132CF7B3}"/>
              </a:ext>
            </a:extLst>
          </p:cNvPr>
          <p:cNvSpPr txBox="1"/>
          <p:nvPr/>
        </p:nvSpPr>
        <p:spPr>
          <a:xfrm>
            <a:off x="3916908" y="1879233"/>
            <a:ext cx="9103056" cy="584775"/>
          </a:xfrm>
          <a:prstGeom prst="rect">
            <a:avLst/>
          </a:prstGeom>
          <a:noFill/>
        </p:spPr>
        <p:txBody>
          <a:bodyPr wrap="square" rtlCol="0">
            <a:spAutoFit/>
          </a:bodyPr>
          <a:lstStyle/>
          <a:p>
            <a:r>
              <a:rPr lang="fr-FR" sz="3200" b="1" dirty="0">
                <a:solidFill>
                  <a:srgbClr val="FFFF00"/>
                </a:solidFill>
              </a:rPr>
              <a:t>Merci Pour Votre Visite</a:t>
            </a:r>
          </a:p>
        </p:txBody>
      </p:sp>
      <p:sp>
        <p:nvSpPr>
          <p:cNvPr id="5" name="ZoneTexte 4">
            <a:extLst>
              <a:ext uri="{FF2B5EF4-FFF2-40B4-BE49-F238E27FC236}">
                <a16:creationId xmlns:a16="http://schemas.microsoft.com/office/drawing/2014/main" id="{1DC5068C-33D3-0633-EDD1-02D06793386D}"/>
              </a:ext>
            </a:extLst>
          </p:cNvPr>
          <p:cNvSpPr txBox="1"/>
          <p:nvPr/>
        </p:nvSpPr>
        <p:spPr>
          <a:xfrm>
            <a:off x="3411941" y="2499619"/>
            <a:ext cx="7779223"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6" name="ZoneTexte 5">
            <a:extLst>
              <a:ext uri="{FF2B5EF4-FFF2-40B4-BE49-F238E27FC236}">
                <a16:creationId xmlns:a16="http://schemas.microsoft.com/office/drawing/2014/main" id="{407B5DEA-CA09-AA77-EFE5-9ACDA7E982E9}"/>
              </a:ext>
            </a:extLst>
          </p:cNvPr>
          <p:cNvSpPr txBox="1"/>
          <p:nvPr/>
        </p:nvSpPr>
        <p:spPr>
          <a:xfrm>
            <a:off x="5418162" y="3188832"/>
            <a:ext cx="6878472"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196789368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157</TotalTime>
  <Words>482</Words>
  <Application>Microsoft Office PowerPoint</Application>
  <PresentationFormat>Grand écran</PresentationFormat>
  <Paragraphs>34</Paragraphs>
  <Slides>27</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27</vt:i4>
      </vt:variant>
    </vt:vector>
  </HeadingPairs>
  <TitlesOfParts>
    <vt:vector size="31"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2</cp:revision>
  <dcterms:created xsi:type="dcterms:W3CDTF">2024-04-21T06:35:05Z</dcterms:created>
  <dcterms:modified xsi:type="dcterms:W3CDTF">2024-04-21T09:25:56Z</dcterms:modified>
</cp:coreProperties>
</file>