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70" r:id="rId5"/>
    <p:sldId id="269" r:id="rId6"/>
    <p:sldId id="268" r:id="rId7"/>
    <p:sldId id="267" r:id="rId8"/>
    <p:sldId id="266" r:id="rId9"/>
    <p:sldId id="264" r:id="rId10"/>
    <p:sldId id="265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51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9BF131-A039-B1B1-C439-0661248883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2DE5403-33EF-E5C5-8B01-F65AAD98FD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B7E33D-C404-EEE8-0AA2-5D27F09BD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0D9093-3D51-4156-2B34-2CFFD0A9E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274AEA-DD73-D902-4A17-11640A3BE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AE1BC8-7C71-9EA8-9061-399F15980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031144-AED4-2738-FF64-D54B08577B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85B885-1AFD-BF07-F061-A9A014ABC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7617B6-E2EE-AC15-278A-92CC01C1E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B52642-7915-7375-A9DE-D133DB6BD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93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8E1DF-CE9C-3193-5419-680A032C3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7A28EEF-0306-564A-BD37-B77BC48474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410F07B-948B-56A5-E937-466F53B54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F5E073-702A-BDBA-8624-594BCD14D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6EE1A3-85B1-C8BC-1CA6-2FCDD7BE5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00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A1B5E8-1802-F38D-FEC2-81CA83D0F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37B717-6394-184F-95B5-684F101D6E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DA4B22E-3663-5A01-A11D-60A5ADCE75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86B68C-F914-3FE2-B730-195647409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0F4A76-A1B4-A141-ADF2-8BC3B6D4D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B769BC-31EE-7BDC-CFCB-84C9B6D9C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8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15BCD6-D3DB-E923-3304-AAA3241BC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2A492D-9526-99E9-C5A8-137165D30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3E22FEE-75E4-D247-63EA-86970B7A18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A2A8825-6159-CEE9-D3E6-E9702524DC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E05B343-F8F6-B9E2-9D51-D2F7720994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A10FC23-56C7-4352-78CD-A400E1FB2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7A90955-A591-8C66-6677-15B2A86F8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D6773EE-34FC-68D5-7AEE-B319BCA25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24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E57A3C-C2EA-4D24-0403-CF4B526B9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D6C0504-87E4-7E1F-2B2C-223F810F7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C7C574-E9B1-7DEF-F20A-A2A18A19A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DE18C8D-193C-8E1A-DF42-765CEBA21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5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F9C696-D077-7A4C-6BD5-C11DC535F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7F3FC4D-7F33-7F97-2FE3-23C0A8357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15FA14F-2CC6-6586-483B-772EA2ED4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55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450B3A-5867-2B98-6865-406BA4A46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D2AFB6-A322-E50F-9229-42E78DA8B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BB1F617-E796-0E9A-58DB-65D121F388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DB51AF-E93C-4C33-C870-5D5BF2BBA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CC3DBE-AA37-DB7B-18A7-39CDFE06A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52A591-936F-B38A-8E83-BD7C40909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16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56AFDD-C197-9F45-4644-DA4C4DE26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53EC93E-FA73-4376-B691-62CB08313E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F55F49-EDEE-B3EA-0AF6-B746B51AD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F20AF2D-B29B-2D29-AFFB-30168B033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ED41AF9-AA6C-BA4C-9C7F-0E6711920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06ABBB-3F07-34BE-50CC-42D8C7DB6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78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FC3A7B-33FD-2096-60A6-35EB9C71E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CB0FEF4-C93F-C700-BE69-53F8656F4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A90DB-DA16-AB7E-F40A-A29077E5A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0C36CA-32B8-A133-7818-998BE764B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EE00B7-6946-C3D2-9A03-B5CC4934C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0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CCFBD76-38CD-93CB-7E2E-02E0E007DB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6FBF86D-5F30-B97C-C629-FBE2CFA6C4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B95D0F-1D2D-1273-3356-5696E10FC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574820-25C5-2F61-16B2-B0C5A71C7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0DA539-2DDD-6151-B959-41D8E344B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C59245-E799-B771-F108-F4243545A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FAFCED1-D932-2D99-3212-6CFC86521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955021-4BFC-B844-FABE-0CF54DF26C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D06FC1-2C29-453E-8336-0ED83BFEE798}" type="datetimeFigureOut">
              <a:rPr lang="fr-FR" smtClean="0"/>
              <a:t>17/04/2024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6580B5-9200-CE18-8576-44F369F26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DE8305-4D80-0291-409E-64F7A2D58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2FC032-34D0-4D41-A80A-A7EF34E575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421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ciel&#10;&#10;Description générée automatiquement">
            <a:extLst>
              <a:ext uri="{FF2B5EF4-FFF2-40B4-BE49-F238E27FC236}">
                <a16:creationId xmlns:a16="http://schemas.microsoft.com/office/drawing/2014/main" id="{2BD2F123-DBFC-399B-3DD8-E613BE81C7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497" y="749071"/>
            <a:ext cx="960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5847D5-578F-26E2-8E39-4235C386D45A}"/>
              </a:ext>
            </a:extLst>
          </p:cNvPr>
          <p:cNvSpPr txBox="1"/>
          <p:nvPr/>
        </p:nvSpPr>
        <p:spPr>
          <a:xfrm>
            <a:off x="2847702" y="287406"/>
            <a:ext cx="96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 Les Villages Traditionnelles Au Japon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03B29C9-74B2-B424-6FA4-86FC7F49E789}"/>
              </a:ext>
            </a:extLst>
          </p:cNvPr>
          <p:cNvSpPr txBox="1"/>
          <p:nvPr/>
        </p:nvSpPr>
        <p:spPr>
          <a:xfrm>
            <a:off x="371314" y="2442754"/>
            <a:ext cx="218149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Ferme </a:t>
            </a:r>
            <a:r>
              <a:rPr lang="fr-FR" sz="2400" b="1" dirty="0" err="1">
                <a:solidFill>
                  <a:srgbClr val="FFFF00"/>
                </a:solidFill>
              </a:rPr>
              <a:t>Gassho-zukuri</a:t>
            </a:r>
            <a:r>
              <a:rPr lang="fr-FR" sz="2400" b="1" dirty="0">
                <a:solidFill>
                  <a:srgbClr val="FFFF00"/>
                </a:solidFill>
              </a:rPr>
              <a:t> , village d'</a:t>
            </a:r>
            <a:r>
              <a:rPr lang="fr-FR" sz="2400" b="1" dirty="0" err="1">
                <a:solidFill>
                  <a:srgbClr val="FFFF00"/>
                </a:solidFill>
              </a:rPr>
              <a:t>Ogimachi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Shirakawa</a:t>
            </a:r>
            <a:r>
              <a:rPr lang="fr-FR" sz="2400" b="1" dirty="0">
                <a:solidFill>
                  <a:srgbClr val="FFFF00"/>
                </a:solidFill>
              </a:rPr>
              <a:t>-go, préfecture de Gifu, Japon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Date	6 avril 2008</a:t>
            </a:r>
          </a:p>
        </p:txBody>
      </p:sp>
    </p:spTree>
    <p:extLst>
      <p:ext uri="{BB962C8B-B14F-4D97-AF65-F5344CB8AC3E}">
        <p14:creationId xmlns:p14="http://schemas.microsoft.com/office/powerpoint/2010/main" val="120277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Musique Zen Traditionnelle Japonaise.wav"/>
          </p:stSnd>
        </p:sndAc>
      </p:transition>
    </mc:Choice>
    <mc:Fallback>
      <p:transition spd="slow" advClick="0" advTm="8000">
        <p:fade/>
        <p:sndAc>
          <p:stSnd loop="1">
            <p:snd r:embed="rId2" name="Musique Zen Traditionnelle Japonai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hutte, arbre&#10;&#10;Description générée automatiquement">
            <a:extLst>
              <a:ext uri="{FF2B5EF4-FFF2-40B4-BE49-F238E27FC236}">
                <a16:creationId xmlns:a16="http://schemas.microsoft.com/office/drawing/2014/main" id="{A0EA53E6-1D8E-062D-7672-6D56C67A62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88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06CA2AE-C371-B797-23A1-375C95B16FA7}"/>
              </a:ext>
            </a:extLst>
          </p:cNvPr>
          <p:cNvSpPr txBox="1"/>
          <p:nvPr/>
        </p:nvSpPr>
        <p:spPr>
          <a:xfrm>
            <a:off x="8808788" y="2638697"/>
            <a:ext cx="30697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L'une des trois plus anciennes </a:t>
            </a:r>
            <a:r>
              <a:rPr lang="fr-FR" sz="2400" b="1" dirty="0" err="1">
                <a:solidFill>
                  <a:srgbClr val="FFFF00"/>
                </a:solidFill>
              </a:rPr>
              <a:t>minka</a:t>
            </a:r>
            <a:r>
              <a:rPr lang="fr-FR" sz="2400" b="1" dirty="0">
                <a:solidFill>
                  <a:srgbClr val="FFFF00"/>
                </a:solidFill>
              </a:rPr>
              <a:t>, la maison </a:t>
            </a:r>
            <a:r>
              <a:rPr lang="fr-FR" sz="2400" b="1" dirty="0" err="1">
                <a:solidFill>
                  <a:srgbClr val="FFFF00"/>
                </a:solidFill>
              </a:rPr>
              <a:t>Hagoki</a:t>
            </a:r>
            <a:r>
              <a:rPr lang="fr-FR" sz="2400" b="1" dirty="0">
                <a:solidFill>
                  <a:srgbClr val="FFFF00"/>
                </a:solidFill>
              </a:rPr>
              <a:t>, à Kobe, seconde moitié de la période de Muromachi, soit entre 1450 et 1573</a:t>
            </a:r>
          </a:p>
        </p:txBody>
      </p:sp>
    </p:spTree>
    <p:extLst>
      <p:ext uri="{BB962C8B-B14F-4D97-AF65-F5344CB8AC3E}">
        <p14:creationId xmlns:p14="http://schemas.microsoft.com/office/powerpoint/2010/main" val="135686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bâtiment&#10;&#10;Description générée automatiquement">
            <a:extLst>
              <a:ext uri="{FF2B5EF4-FFF2-40B4-BE49-F238E27FC236}">
                <a16:creationId xmlns:a16="http://schemas.microsoft.com/office/drawing/2014/main" id="{81F7559E-251F-EDD5-BBAD-A24087168B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7138" y="369000"/>
            <a:ext cx="919598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2AB532-D3A9-BC63-15E1-305A6AB75351}"/>
              </a:ext>
            </a:extLst>
          </p:cNvPr>
          <p:cNvSpPr txBox="1"/>
          <p:nvPr/>
        </p:nvSpPr>
        <p:spPr>
          <a:xfrm>
            <a:off x="528879" y="3429000"/>
            <a:ext cx="24133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Des </a:t>
            </a:r>
            <a:r>
              <a:rPr lang="fr-FR" sz="2400" b="1" dirty="0" err="1">
                <a:solidFill>
                  <a:srgbClr val="FFFF00"/>
                </a:solidFill>
              </a:rPr>
              <a:t>machiya</a:t>
            </a:r>
            <a:r>
              <a:rPr lang="fr-FR" sz="2400" b="1" dirty="0">
                <a:solidFill>
                  <a:srgbClr val="FFFF00"/>
                </a:solidFill>
              </a:rPr>
              <a:t> mitoyennes à </a:t>
            </a:r>
            <a:r>
              <a:rPr lang="fr-FR" sz="2400" b="1" dirty="0" err="1">
                <a:solidFill>
                  <a:srgbClr val="FFFF00"/>
                </a:solidFill>
              </a:rPr>
              <a:t>Mino</a:t>
            </a:r>
            <a:r>
              <a:rPr lang="fr-FR" sz="2400" b="1" dirty="0">
                <a:solidFill>
                  <a:srgbClr val="FFFF00"/>
                </a:solidFill>
              </a:rPr>
              <a:t> (Gifu), 2010.</a:t>
            </a:r>
          </a:p>
        </p:txBody>
      </p:sp>
    </p:spTree>
    <p:extLst>
      <p:ext uri="{BB962C8B-B14F-4D97-AF65-F5344CB8AC3E}">
        <p14:creationId xmlns:p14="http://schemas.microsoft.com/office/powerpoint/2010/main" val="106272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arbre, gelé&#10;&#10;Description générée automatiquement">
            <a:extLst>
              <a:ext uri="{FF2B5EF4-FFF2-40B4-BE49-F238E27FC236}">
                <a16:creationId xmlns:a16="http://schemas.microsoft.com/office/drawing/2014/main" id="{497D6164-DFEA-8B41-5AAA-42A314C0B3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902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8F2CE7-F906-1FB9-61EB-B08249F1125E}"/>
              </a:ext>
            </a:extLst>
          </p:cNvPr>
          <p:cNvSpPr txBox="1"/>
          <p:nvPr/>
        </p:nvSpPr>
        <p:spPr>
          <a:xfrm>
            <a:off x="8882743" y="3840480"/>
            <a:ext cx="33092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village de </a:t>
            </a:r>
            <a:r>
              <a:rPr lang="fr-FR" sz="2800" b="1" dirty="0" err="1">
                <a:solidFill>
                  <a:srgbClr val="FFFF00"/>
                </a:solidFill>
              </a:rPr>
              <a:t>Gokayama</a:t>
            </a:r>
            <a:r>
              <a:rPr lang="fr-FR" sz="2800" b="1" dirty="0">
                <a:solidFill>
                  <a:srgbClr val="FFFF00"/>
                </a:solidFill>
              </a:rPr>
              <a:t> sous la neige, février 2005.</a:t>
            </a:r>
          </a:p>
        </p:txBody>
      </p:sp>
    </p:spTree>
    <p:extLst>
      <p:ext uri="{BB962C8B-B14F-4D97-AF65-F5344CB8AC3E}">
        <p14:creationId xmlns:p14="http://schemas.microsoft.com/office/powerpoint/2010/main" val="2961775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aison&#10;&#10;Description générée automatiquement">
            <a:extLst>
              <a:ext uri="{FF2B5EF4-FFF2-40B4-BE49-F238E27FC236}">
                <a16:creationId xmlns:a16="http://schemas.microsoft.com/office/drawing/2014/main" id="{76C3D4B2-AA33-C937-9970-B7ECD59B45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2933" y="549000"/>
            <a:ext cx="7936268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78BCE54-2A82-54CF-DB6D-133F8B860CE1}"/>
              </a:ext>
            </a:extLst>
          </p:cNvPr>
          <p:cNvSpPr txBox="1"/>
          <p:nvPr/>
        </p:nvSpPr>
        <p:spPr>
          <a:xfrm>
            <a:off x="339633" y="2730137"/>
            <a:ext cx="35792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Réfection de la couverture d'un </a:t>
            </a:r>
            <a:r>
              <a:rPr lang="fr-FR" sz="2400" b="1" dirty="0" err="1">
                <a:solidFill>
                  <a:srgbClr val="FFFF00"/>
                </a:solidFill>
              </a:rPr>
              <a:t>minka</a:t>
            </a:r>
            <a:r>
              <a:rPr lang="fr-FR" sz="2400" b="1" dirty="0">
                <a:solidFill>
                  <a:srgbClr val="FFFF00"/>
                </a:solidFill>
              </a:rPr>
              <a:t> de style </a:t>
            </a:r>
            <a:r>
              <a:rPr lang="fr-FR" sz="2400" b="1" dirty="0" err="1">
                <a:solidFill>
                  <a:srgbClr val="FFFF00"/>
                </a:solidFill>
              </a:rPr>
              <a:t>gassho-zukuri</a:t>
            </a:r>
            <a:r>
              <a:rPr lang="fr-FR" sz="2400" b="1" dirty="0">
                <a:solidFill>
                  <a:srgbClr val="FFFF00"/>
                </a:solidFill>
              </a:rPr>
              <a:t>, village d'</a:t>
            </a:r>
            <a:r>
              <a:rPr lang="fr-FR" sz="2400" b="1" dirty="0" err="1">
                <a:solidFill>
                  <a:srgbClr val="FFFF00"/>
                </a:solidFill>
              </a:rPr>
              <a:t>Ogimachi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Shirakawa</a:t>
            </a:r>
            <a:r>
              <a:rPr lang="fr-FR" sz="2400" b="1" dirty="0">
                <a:solidFill>
                  <a:srgbClr val="FFFF00"/>
                </a:solidFill>
              </a:rPr>
              <a:t>-go, préfecture de Gifu, avril 2008.</a:t>
            </a:r>
          </a:p>
        </p:txBody>
      </p:sp>
    </p:spTree>
    <p:extLst>
      <p:ext uri="{BB962C8B-B14F-4D97-AF65-F5344CB8AC3E}">
        <p14:creationId xmlns:p14="http://schemas.microsoft.com/office/powerpoint/2010/main" val="61460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oit, fer, acier, bâtiment&#10;&#10;Description générée automatiquement">
            <a:extLst>
              <a:ext uri="{FF2B5EF4-FFF2-40B4-BE49-F238E27FC236}">
                <a16:creationId xmlns:a16="http://schemas.microsoft.com/office/drawing/2014/main" id="{EB692E68-FE03-6343-E193-52A4162169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852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8DCFD0-E1BE-C60A-5CA0-9A9DFF4A5D21}"/>
              </a:ext>
            </a:extLst>
          </p:cNvPr>
          <p:cNvSpPr txBox="1"/>
          <p:nvPr/>
        </p:nvSpPr>
        <p:spPr>
          <a:xfrm>
            <a:off x="9209314" y="2991395"/>
            <a:ext cx="28607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Réfection de la couverture d'un minka de style gassho-zukuri, village d'Ogimachi, Shirakawa-go, préfecture de Gifu, avril 2008.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433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zone rurale&#10;&#10;Description générée automatiquement">
            <a:extLst>
              <a:ext uri="{FF2B5EF4-FFF2-40B4-BE49-F238E27FC236}">
                <a16:creationId xmlns:a16="http://schemas.microsoft.com/office/drawing/2014/main" id="{D00966F9-6E26-42D4-0144-A74B4CC2FD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052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E437E8-6676-1763-4E23-260327F3279F}"/>
              </a:ext>
            </a:extLst>
          </p:cNvPr>
          <p:cNvSpPr txBox="1"/>
          <p:nvPr/>
        </p:nvSpPr>
        <p:spPr>
          <a:xfrm>
            <a:off x="378823" y="4376057"/>
            <a:ext cx="31742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b="1"/>
              <a:t>Vieille maison à Kita-kuo, Kita-ku (Kōbe).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8520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hiver&#10;&#10;Description générée automatiquement">
            <a:extLst>
              <a:ext uri="{FF2B5EF4-FFF2-40B4-BE49-F238E27FC236}">
                <a16:creationId xmlns:a16="http://schemas.microsoft.com/office/drawing/2014/main" id="{E74D3EE5-AF80-5099-37C6-D0EFBDF060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187" y="369000"/>
            <a:ext cx="865144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852148-8E7A-79EF-005C-62F1E830BA21}"/>
              </a:ext>
            </a:extLst>
          </p:cNvPr>
          <p:cNvSpPr txBox="1"/>
          <p:nvPr/>
        </p:nvSpPr>
        <p:spPr>
          <a:xfrm>
            <a:off x="9390630" y="3200400"/>
            <a:ext cx="28013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Type </a:t>
            </a:r>
            <a:r>
              <a:rPr lang="fr-FR" sz="2400" b="1" dirty="0" err="1">
                <a:solidFill>
                  <a:srgbClr val="FFFF00"/>
                </a:solidFill>
              </a:rPr>
              <a:t>machiya</a:t>
            </a:r>
            <a:r>
              <a:rPr lang="fr-FR" sz="2400" b="1" dirty="0">
                <a:solidFill>
                  <a:srgbClr val="FFFF00"/>
                </a:solidFill>
              </a:rPr>
              <a:t>. Gros plan sur un </a:t>
            </a:r>
            <a:r>
              <a:rPr lang="fr-FR" sz="2400" b="1" dirty="0" err="1">
                <a:solidFill>
                  <a:srgbClr val="FFFF00"/>
                </a:solidFill>
              </a:rPr>
              <a:t>udatsu</a:t>
            </a:r>
            <a:r>
              <a:rPr lang="fr-FR" sz="2400" b="1" dirty="0">
                <a:solidFill>
                  <a:srgbClr val="FFFF00"/>
                </a:solidFill>
              </a:rPr>
              <a:t> : </a:t>
            </a:r>
            <a:r>
              <a:rPr lang="fr-FR" sz="2400" b="1" dirty="0" err="1">
                <a:solidFill>
                  <a:srgbClr val="FFFF00"/>
                </a:solidFill>
              </a:rPr>
              <a:t>udatsu</a:t>
            </a:r>
            <a:r>
              <a:rPr lang="fr-FR" sz="2400" b="1" dirty="0">
                <a:solidFill>
                  <a:srgbClr val="FFFF00"/>
                </a:solidFill>
              </a:rPr>
              <a:t> en tuiles, dépassant du toit[23].</a:t>
            </a:r>
          </a:p>
        </p:txBody>
      </p:sp>
    </p:spTree>
    <p:extLst>
      <p:ext uri="{BB962C8B-B14F-4D97-AF65-F5344CB8AC3E}">
        <p14:creationId xmlns:p14="http://schemas.microsoft.com/office/powerpoint/2010/main" val="31981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Comptoir, robinet&#10;&#10;Description générée automatiquement">
            <a:extLst>
              <a:ext uri="{FF2B5EF4-FFF2-40B4-BE49-F238E27FC236}">
                <a16:creationId xmlns:a16="http://schemas.microsoft.com/office/drawing/2014/main" id="{DCED17E2-4437-F35D-AEDE-FDC5C06216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459" y="369000"/>
            <a:ext cx="918360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AFBB08-836B-E240-EAEC-18564CCF769A}"/>
              </a:ext>
            </a:extLst>
          </p:cNvPr>
          <p:cNvSpPr txBox="1"/>
          <p:nvPr/>
        </p:nvSpPr>
        <p:spPr>
          <a:xfrm>
            <a:off x="522514" y="3974208"/>
            <a:ext cx="22598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L'irori (</a:t>
            </a:r>
            <a:r>
              <a:rPr lang="ja-JP" altLang="fr-FR" sz="2400" b="1">
                <a:solidFill>
                  <a:srgbClr val="FFFF00"/>
                </a:solidFill>
              </a:rPr>
              <a:t>囲炉裏</a:t>
            </a:r>
            <a:r>
              <a:rPr lang="fr-FR" altLang="ja-JP" sz="2400" b="1">
                <a:solidFill>
                  <a:srgbClr val="FFFF00"/>
                </a:solidFill>
              </a:rPr>
              <a:t>?), </a:t>
            </a:r>
            <a:r>
              <a:rPr lang="fr-FR" sz="2400" b="1">
                <a:solidFill>
                  <a:srgbClr val="FFFF00"/>
                </a:solidFill>
              </a:rPr>
              <a:t>foyer intégré.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17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art, shoji&#10;&#10;Description générée automatiquement">
            <a:extLst>
              <a:ext uri="{FF2B5EF4-FFF2-40B4-BE49-F238E27FC236}">
                <a16:creationId xmlns:a16="http://schemas.microsoft.com/office/drawing/2014/main" id="{429221A7-6461-18BF-E81F-0924289698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354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BC7D74-6F04-ED1F-5322-E7B180A202AA}"/>
              </a:ext>
            </a:extLst>
          </p:cNvPr>
          <p:cNvSpPr txBox="1"/>
          <p:nvPr/>
        </p:nvSpPr>
        <p:spPr>
          <a:xfrm>
            <a:off x="8660674" y="2947856"/>
            <a:ext cx="33049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Crochet de foyer </a:t>
            </a:r>
            <a:r>
              <a:rPr lang="fr-FR" sz="2400" b="1" dirty="0" err="1">
                <a:solidFill>
                  <a:srgbClr val="FFFF00"/>
                </a:solidFill>
              </a:rPr>
              <a:t>jizai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kagi</a:t>
            </a:r>
            <a:r>
              <a:rPr lang="fr-FR" sz="2400" b="1" dirty="0">
                <a:solidFill>
                  <a:srgbClr val="FFFF00"/>
                </a:solidFill>
              </a:rPr>
              <a:t> avec contrepoids en forme de poisson. Parc de </a:t>
            </a:r>
            <a:r>
              <a:rPr lang="fr-FR" sz="2400" b="1" dirty="0" err="1">
                <a:solidFill>
                  <a:srgbClr val="FFFF00"/>
                </a:solidFill>
              </a:rPr>
              <a:t>Chigasaki-satoyama</a:t>
            </a:r>
            <a:r>
              <a:rPr lang="fr-FR" sz="2400" b="1" dirty="0">
                <a:solidFill>
                  <a:srgbClr val="FFFF00"/>
                </a:solidFill>
              </a:rPr>
              <a:t> à </a:t>
            </a:r>
            <a:r>
              <a:rPr lang="fr-FR" sz="2400" b="1" dirty="0" err="1">
                <a:solidFill>
                  <a:srgbClr val="FFFF00"/>
                </a:solidFill>
              </a:rPr>
              <a:t>Chigasaki</a:t>
            </a:r>
            <a:r>
              <a:rPr lang="fr-FR" sz="2400" b="1" dirty="0">
                <a:solidFill>
                  <a:srgbClr val="FFFF00"/>
                </a:solidFill>
              </a:rPr>
              <a:t>, Kanagawa.</a:t>
            </a:r>
          </a:p>
        </p:txBody>
      </p:sp>
    </p:spTree>
    <p:extLst>
      <p:ext uri="{BB962C8B-B14F-4D97-AF65-F5344CB8AC3E}">
        <p14:creationId xmlns:p14="http://schemas.microsoft.com/office/powerpoint/2010/main" val="262490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E17385B7-66E2-6AC2-2B3B-AC7E4B3650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6556" y="369000"/>
            <a:ext cx="944947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E39A89-23C3-55ED-B889-E92A5FCB0244}"/>
              </a:ext>
            </a:extLst>
          </p:cNvPr>
          <p:cNvSpPr txBox="1"/>
          <p:nvPr/>
        </p:nvSpPr>
        <p:spPr>
          <a:xfrm>
            <a:off x="235131" y="2106194"/>
            <a:ext cx="2011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 style </a:t>
            </a:r>
            <a:r>
              <a:rPr lang="fr-FR" sz="2400" b="1" dirty="0" err="1">
                <a:solidFill>
                  <a:srgbClr val="FFFF00"/>
                </a:solidFill>
              </a:rPr>
              <a:t>honmune</a:t>
            </a:r>
            <a:r>
              <a:rPr lang="fr-FR" sz="2400" b="1" dirty="0">
                <a:solidFill>
                  <a:srgbClr val="FFFF00"/>
                </a:solidFill>
              </a:rPr>
              <a:t> décorée d'un oiseau sur le pignon. Matsumoto, préfecture de Nagano.</a:t>
            </a:r>
          </a:p>
        </p:txBody>
      </p:sp>
    </p:spTree>
    <p:extLst>
      <p:ext uri="{BB962C8B-B14F-4D97-AF65-F5344CB8AC3E}">
        <p14:creationId xmlns:p14="http://schemas.microsoft.com/office/powerpoint/2010/main" val="205934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Photographie aérienne, montagne&#10;&#10;Description générée automatiquement">
            <a:extLst>
              <a:ext uri="{FF2B5EF4-FFF2-40B4-BE49-F238E27FC236}">
                <a16:creationId xmlns:a16="http://schemas.microsoft.com/office/drawing/2014/main" id="{50C041A5-37BE-D3CB-4691-FEDDF98FAF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366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F83B73-D8C7-6010-8705-521D614D3216}"/>
              </a:ext>
            </a:extLst>
          </p:cNvPr>
          <p:cNvSpPr txBox="1"/>
          <p:nvPr/>
        </p:nvSpPr>
        <p:spPr>
          <a:xfrm>
            <a:off x="9223759" y="2711504"/>
            <a:ext cx="25995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village d'</a:t>
            </a:r>
            <a:r>
              <a:rPr lang="fr-FR" sz="2400" b="1" dirty="0" err="1">
                <a:solidFill>
                  <a:srgbClr val="FFFF00"/>
                </a:solidFill>
              </a:rPr>
              <a:t>Ogimachi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Shirakawa-gō</a:t>
            </a:r>
            <a:r>
              <a:rPr lang="fr-FR" sz="2400" b="1" dirty="0">
                <a:solidFill>
                  <a:srgbClr val="FFFF00"/>
                </a:solidFill>
              </a:rPr>
              <a:t>, préfecture de Gifu.</a:t>
            </a:r>
          </a:p>
        </p:txBody>
      </p:sp>
    </p:spTree>
    <p:extLst>
      <p:ext uri="{BB962C8B-B14F-4D97-AF65-F5344CB8AC3E}">
        <p14:creationId xmlns:p14="http://schemas.microsoft.com/office/powerpoint/2010/main" val="63784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maison&#10;&#10;Description générée automatiquement">
            <a:extLst>
              <a:ext uri="{FF2B5EF4-FFF2-40B4-BE49-F238E27FC236}">
                <a16:creationId xmlns:a16="http://schemas.microsoft.com/office/drawing/2014/main" id="{93C7A714-86E2-45BE-B40E-BA84AD2B03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2983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08E937-15C3-F03B-D8B9-3F4C951FEAA3}"/>
              </a:ext>
            </a:extLst>
          </p:cNvPr>
          <p:cNvSpPr txBox="1"/>
          <p:nvPr/>
        </p:nvSpPr>
        <p:spPr>
          <a:xfrm>
            <a:off x="400594" y="3840480"/>
            <a:ext cx="2808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style de maison gasshō-zukuri à Gokayama.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34690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montagne&#10;&#10;Description générée automatiquement">
            <a:extLst>
              <a:ext uri="{FF2B5EF4-FFF2-40B4-BE49-F238E27FC236}">
                <a16:creationId xmlns:a16="http://schemas.microsoft.com/office/drawing/2014/main" id="{8D13F261-8B32-05C6-EFF9-27C2B072C9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75" y="369000"/>
            <a:ext cx="918360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7A32B4-C33D-0E62-6A7F-55F468CD7DB5}"/>
              </a:ext>
            </a:extLst>
          </p:cNvPr>
          <p:cNvSpPr txBox="1"/>
          <p:nvPr/>
        </p:nvSpPr>
        <p:spPr>
          <a:xfrm>
            <a:off x="9964276" y="3307647"/>
            <a:ext cx="22277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Shirakawa</a:t>
            </a:r>
            <a:r>
              <a:rPr lang="fr-FR" sz="2400" b="1" dirty="0"/>
              <a:t>-go (</a:t>
            </a:r>
            <a:r>
              <a:rPr lang="fr-FR" sz="2400" b="1" dirty="0" err="1"/>
              <a:t>Ogi</a:t>
            </a:r>
            <a:r>
              <a:rPr lang="fr-FR" sz="2400" b="1" dirty="0"/>
              <a:t>) in </a:t>
            </a:r>
            <a:r>
              <a:rPr lang="fr-FR" sz="2400" b="1" dirty="0" err="1"/>
              <a:t>Shirakawa</a:t>
            </a:r>
            <a:r>
              <a:rPr lang="fr-FR" sz="2400" b="1" dirty="0"/>
              <a:t>, Gifu </a:t>
            </a:r>
            <a:r>
              <a:rPr lang="fr-FR" sz="2400" b="1" dirty="0" err="1"/>
              <a:t>prefecture</a:t>
            </a:r>
            <a:r>
              <a:rPr lang="fr-FR" sz="2400" b="1" dirty="0"/>
              <a:t>, Japa</a:t>
            </a:r>
            <a:r>
              <a:rPr lang="fr-FR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375974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itecture chinoise, Architecture japonaise, arbre&#10;&#10;Description générée automatiquement">
            <a:extLst>
              <a:ext uri="{FF2B5EF4-FFF2-40B4-BE49-F238E27FC236}">
                <a16:creationId xmlns:a16="http://schemas.microsoft.com/office/drawing/2014/main" id="{7B42D4EB-B1F0-C150-7C4B-67E500B8A9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55" y="288834"/>
            <a:ext cx="11415290" cy="604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516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5C7647EF-96C8-9382-9512-D96DEA4444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1764" y="369000"/>
            <a:ext cx="914071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0993DA5-0438-730E-8182-BBD2DC890312}"/>
              </a:ext>
            </a:extLst>
          </p:cNvPr>
          <p:cNvSpPr txBox="1"/>
          <p:nvPr/>
        </p:nvSpPr>
        <p:spPr>
          <a:xfrm>
            <a:off x="203201" y="2581367"/>
            <a:ext cx="23948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Salle dorée et la pagode à cinq étages du </a:t>
            </a:r>
            <a:r>
              <a:rPr lang="fr-FR" sz="2400" b="1" dirty="0" err="1"/>
              <a:t>Hōryū-ji</a:t>
            </a:r>
            <a:r>
              <a:rPr lang="fr-FR" sz="2400" b="1" dirty="0"/>
              <a:t> sont les trésors nationaux du Japon</a:t>
            </a:r>
          </a:p>
        </p:txBody>
      </p:sp>
    </p:spTree>
    <p:extLst>
      <p:ext uri="{BB962C8B-B14F-4D97-AF65-F5344CB8AC3E}">
        <p14:creationId xmlns:p14="http://schemas.microsoft.com/office/powerpoint/2010/main" val="321404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3CB44203-537B-BDEB-E5A0-10E19ACB12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36" y="369000"/>
            <a:ext cx="765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08536A-9AB6-A51E-01C4-35BF84D021C0}"/>
              </a:ext>
            </a:extLst>
          </p:cNvPr>
          <p:cNvSpPr txBox="1"/>
          <p:nvPr/>
        </p:nvSpPr>
        <p:spPr>
          <a:xfrm>
            <a:off x="8429236" y="3429000"/>
            <a:ext cx="35414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Daibutsu-den (« salle du Daibutsu ») au </a:t>
            </a:r>
            <a:r>
              <a:rPr lang="fr-FR" sz="2400" b="1" dirty="0" err="1">
                <a:solidFill>
                  <a:srgbClr val="FFFF00"/>
                </a:solidFill>
              </a:rPr>
              <a:t>Tōdai-ji</a:t>
            </a:r>
            <a:r>
              <a:rPr lang="fr-FR" sz="2400" b="1" dirty="0">
                <a:solidFill>
                  <a:srgbClr val="FFFF00"/>
                </a:solidFill>
              </a:rPr>
              <a:t> à Nara (reconstruction du </a:t>
            </a:r>
            <a:r>
              <a:rPr lang="fr-FR" sz="2400" b="1" dirty="0" err="1">
                <a:solidFill>
                  <a:srgbClr val="FFFF00"/>
                </a:solidFill>
              </a:rPr>
              <a:t>xviie</a:t>
            </a:r>
            <a:r>
              <a:rPr lang="fr-FR" sz="2400" b="1" dirty="0">
                <a:solidFill>
                  <a:srgbClr val="FFFF00"/>
                </a:solidFill>
              </a:rPr>
              <a:t> siècle</a:t>
            </a:r>
            <a:r>
              <a:rPr lang="fr-FR" dirty="0">
                <a:solidFill>
                  <a:srgbClr val="FFFF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79195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lonne, plein air, bâtiment, architecture&#10;&#10;Description générée automatiquement">
            <a:extLst>
              <a:ext uri="{FF2B5EF4-FFF2-40B4-BE49-F238E27FC236}">
                <a16:creationId xmlns:a16="http://schemas.microsoft.com/office/drawing/2014/main" id="{CA4116FC-37C1-2116-C480-8D33E049DE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599" y="189000"/>
            <a:ext cx="431281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97E733CE-A470-4285-0238-A7ECF32708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6402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2714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FA7A9F57-1DBC-948C-21FD-BF81753D8E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250" y="369000"/>
            <a:ext cx="919436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2550FF-D367-D18D-C62D-8277CB72EA2F}"/>
              </a:ext>
            </a:extLst>
          </p:cNvPr>
          <p:cNvSpPr txBox="1"/>
          <p:nvPr/>
        </p:nvSpPr>
        <p:spPr>
          <a:xfrm>
            <a:off x="290286" y="3773714"/>
            <a:ext cx="25254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>
                <a:solidFill>
                  <a:srgbClr val="FFFF00"/>
                </a:solidFill>
              </a:rPr>
              <a:t>hōōdō</a:t>
            </a:r>
            <a:r>
              <a:rPr lang="fr-FR" sz="2400" b="1" dirty="0">
                <a:solidFill>
                  <a:srgbClr val="FFFF00"/>
                </a:solidFill>
              </a:rPr>
              <a:t> du </a:t>
            </a:r>
            <a:r>
              <a:rPr lang="fr-FR" sz="2400" b="1" dirty="0" err="1">
                <a:solidFill>
                  <a:srgbClr val="FFFF00"/>
                </a:solidFill>
              </a:rPr>
              <a:t>Byōdō</a:t>
            </a:r>
            <a:r>
              <a:rPr lang="fr-FR" sz="2400" b="1" dirty="0">
                <a:solidFill>
                  <a:srgbClr val="FFFF00"/>
                </a:solidFill>
              </a:rPr>
              <a:t>-in à Uji près de Kyoto (1053).</a:t>
            </a:r>
          </a:p>
        </p:txBody>
      </p:sp>
    </p:spTree>
    <p:extLst>
      <p:ext uri="{BB962C8B-B14F-4D97-AF65-F5344CB8AC3E}">
        <p14:creationId xmlns:p14="http://schemas.microsoft.com/office/powerpoint/2010/main" val="299930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0C0F6D05-2EB5-8700-87A0-FFF9ACE710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616B3C6-5F3A-F214-F6B9-E4FE71366FD2}"/>
              </a:ext>
            </a:extLst>
          </p:cNvPr>
          <p:cNvSpPr txBox="1"/>
          <p:nvPr/>
        </p:nvSpPr>
        <p:spPr>
          <a:xfrm>
            <a:off x="9176000" y="3309256"/>
            <a:ext cx="301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de Himeji (</a:t>
            </a:r>
            <a:r>
              <a:rPr lang="fr-FR" sz="2400" b="1" dirty="0" err="1">
                <a:solidFill>
                  <a:srgbClr val="FFFF00"/>
                </a:solidFill>
              </a:rPr>
              <a:t>姫路城</a:t>
            </a:r>
            <a:r>
              <a:rPr lang="fr-FR" sz="2400" b="1" dirty="0">
                <a:solidFill>
                  <a:srgbClr val="FFFF00"/>
                </a:solidFill>
              </a:rPr>
              <a:t>, Himeji-</a:t>
            </a:r>
            <a:r>
              <a:rPr lang="fr-FR" sz="2400" b="1" dirty="0" err="1">
                <a:solidFill>
                  <a:srgbClr val="FFFF00"/>
                </a:solidFill>
              </a:rPr>
              <a:t>jō</a:t>
            </a:r>
            <a:r>
              <a:rPr lang="fr-FR" sz="2400" b="1" dirty="0">
                <a:solidFill>
                  <a:srgbClr val="FFFF00"/>
                </a:solidFill>
              </a:rPr>
              <a:t>?, 1346-1618).</a:t>
            </a:r>
          </a:p>
        </p:txBody>
      </p:sp>
    </p:spTree>
    <p:extLst>
      <p:ext uri="{BB962C8B-B14F-4D97-AF65-F5344CB8AC3E}">
        <p14:creationId xmlns:p14="http://schemas.microsoft.com/office/powerpoint/2010/main" val="363709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plein air, sanctuaire, Architecture chinoise&#10;&#10;Description générée automatiquement">
            <a:extLst>
              <a:ext uri="{FF2B5EF4-FFF2-40B4-BE49-F238E27FC236}">
                <a16:creationId xmlns:a16="http://schemas.microsoft.com/office/drawing/2014/main" id="{30FF5DD3-D5C2-DDCC-8904-6385A17A92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3143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8ADB22-80BB-BF0A-2EA1-CE991A37E2B7}"/>
              </a:ext>
            </a:extLst>
          </p:cNvPr>
          <p:cNvSpPr txBox="1"/>
          <p:nvPr/>
        </p:nvSpPr>
        <p:spPr>
          <a:xfrm>
            <a:off x="537029" y="3991429"/>
            <a:ext cx="284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Kara-mon du </a:t>
            </a:r>
            <a:r>
              <a:rPr lang="fr-FR" sz="2400" b="1" dirty="0" err="1">
                <a:solidFill>
                  <a:srgbClr val="FFFF00"/>
                </a:solidFill>
              </a:rPr>
              <a:t>Nikkō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Tōshō-gū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14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mple, plein air, sanctuaire, Sculpture&#10;&#10;Description générée automatiquement">
            <a:extLst>
              <a:ext uri="{FF2B5EF4-FFF2-40B4-BE49-F238E27FC236}">
                <a16:creationId xmlns:a16="http://schemas.microsoft.com/office/drawing/2014/main" id="{8CFC1470-8051-A941-C922-87702126F9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342" y="369000"/>
            <a:ext cx="8160000" cy="6120000"/>
          </a:xfrm>
          <a:prstGeom prst="rect">
            <a:avLst/>
          </a:prstGeom>
          <a:ln>
            <a:solidFill>
              <a:srgbClr val="FFC0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8EA69-B781-0FF8-53D1-74C0892AEF73}"/>
              </a:ext>
            </a:extLst>
          </p:cNvPr>
          <p:cNvSpPr txBox="1"/>
          <p:nvPr/>
        </p:nvSpPr>
        <p:spPr>
          <a:xfrm>
            <a:off x="9332687" y="3614057"/>
            <a:ext cx="23948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Détails de la Kara-mon du </a:t>
            </a:r>
            <a:r>
              <a:rPr lang="fr-FR" sz="2400" b="1" dirty="0" err="1"/>
              <a:t>Nikkō</a:t>
            </a:r>
            <a:r>
              <a:rPr lang="fr-FR" sz="2400" b="1" dirty="0"/>
              <a:t> </a:t>
            </a:r>
            <a:r>
              <a:rPr lang="fr-FR" sz="2400" b="1" dirty="0" err="1"/>
              <a:t>Tōshō-gū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044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chitecture chinoise, Architecture japonaise&#10;&#10;Description générée automatiquement">
            <a:extLst>
              <a:ext uri="{FF2B5EF4-FFF2-40B4-BE49-F238E27FC236}">
                <a16:creationId xmlns:a16="http://schemas.microsoft.com/office/drawing/2014/main" id="{3D39D39D-3CF0-C664-5A56-C5B8808F06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71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0B5871-3674-4182-8C05-F12CF36E8C93}"/>
              </a:ext>
            </a:extLst>
          </p:cNvPr>
          <p:cNvSpPr txBox="1"/>
          <p:nvPr/>
        </p:nvSpPr>
        <p:spPr>
          <a:xfrm>
            <a:off x="319314" y="3829124"/>
            <a:ext cx="29028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Kuro-mon conservée au musée national de Tokyo.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61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chitecture japonaise, Architecture chinoise&#10;&#10;Description générée automatiquement">
            <a:extLst>
              <a:ext uri="{FF2B5EF4-FFF2-40B4-BE49-F238E27FC236}">
                <a16:creationId xmlns:a16="http://schemas.microsoft.com/office/drawing/2014/main" id="{9779DD32-2AFF-043B-8B0B-A90E4CE427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350" y="369000"/>
            <a:ext cx="918360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0E2911-2A3F-3205-C292-3ED8E9D583B3}"/>
              </a:ext>
            </a:extLst>
          </p:cNvPr>
          <p:cNvSpPr txBox="1"/>
          <p:nvPr/>
        </p:nvSpPr>
        <p:spPr>
          <a:xfrm>
            <a:off x="10203543" y="2496457"/>
            <a:ext cx="19884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Aka-mon, présente à l'entrée du campus de </a:t>
            </a:r>
            <a:r>
              <a:rPr lang="fr-FR" sz="2400" b="1" dirty="0" err="1"/>
              <a:t>Hongo</a:t>
            </a:r>
            <a:r>
              <a:rPr lang="fr-FR" sz="2400" b="1" dirty="0"/>
              <a:t> de l'Université de Tok</a:t>
            </a:r>
            <a:r>
              <a:rPr lang="fr-FR" dirty="0"/>
              <a:t>yo.</a:t>
            </a:r>
          </a:p>
        </p:txBody>
      </p:sp>
    </p:spTree>
    <p:extLst>
      <p:ext uri="{BB962C8B-B14F-4D97-AF65-F5344CB8AC3E}">
        <p14:creationId xmlns:p14="http://schemas.microsoft.com/office/powerpoint/2010/main" val="828141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hutte, arbre&#10;&#10;Description générée automatiquement">
            <a:extLst>
              <a:ext uri="{FF2B5EF4-FFF2-40B4-BE49-F238E27FC236}">
                <a16:creationId xmlns:a16="http://schemas.microsoft.com/office/drawing/2014/main" id="{C9706822-4CFD-8037-C6D3-4956B43B0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6148" y="369000"/>
            <a:ext cx="918360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34D4649-B961-4744-CFBD-FE81E70F8743}"/>
              </a:ext>
            </a:extLst>
          </p:cNvPr>
          <p:cNvSpPr txBox="1"/>
          <p:nvPr/>
        </p:nvSpPr>
        <p:spPr>
          <a:xfrm>
            <a:off x="406400" y="3062514"/>
            <a:ext cx="206102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Nagaya, forme d'habitat collectif pour les plus pauvres.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03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ciel&#10;&#10;Description générée automatiquement">
            <a:extLst>
              <a:ext uri="{FF2B5EF4-FFF2-40B4-BE49-F238E27FC236}">
                <a16:creationId xmlns:a16="http://schemas.microsoft.com/office/drawing/2014/main" id="{7768EA47-BDE4-C9FC-69F1-2AFF06B270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430" y="189000"/>
            <a:ext cx="430922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3CBEA8-493D-D899-5B8A-4A7BAB05B96F}"/>
              </a:ext>
            </a:extLst>
          </p:cNvPr>
          <p:cNvSpPr txBox="1"/>
          <p:nvPr/>
        </p:nvSpPr>
        <p:spPr>
          <a:xfrm>
            <a:off x="6096000" y="4020457"/>
            <a:ext cx="29318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des monnaies à Osaka, conçu par Thomas Waters en 1871.</a:t>
            </a:r>
          </a:p>
        </p:txBody>
      </p:sp>
    </p:spTree>
    <p:extLst>
      <p:ext uri="{BB962C8B-B14F-4D97-AF65-F5344CB8AC3E}">
        <p14:creationId xmlns:p14="http://schemas.microsoft.com/office/powerpoint/2010/main" val="381279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F924E1C5-7E45-3CF1-AD3C-246B7149A7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889" y="369000"/>
            <a:ext cx="918360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5E5123-138B-A913-5F5F-1F39B2B08E08}"/>
              </a:ext>
            </a:extLst>
          </p:cNvPr>
          <p:cNvSpPr txBox="1"/>
          <p:nvPr/>
        </p:nvSpPr>
        <p:spPr>
          <a:xfrm>
            <a:off x="232229" y="2808514"/>
            <a:ext cx="25254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musée national de Nara conçu par Katayama Tōkuma emprunte au style baroque.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31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ontaine, ciel&#10;&#10;Description générée automatiquement">
            <a:extLst>
              <a:ext uri="{FF2B5EF4-FFF2-40B4-BE49-F238E27FC236}">
                <a16:creationId xmlns:a16="http://schemas.microsoft.com/office/drawing/2014/main" id="{393A6FEB-7204-693C-7E6A-CA75C84423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3808" y="459000"/>
            <a:ext cx="976438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88C644-9DF4-BCE6-6927-44281446E5B9}"/>
              </a:ext>
            </a:extLst>
          </p:cNvPr>
          <p:cNvSpPr txBox="1"/>
          <p:nvPr/>
        </p:nvSpPr>
        <p:spPr>
          <a:xfrm>
            <a:off x="1582056" y="6027003"/>
            <a:ext cx="9579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musée national de Kyoto conçu par Katayama Tōkuma emprunte au style Second Empire.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56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338DF304-150B-43E1-96EA-23CD9C1251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126" y="369000"/>
            <a:ext cx="917284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756520-F2C6-6982-BD1A-8417182EF79A}"/>
              </a:ext>
            </a:extLst>
          </p:cNvPr>
          <p:cNvSpPr txBox="1"/>
          <p:nvPr/>
        </p:nvSpPr>
        <p:spPr>
          <a:xfrm>
            <a:off x="9521371" y="1720840"/>
            <a:ext cx="25109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palais d'</a:t>
            </a:r>
            <a:r>
              <a:rPr lang="fr-FR" sz="2400" b="1" dirty="0" err="1">
                <a:solidFill>
                  <a:srgbClr val="FFFF00"/>
                </a:solidFill>
              </a:rPr>
              <a:t>Akasaka</a:t>
            </a:r>
            <a:r>
              <a:rPr lang="fr-FR" sz="2400" b="1" dirty="0">
                <a:solidFill>
                  <a:srgbClr val="FFFF00"/>
                </a:solidFill>
              </a:rPr>
              <a:t> conçu par Katayama </a:t>
            </a:r>
            <a:r>
              <a:rPr lang="fr-FR" sz="2400" b="1" dirty="0" err="1">
                <a:solidFill>
                  <a:srgbClr val="FFFF00"/>
                </a:solidFill>
              </a:rPr>
              <a:t>Tōkuma</a:t>
            </a:r>
            <a:r>
              <a:rPr lang="fr-FR" sz="2400" b="1" dirty="0">
                <a:solidFill>
                  <a:srgbClr val="FFFF00"/>
                </a:solidFill>
              </a:rPr>
              <a:t> emprunte au style des palais royaux européens de la même époque.</a:t>
            </a:r>
          </a:p>
        </p:txBody>
      </p:sp>
    </p:spTree>
    <p:extLst>
      <p:ext uri="{BB962C8B-B14F-4D97-AF65-F5344CB8AC3E}">
        <p14:creationId xmlns:p14="http://schemas.microsoft.com/office/powerpoint/2010/main" val="1730557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F68B2023-DF9B-BE57-452E-F365524D22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6095" y="459000"/>
            <a:ext cx="8913496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37F1AE-0F6E-E798-62D2-74E38943BA99}"/>
              </a:ext>
            </a:extLst>
          </p:cNvPr>
          <p:cNvSpPr txBox="1"/>
          <p:nvPr/>
        </p:nvSpPr>
        <p:spPr>
          <a:xfrm>
            <a:off x="537029" y="3147424"/>
            <a:ext cx="2343866" cy="1569660"/>
          </a:xfrm>
          <a:prstGeom prst="rect">
            <a:avLst/>
          </a:prstGeom>
          <a:pattFill prst="pct90">
            <a:fgClr>
              <a:schemeClr val="accent3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Anciens bureaux du gouvernement de Hokkaidō.</a:t>
            </a:r>
          </a:p>
        </p:txBody>
      </p:sp>
    </p:spTree>
    <p:extLst>
      <p:ext uri="{BB962C8B-B14F-4D97-AF65-F5344CB8AC3E}">
        <p14:creationId xmlns:p14="http://schemas.microsoft.com/office/powerpoint/2010/main" val="35835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67AB112-0209-538B-1902-F64F87E3F895}"/>
              </a:ext>
            </a:extLst>
          </p:cNvPr>
          <p:cNvSpPr txBox="1"/>
          <p:nvPr/>
        </p:nvSpPr>
        <p:spPr>
          <a:xfrm>
            <a:off x="355600" y="1103086"/>
            <a:ext cx="1148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Les Villages Traditionnelles Au Japon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7465C03-D3D3-A755-2A4B-128BCC3061A7}"/>
              </a:ext>
            </a:extLst>
          </p:cNvPr>
          <p:cNvSpPr txBox="1"/>
          <p:nvPr/>
        </p:nvSpPr>
        <p:spPr>
          <a:xfrm>
            <a:off x="3228975" y="2014538"/>
            <a:ext cx="8772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A0585A7-71CE-7EAC-51C9-293C3E346F14}"/>
              </a:ext>
            </a:extLst>
          </p:cNvPr>
          <p:cNvSpPr txBox="1"/>
          <p:nvPr/>
        </p:nvSpPr>
        <p:spPr>
          <a:xfrm>
            <a:off x="5300662" y="2844225"/>
            <a:ext cx="62007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9680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408</Words>
  <Application>Microsoft Office PowerPoint</Application>
  <PresentationFormat>Grand écran</PresentationFormat>
  <Paragraphs>33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2024-04-16T12:24:21Z</dcterms:created>
  <dcterms:modified xsi:type="dcterms:W3CDTF">2024-04-17T05:23:55Z</dcterms:modified>
</cp:coreProperties>
</file>