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  <p:sldId id="274" r:id="rId4"/>
    <p:sldId id="275" r:id="rId5"/>
    <p:sldId id="267" r:id="rId6"/>
    <p:sldId id="271" r:id="rId7"/>
    <p:sldId id="272" r:id="rId8"/>
    <p:sldId id="273" r:id="rId9"/>
    <p:sldId id="270" r:id="rId10"/>
    <p:sldId id="269" r:id="rId11"/>
    <p:sldId id="268" r:id="rId12"/>
    <p:sldId id="266" r:id="rId13"/>
    <p:sldId id="265" r:id="rId14"/>
    <p:sldId id="264" r:id="rId15"/>
    <p:sldId id="263" r:id="rId16"/>
    <p:sldId id="262" r:id="rId17"/>
    <p:sldId id="261" r:id="rId18"/>
    <p:sldId id="260" r:id="rId19"/>
    <p:sldId id="259" r:id="rId20"/>
    <p:sldId id="258" r:id="rId21"/>
    <p:sldId id="257" r:id="rId22"/>
    <p:sldId id="276" r:id="rId23"/>
    <p:sldId id="277" r:id="rId24"/>
    <p:sldId id="278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3384" autoAdjust="0"/>
    <p:restoredTop sz="94660"/>
  </p:normalViewPr>
  <p:slideViewPr>
    <p:cSldViewPr snapToGrid="0">
      <p:cViewPr varScale="1">
        <p:scale>
          <a:sx n="57" d="100"/>
          <a:sy n="57" d="100"/>
        </p:scale>
        <p:origin x="102" y="7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407D88-DB47-B81E-8CB5-15CBEEA5BE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14AF3D0-9FAA-898A-644D-E751C25084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4325856-52A7-A848-FA49-8450B3DDD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4B096-058F-4AC1-BC5F-26892FA62811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31B622-FFF1-850E-F527-6A5CA6C69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B97386-D26D-998C-98BD-957D3E046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0FC33-CF03-4369-845C-BBE38E535B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4304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5E117E-897E-84F9-F9F2-216BF4297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720C71D-DC3C-AE23-82E1-6CEE78E921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54F9803-427A-8A86-11DD-000DA57B3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4B096-058F-4AC1-BC5F-26892FA62811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27B1729-884C-2B49-E6C2-77C0781CA6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EA14ABA-B221-ED58-06B8-354959CF5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0FC33-CF03-4369-845C-BBE38E535B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43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1B60E4-8CA0-6933-F62A-24A4B5E82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7C2AE9F-3623-31D6-F289-486A725279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ED836D-70BA-4B86-6B72-8DA0F3B05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4B096-058F-4AC1-BC5F-26892FA62811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906376-54AA-E715-CF7E-907B88DA0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9B0FD51-902C-34AD-E3E2-0F31F050E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0FC33-CF03-4369-845C-BBE38E535B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5135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478C79-68F5-C629-3F1E-1E416BACD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91299E8-1A94-1233-06EF-5B647A0A7A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85B10A5-A027-2EF0-6B70-58F4AE903E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1CC1E20-506E-EAAD-C3AC-B14ACEC2CF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4B096-058F-4AC1-BC5F-26892FA62811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FCFEF00-6438-5F42-A432-5D773EDD0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97B2AE2-B0FD-18E9-8B6B-8BF618233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0FC33-CF03-4369-845C-BBE38E535B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17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AF5D52-FD85-986B-DCA8-298D4A69E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CF3721F-639A-A420-699A-08AC32C01C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8DC603C-A8B9-B9C6-CEDE-70272D9938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813D262-B894-DF5E-DA85-1EEF177505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6A35A5C-201C-7067-1BB4-7815F90077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07008AF-4A90-5A47-84D3-93D33AB12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4B096-058F-4AC1-BC5F-26892FA62811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6956B33-A9C6-50A2-0151-99991AC07D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A3051E7-7108-AFB7-56D5-BC6D393FE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0FC33-CF03-4369-845C-BBE38E535B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230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852C46-076F-F95B-5327-77652D424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792D4A4-A00B-6B3D-1AAD-8D1F56C17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4B096-058F-4AC1-BC5F-26892FA62811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F936011-0893-F223-5809-4E1092F0F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E9B7A24-7BE1-6142-2ED5-8E317EEAC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0FC33-CF03-4369-845C-BBE38E535B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1898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DF00651-B3FC-DA66-5632-E3BAEA85F1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4B096-058F-4AC1-BC5F-26892FA62811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3F4A864-F3C3-1142-947D-56970BE66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6F43351-2F10-BD96-015F-A5503A4E8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0FC33-CF03-4369-845C-BBE38E535B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701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BAAD0E-1339-55A4-74C7-35DD19DED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192067F-367D-65F0-7C2E-EF2DBC1876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52E68DC-4F1F-12E3-45A2-C387AE286B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6B87C50-4322-4DB5-A5E1-59BA6FA63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4B096-058F-4AC1-BC5F-26892FA62811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A4E152A-6207-6FF5-0069-20FF5E81E6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D91612A-3BDF-1DAE-54F5-1CF30A54F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0FC33-CF03-4369-845C-BBE38E535B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604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88DD0B-4590-1583-21D7-F172D639C0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CC3D6BE-7662-55EB-D3EF-0D2A4F6E67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48EDA68-5C96-4927-DC6B-AD4CE887B6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403D51E-334E-E0B5-33FA-EA3544D6F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4B096-058F-4AC1-BC5F-26892FA62811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8EA7CB8-FD38-E386-3B53-BC2CF976CC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4B83CA5-C05E-3FBC-0A75-7DB06FB36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0FC33-CF03-4369-845C-BBE38E535B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670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A470F5-97EF-6DFC-F036-9FB481E1D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AA851C5-2BAF-16C6-E524-0706E78455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1284C8B-F7E4-EE05-C7DE-949A8C05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4B096-058F-4AC1-BC5F-26892FA62811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132181-9A67-8A68-8703-5A3CF344C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4C14D78-433C-A548-7980-91FDABE1F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0FC33-CF03-4369-845C-BBE38E535B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39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85E139B-426E-723C-A09A-A879744FD7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CDD26EF-F8DA-71A8-8AD7-873A44FF83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BE2B538-D3D2-F06A-BAA6-8F5D25AD7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4B096-058F-4AC1-BC5F-26892FA62811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455AF1-01E5-A26F-B3D6-907A46E2D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27ADF9B-B2C0-1572-89CC-205F52167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0FC33-CF03-4369-845C-BBE38E535B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2385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73B9976-54ED-428A-32FD-63211837A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FD49787-12C4-4372-0785-CE6DB3DF33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FFE4F15-E758-06EF-FC4D-70F5975E9A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AB4B096-058F-4AC1-BC5F-26892FA62811}" type="datetimeFigureOut">
              <a:rPr lang="fr-FR" smtClean="0"/>
              <a:t>16/04/2024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B6A4E22-575F-4BA7-5360-1F03BEF1A8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0EBB12C-7E53-B340-4A89-2F44106949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8F0FC33-CF03-4369-845C-BBE38E535B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6559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eau, ciel&#10;&#10;Description générée automatiquement">
            <a:extLst>
              <a:ext uri="{FF2B5EF4-FFF2-40B4-BE49-F238E27FC236}">
                <a16:creationId xmlns:a16="http://schemas.microsoft.com/office/drawing/2014/main" id="{FF3C2A1E-8C84-480B-7C7D-76CACBC3E90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484" y="459000"/>
            <a:ext cx="10521032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94E6BD-B0EB-3EEE-5CCA-B2B7FEAE7B7B}"/>
              </a:ext>
            </a:extLst>
          </p:cNvPr>
          <p:cNvSpPr txBox="1"/>
          <p:nvPr/>
        </p:nvSpPr>
        <p:spPr>
          <a:xfrm>
            <a:off x="2357898" y="0"/>
            <a:ext cx="102935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Propose Le Quartier De Porto (Portugal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3A5D590-3233-1B5E-A667-0ACCCF81C442}"/>
              </a:ext>
            </a:extLst>
          </p:cNvPr>
          <p:cNvSpPr txBox="1"/>
          <p:nvPr/>
        </p:nvSpPr>
        <p:spPr>
          <a:xfrm>
            <a:off x="4331970" y="5937335"/>
            <a:ext cx="9281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quartier étagé de Ribeira.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32D09A6-5CFC-4F02-BA02-65D7B6D64216}"/>
              </a:ext>
            </a:extLst>
          </p:cNvPr>
          <p:cNvSpPr txBox="1"/>
          <p:nvPr/>
        </p:nvSpPr>
        <p:spPr>
          <a:xfrm>
            <a:off x="5029329" y="458999"/>
            <a:ext cx="5309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Et Sa Cathédrale </a:t>
            </a:r>
          </a:p>
        </p:txBody>
      </p:sp>
    </p:spTree>
    <p:extLst>
      <p:ext uri="{BB962C8B-B14F-4D97-AF65-F5344CB8AC3E}">
        <p14:creationId xmlns:p14="http://schemas.microsoft.com/office/powerpoint/2010/main" val="1294355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  <p:sndAc>
          <p:stSnd loop="1">
            <p:snd r:embed="rId2" name="O malhão malhão.wav"/>
          </p:stSnd>
        </p:sndAc>
      </p:transition>
    </mc:Choice>
    <mc:Fallback xmlns="">
      <p:transition spd="slow" advClick="0" advTm="8000">
        <p:cover/>
        <p:sndAc>
          <p:stSnd loop="1">
            <p:snd r:embed="rId4" name="O malhão malhã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EFEF27A-E24C-DEEE-8B25-4B0112A20A1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/>
              <a:t>Les rues pavées étroites de </a:t>
            </a:r>
            <a:r>
              <a:rPr lang="fr-FR" sz="4000" b="1" dirty="0" err="1"/>
              <a:t>Ribeira</a:t>
            </a:r>
            <a:r>
              <a:rPr lang="fr-FR" sz="4000" b="1" dirty="0"/>
              <a:t> sont ponctuées de petits bars et restaurants servant une cuisine portugaise classique, notamment des sardines grillées. Au bord du Douro, la place </a:t>
            </a:r>
            <a:r>
              <a:rPr lang="fr-FR" sz="4000" b="1" dirty="0" err="1"/>
              <a:t>Praça</a:t>
            </a:r>
            <a:r>
              <a:rPr lang="fr-FR" sz="4000" b="1" dirty="0"/>
              <a:t> da </a:t>
            </a:r>
            <a:r>
              <a:rPr lang="fr-FR" sz="4000" b="1" dirty="0" err="1"/>
              <a:t>Ribeira</a:t>
            </a:r>
            <a:r>
              <a:rPr lang="fr-FR" sz="4000" b="1" dirty="0"/>
              <a:t> est bordée de maisons mitoyennes colorées du XVIIIe siècle. Le monument néoclassique </a:t>
            </a:r>
            <a:r>
              <a:rPr lang="fr-FR" sz="4000" b="1" dirty="0" err="1"/>
              <a:t>Palácio</a:t>
            </a:r>
            <a:r>
              <a:rPr lang="fr-FR" sz="4000" b="1" dirty="0"/>
              <a:t> da </a:t>
            </a:r>
            <a:r>
              <a:rPr lang="fr-FR" sz="4000" b="1" dirty="0" err="1"/>
              <a:t>Bolsa</a:t>
            </a:r>
            <a:r>
              <a:rPr lang="fr-FR" sz="4000" b="1" dirty="0"/>
              <a:t> est quant à lui célèbre pour sa décoration intérieure richement ornée. Le Hard Club accueille des concerts de rock et des soirées discothèque dans des halles rénovées.</a:t>
            </a:r>
          </a:p>
        </p:txBody>
      </p:sp>
    </p:spTree>
    <p:extLst>
      <p:ext uri="{BB962C8B-B14F-4D97-AF65-F5344CB8AC3E}">
        <p14:creationId xmlns:p14="http://schemas.microsoft.com/office/powerpoint/2010/main" val="2787129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ransport, nuage&#10;&#10;Description générée automatiquement">
            <a:extLst>
              <a:ext uri="{FF2B5EF4-FFF2-40B4-BE49-F238E27FC236}">
                <a16:creationId xmlns:a16="http://schemas.microsoft.com/office/drawing/2014/main" id="{A449A172-B115-CC96-87AB-4227F42326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541" y="447062"/>
            <a:ext cx="10670917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658065-E9FA-27CB-52CD-27136BE99DD4}"/>
              </a:ext>
            </a:extLst>
          </p:cNvPr>
          <p:cNvSpPr txBox="1"/>
          <p:nvPr/>
        </p:nvSpPr>
        <p:spPr>
          <a:xfrm>
            <a:off x="1681668" y="5949273"/>
            <a:ext cx="97497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quartier Ribeira, sur la rive Nord du fleuve Douro. Mai 2012.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C48D16C8-AC20-9853-0D6E-D7FC2C8116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2573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4F51E8-C596-ED9B-CDD1-411804286873}"/>
              </a:ext>
            </a:extLst>
          </p:cNvPr>
          <p:cNvSpPr txBox="1"/>
          <p:nvPr/>
        </p:nvSpPr>
        <p:spPr>
          <a:xfrm>
            <a:off x="202620" y="5964065"/>
            <a:ext cx="11475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	</a:t>
            </a:r>
            <a:r>
              <a:rPr lang="fr-FR" sz="2400" b="1" dirty="0" err="1">
                <a:solidFill>
                  <a:srgbClr val="FFFF00"/>
                </a:solidFill>
              </a:rPr>
              <a:t>Ribeira</a:t>
            </a:r>
            <a:r>
              <a:rPr lang="fr-FR" sz="2400" b="1" dirty="0">
                <a:solidFill>
                  <a:srgbClr val="FFFF00"/>
                </a:solidFill>
              </a:rPr>
              <a:t>, un vieux quartier (sous protection de l'UNESCO) à Porto, Portugal</a:t>
            </a:r>
          </a:p>
        </p:txBody>
      </p:sp>
    </p:spTree>
    <p:extLst>
      <p:ext uri="{BB962C8B-B14F-4D97-AF65-F5344CB8AC3E}">
        <p14:creationId xmlns:p14="http://schemas.microsoft.com/office/powerpoint/2010/main" val="1327832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bâtiment, ciel&#10;&#10;Description générée automatiquement">
            <a:extLst>
              <a:ext uri="{FF2B5EF4-FFF2-40B4-BE49-F238E27FC236}">
                <a16:creationId xmlns:a16="http://schemas.microsoft.com/office/drawing/2014/main" id="{65FD7F6B-5488-FA71-3F0A-7B7B1A0BEC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89" y="279000"/>
            <a:ext cx="945362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DA91B4-9637-4C9C-3CA8-9DD4719C9E90}"/>
              </a:ext>
            </a:extLst>
          </p:cNvPr>
          <p:cNvSpPr txBox="1"/>
          <p:nvPr/>
        </p:nvSpPr>
        <p:spPr>
          <a:xfrm>
            <a:off x="2297430" y="6117335"/>
            <a:ext cx="87997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générale de la "</a:t>
            </a:r>
            <a:r>
              <a:rPr lang="fr-FR" sz="2400" b="1" dirty="0" err="1">
                <a:solidFill>
                  <a:srgbClr val="FFFF00"/>
                </a:solidFill>
              </a:rPr>
              <a:t>Praça</a:t>
            </a:r>
            <a:r>
              <a:rPr lang="fr-FR" sz="2400" b="1" dirty="0">
                <a:solidFill>
                  <a:srgbClr val="FFFF00"/>
                </a:solidFill>
              </a:rPr>
              <a:t> da </a:t>
            </a:r>
            <a:r>
              <a:rPr lang="fr-FR" sz="2400" b="1" dirty="0" err="1">
                <a:solidFill>
                  <a:srgbClr val="FFFF00"/>
                </a:solidFill>
              </a:rPr>
              <a:t>Ribeira</a:t>
            </a:r>
            <a:r>
              <a:rPr lang="fr-FR" sz="2400" b="1" dirty="0">
                <a:solidFill>
                  <a:srgbClr val="FFFF00"/>
                </a:solidFill>
              </a:rPr>
              <a:t>" aux parasols blancs.</a:t>
            </a:r>
          </a:p>
        </p:txBody>
      </p:sp>
    </p:spTree>
    <p:extLst>
      <p:ext uri="{BB962C8B-B14F-4D97-AF65-F5344CB8AC3E}">
        <p14:creationId xmlns:p14="http://schemas.microsoft.com/office/powerpoint/2010/main" val="1812408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embarcation, eau&#10;&#10;Description générée automatiquement">
            <a:extLst>
              <a:ext uri="{FF2B5EF4-FFF2-40B4-BE49-F238E27FC236}">
                <a16:creationId xmlns:a16="http://schemas.microsoft.com/office/drawing/2014/main" id="{0DCF9197-C88E-1135-07AC-00A8192ABC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309" y="312420"/>
            <a:ext cx="4856849" cy="32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scène, place de marché, personnes&#10;&#10;Description générée automatiquement">
            <a:extLst>
              <a:ext uri="{FF2B5EF4-FFF2-40B4-BE49-F238E27FC236}">
                <a16:creationId xmlns:a16="http://schemas.microsoft.com/office/drawing/2014/main" id="{DE6F2E4F-2C4D-86F5-F1FC-B6A076D28D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8691" y="3197707"/>
            <a:ext cx="5112000" cy="339664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3649678-6BFE-FA4C-092F-43249D6004AA}"/>
              </a:ext>
            </a:extLst>
          </p:cNvPr>
          <p:cNvSpPr txBox="1"/>
          <p:nvPr/>
        </p:nvSpPr>
        <p:spPr>
          <a:xfrm>
            <a:off x="6198761" y="1932420"/>
            <a:ext cx="59767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bords du Douro sont très animés et font face à la Vila Nova de Gaïa : la ville nouvelle de Gaïa.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23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transport, plein air, eau&#10;&#10;Description générée automatiquement">
            <a:extLst>
              <a:ext uri="{FF2B5EF4-FFF2-40B4-BE49-F238E27FC236}">
                <a16:creationId xmlns:a16="http://schemas.microsoft.com/office/drawing/2014/main" id="{732AFAA1-2DE9-6656-1F1A-B1617191C1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284" y="3437877"/>
            <a:ext cx="6300000" cy="301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06DA36-5054-72D4-9F45-E7B9567B1234}"/>
              </a:ext>
            </a:extLst>
          </p:cNvPr>
          <p:cNvSpPr txBox="1"/>
          <p:nvPr/>
        </p:nvSpPr>
        <p:spPr>
          <a:xfrm>
            <a:off x="378542" y="1607737"/>
            <a:ext cx="65958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bateaux de forme typique utilisés pour le transport des tonneaux de vin, mais bien plus grands vous proposent de vous amener sur le Douro, jusqu'à son embouchure.</a:t>
            </a:r>
          </a:p>
        </p:txBody>
      </p:sp>
      <p:pic>
        <p:nvPicPr>
          <p:cNvPr id="6" name="Image 5" descr="Une image contenant habits, place de marché, scène, personne&#10;&#10;Description générée automatiquement">
            <a:extLst>
              <a:ext uri="{FF2B5EF4-FFF2-40B4-BE49-F238E27FC236}">
                <a16:creationId xmlns:a16="http://schemas.microsoft.com/office/drawing/2014/main" id="{0A422346-1934-E9F0-F536-4C96B14890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3458" y="319400"/>
            <a:ext cx="4680000" cy="31096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3D049D8-6C5B-34C1-2902-7781579EC9F0}"/>
              </a:ext>
            </a:extLst>
          </p:cNvPr>
          <p:cNvSpPr txBox="1"/>
          <p:nvPr/>
        </p:nvSpPr>
        <p:spPr>
          <a:xfrm>
            <a:off x="7133458" y="3742548"/>
            <a:ext cx="48295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artisanat du </a:t>
            </a:r>
            <a:r>
              <a:rPr lang="fr-FR" sz="2400" b="1" dirty="0" err="1">
                <a:solidFill>
                  <a:srgbClr val="FFFF00"/>
                </a:solidFill>
              </a:rPr>
              <a:t>portugal</a:t>
            </a:r>
            <a:r>
              <a:rPr lang="fr-FR" sz="2400" b="1" dirty="0">
                <a:solidFill>
                  <a:srgbClr val="FFFF00"/>
                </a:solidFill>
              </a:rPr>
              <a:t>, fabriqué à la main au Portugal, ou en Chine, c'est selon.</a:t>
            </a:r>
          </a:p>
        </p:txBody>
      </p:sp>
    </p:spTree>
    <p:extLst>
      <p:ext uri="{BB962C8B-B14F-4D97-AF65-F5344CB8AC3E}">
        <p14:creationId xmlns:p14="http://schemas.microsoft.com/office/powerpoint/2010/main" val="4110887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 terrestre, Voisinage&#10;&#10;Description générée automatiquement">
            <a:extLst>
              <a:ext uri="{FF2B5EF4-FFF2-40B4-BE49-F238E27FC236}">
                <a16:creationId xmlns:a16="http://schemas.microsoft.com/office/drawing/2014/main" id="{72259A39-478B-C7D3-84D9-DBC5671B78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527" y="282227"/>
            <a:ext cx="5256000" cy="34923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8F3981-BDE9-454B-1DB1-880DB33E28ED}"/>
              </a:ext>
            </a:extLst>
          </p:cNvPr>
          <p:cNvSpPr txBox="1"/>
          <p:nvPr/>
        </p:nvSpPr>
        <p:spPr>
          <a:xfrm>
            <a:off x="359672" y="3909391"/>
            <a:ext cx="51537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immeubles face au fleuve et la rampe qui mène au pont Dom Luis 1</a:t>
            </a:r>
            <a:endParaRPr lang="fr-FR" sz="2400" b="1" dirty="0"/>
          </a:p>
        </p:txBody>
      </p:sp>
      <p:pic>
        <p:nvPicPr>
          <p:cNvPr id="6" name="Image 5" descr="Une image contenant plein air, eau, ciel, véhicule&#10;&#10;Description générée automatiquement">
            <a:extLst>
              <a:ext uri="{FF2B5EF4-FFF2-40B4-BE49-F238E27FC236}">
                <a16:creationId xmlns:a16="http://schemas.microsoft.com/office/drawing/2014/main" id="{2B01BED2-1CFA-1E6A-DAFA-E2B7230D7D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5010" y="3680791"/>
            <a:ext cx="5538463" cy="28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90B4414-C6FD-1CA0-98B0-208501C76DCC}"/>
              </a:ext>
            </a:extLst>
          </p:cNvPr>
          <p:cNvSpPr txBox="1"/>
          <p:nvPr/>
        </p:nvSpPr>
        <p:spPr>
          <a:xfrm>
            <a:off x="6345010" y="1120676"/>
            <a:ext cx="57144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Douro et les barques traditionnelles de transport des tonneaux de vin de Porto, le pont Dom Luis qu'on traverse pour atteindre Gaïa, à droite les chais de Porto et le monastère da Serra do Pilar, à gauche.</a:t>
            </a:r>
          </a:p>
        </p:txBody>
      </p:sp>
    </p:spTree>
    <p:extLst>
      <p:ext uri="{BB962C8B-B14F-4D97-AF65-F5344CB8AC3E}">
        <p14:creationId xmlns:p14="http://schemas.microsoft.com/office/powerpoint/2010/main" val="2280600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embarcation, bateau&#10;&#10;Description générée automatiquement">
            <a:extLst>
              <a:ext uri="{FF2B5EF4-FFF2-40B4-BE49-F238E27FC236}">
                <a16:creationId xmlns:a16="http://schemas.microsoft.com/office/drawing/2014/main" id="{D7CF77A5-6130-F754-A0C8-8250CDAAD6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649" y="3330756"/>
            <a:ext cx="5832000" cy="318816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5E4034-F3EB-CB4D-9C08-94738B4E44DC}"/>
              </a:ext>
            </a:extLst>
          </p:cNvPr>
          <p:cNvSpPr txBox="1"/>
          <p:nvPr/>
        </p:nvSpPr>
        <p:spPr>
          <a:xfrm>
            <a:off x="402649" y="2466849"/>
            <a:ext cx="63103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chais des vins de Porto, sont situés juste en face, sur l'autre rive du Douro,</a:t>
            </a:r>
          </a:p>
        </p:txBody>
      </p:sp>
      <p:pic>
        <p:nvPicPr>
          <p:cNvPr id="12" name="Image 11" descr="Une image contenant plein air, ciel, château, bâtiment&#10;&#10;Description générée automatiquement">
            <a:extLst>
              <a:ext uri="{FF2B5EF4-FFF2-40B4-BE49-F238E27FC236}">
                <a16:creationId xmlns:a16="http://schemas.microsoft.com/office/drawing/2014/main" id="{68731CA7-BA31-ACB4-5BAE-E9E4A9FF4A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0924" y="371148"/>
            <a:ext cx="5256000" cy="25112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A86350AB-3EBC-DAAF-0943-1CD1519036CA}"/>
              </a:ext>
            </a:extLst>
          </p:cNvPr>
          <p:cNvSpPr txBox="1"/>
          <p:nvPr/>
        </p:nvSpPr>
        <p:spPr>
          <a:xfrm>
            <a:off x="6936000" y="2882348"/>
            <a:ext cx="5256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côte a été protégée des attaques par plusieurs forts qui se succèdent : celui de </a:t>
            </a:r>
            <a:r>
              <a:rPr lang="fr-FR" sz="2400" b="1" dirty="0" err="1">
                <a:solidFill>
                  <a:srgbClr val="FFFF00"/>
                </a:solidFill>
              </a:rPr>
              <a:t>Foz</a:t>
            </a:r>
            <a:r>
              <a:rPr lang="fr-FR" sz="2400" b="1" dirty="0">
                <a:solidFill>
                  <a:srgbClr val="FFFF00"/>
                </a:solidFill>
              </a:rPr>
              <a:t> do Douro, puis</a:t>
            </a:r>
          </a:p>
        </p:txBody>
      </p:sp>
    </p:spTree>
    <p:extLst>
      <p:ext uri="{BB962C8B-B14F-4D97-AF65-F5344CB8AC3E}">
        <p14:creationId xmlns:p14="http://schemas.microsoft.com/office/powerpoint/2010/main" val="1019110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exte, Voisinage, voiture&#10;&#10;Description générée automatiquement">
            <a:extLst>
              <a:ext uri="{FF2B5EF4-FFF2-40B4-BE49-F238E27FC236}">
                <a16:creationId xmlns:a16="http://schemas.microsoft.com/office/drawing/2014/main" id="{FC51A440-A546-DEC2-E623-4C30A634D2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93" y="414750"/>
            <a:ext cx="5004000" cy="332488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 descr="Une image contenant plein air, eau, ciel, bâtiment&#10;&#10;Description générée automatiquement">
            <a:extLst>
              <a:ext uri="{FF2B5EF4-FFF2-40B4-BE49-F238E27FC236}">
                <a16:creationId xmlns:a16="http://schemas.microsoft.com/office/drawing/2014/main" id="{3212A4DD-AF55-9CF4-00E2-716D02EB1A2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9374" y="3307453"/>
            <a:ext cx="4896000" cy="327516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7A12582-03FD-4370-A7AC-8B22491F5F16}"/>
              </a:ext>
            </a:extLst>
          </p:cNvPr>
          <p:cNvSpPr txBox="1"/>
          <p:nvPr/>
        </p:nvSpPr>
        <p:spPr>
          <a:xfrm>
            <a:off x="6514748" y="2344784"/>
            <a:ext cx="5671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quais du Douro dans le quartier de la </a:t>
            </a:r>
            <a:r>
              <a:rPr lang="fr-FR" sz="2400" b="1" dirty="0" err="1">
                <a:solidFill>
                  <a:srgbClr val="FFFF00"/>
                </a:solidFill>
              </a:rPr>
              <a:t>Ribeira</a:t>
            </a:r>
            <a:r>
              <a:rPr lang="fr-FR" sz="2400" b="1" dirty="0">
                <a:solidFill>
                  <a:srgbClr val="FFFF00"/>
                </a:solidFill>
              </a:rPr>
              <a:t> à Porto </a:t>
            </a:r>
          </a:p>
        </p:txBody>
      </p:sp>
    </p:spTree>
    <p:extLst>
      <p:ext uri="{BB962C8B-B14F-4D97-AF65-F5344CB8AC3E}">
        <p14:creationId xmlns:p14="http://schemas.microsoft.com/office/powerpoint/2010/main" val="399369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porte&#10;&#10;Description générée automatiquement">
            <a:extLst>
              <a:ext uri="{FF2B5EF4-FFF2-40B4-BE49-F238E27FC236}">
                <a16:creationId xmlns:a16="http://schemas.microsoft.com/office/drawing/2014/main" id="{71189F82-AF0D-1451-3B7A-673D42C578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462" y="459000"/>
            <a:ext cx="3950342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E73988-BDAE-FE31-9D47-4FF563D27FA6}"/>
              </a:ext>
            </a:extLst>
          </p:cNvPr>
          <p:cNvSpPr txBox="1"/>
          <p:nvPr/>
        </p:nvSpPr>
        <p:spPr>
          <a:xfrm>
            <a:off x="4457854" y="5198671"/>
            <a:ext cx="25632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Immeuble du centre historique d’</a:t>
            </a:r>
            <a:r>
              <a:rPr lang="fr-FR" sz="2400" b="1" dirty="0" err="1">
                <a:solidFill>
                  <a:srgbClr val="FFFF00"/>
                </a:solidFill>
              </a:rPr>
              <a:t>Oporto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6" name="Image 5" descr="Une image contenant ciel, plein air, bâtiment, nuage&#10;&#10;Description générée automatiquement">
            <a:extLst>
              <a:ext uri="{FF2B5EF4-FFF2-40B4-BE49-F238E27FC236}">
                <a16:creationId xmlns:a16="http://schemas.microsoft.com/office/drawing/2014/main" id="{5685CEC3-7F57-1B62-B8C7-9220200A91B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1538" y="459000"/>
            <a:ext cx="4392000" cy="329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2477F65-4FBB-2F27-6322-0FC4D0BE90EE}"/>
              </a:ext>
            </a:extLst>
          </p:cNvPr>
          <p:cNvSpPr txBox="1"/>
          <p:nvPr/>
        </p:nvSpPr>
        <p:spPr>
          <a:xfrm>
            <a:off x="7561006" y="3998342"/>
            <a:ext cx="47637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Sé, forteresse cathédrale de Porto et la colonne où étaient pendus les condamnés.</a:t>
            </a:r>
          </a:p>
        </p:txBody>
      </p:sp>
    </p:spTree>
    <p:extLst>
      <p:ext uri="{BB962C8B-B14F-4D97-AF65-F5344CB8AC3E}">
        <p14:creationId xmlns:p14="http://schemas.microsoft.com/office/powerpoint/2010/main" val="408446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scaliers, fenêtre, Symétrie, bâtiment&#10;&#10;Description générée automatiquement">
            <a:extLst>
              <a:ext uri="{FF2B5EF4-FFF2-40B4-BE49-F238E27FC236}">
                <a16:creationId xmlns:a16="http://schemas.microsoft.com/office/drawing/2014/main" id="{FEE75AF1-1F57-85E9-3B0E-75E352AE59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069" y="3224477"/>
            <a:ext cx="4860000" cy="324155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97CA95-1CA8-2A11-26C2-09FA8C4C5882}"/>
              </a:ext>
            </a:extLst>
          </p:cNvPr>
          <p:cNvSpPr txBox="1"/>
          <p:nvPr/>
        </p:nvSpPr>
        <p:spPr>
          <a:xfrm>
            <a:off x="639096" y="2657598"/>
            <a:ext cx="545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Escalier du Palais Episcopal </a:t>
            </a:r>
          </a:p>
        </p:txBody>
      </p:sp>
      <p:pic>
        <p:nvPicPr>
          <p:cNvPr id="6" name="Image 5" descr="Une image contenant vitrail, fenêtre, église, art&#10;&#10;Description générée automatiquement">
            <a:extLst>
              <a:ext uri="{FF2B5EF4-FFF2-40B4-BE49-F238E27FC236}">
                <a16:creationId xmlns:a16="http://schemas.microsoft.com/office/drawing/2014/main" id="{41C9FE09-4F9D-BE24-35F1-ED70DEBE0FB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931" y="376063"/>
            <a:ext cx="4896000" cy="325601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B3AAB01-47F9-9462-45D8-D84E205F6749}"/>
              </a:ext>
            </a:extLst>
          </p:cNvPr>
          <p:cNvSpPr txBox="1"/>
          <p:nvPr/>
        </p:nvSpPr>
        <p:spPr>
          <a:xfrm>
            <a:off x="6717890" y="3792602"/>
            <a:ext cx="55994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Détails d’un vitrage dans la muse des vitraux à Porto.</a:t>
            </a:r>
          </a:p>
        </p:txBody>
      </p:sp>
    </p:spTree>
    <p:extLst>
      <p:ext uri="{BB962C8B-B14F-4D97-AF65-F5344CB8AC3E}">
        <p14:creationId xmlns:p14="http://schemas.microsoft.com/office/powerpoint/2010/main" val="262391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voyage, pont&#10;&#10;Description générée automatiquement">
            <a:extLst>
              <a:ext uri="{FF2B5EF4-FFF2-40B4-BE49-F238E27FC236}">
                <a16:creationId xmlns:a16="http://schemas.microsoft.com/office/drawing/2014/main" id="{C5ABA120-568A-72C6-9DF8-F80C4D2674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821" y="513758"/>
            <a:ext cx="5004000" cy="332783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2CEF56D-153C-0048-9470-E1A30957E890}"/>
              </a:ext>
            </a:extLst>
          </p:cNvPr>
          <p:cNvSpPr txBox="1"/>
          <p:nvPr/>
        </p:nvSpPr>
        <p:spPr>
          <a:xfrm>
            <a:off x="757930" y="4033120"/>
            <a:ext cx="5781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Pont Luis I à Porto : Monument emblématique de la ville et ouvrage d’art assez génial.</a:t>
            </a:r>
          </a:p>
        </p:txBody>
      </p:sp>
      <p:pic>
        <p:nvPicPr>
          <p:cNvPr id="8" name="Image 7" descr="Une image contenant bâtiment, hall, arcade, architecture&#10;&#10;Description générée automatiquement">
            <a:extLst>
              <a:ext uri="{FF2B5EF4-FFF2-40B4-BE49-F238E27FC236}">
                <a16:creationId xmlns:a16="http://schemas.microsoft.com/office/drawing/2014/main" id="{2D31FCF5-A433-DDC3-D339-9A8D0EF2D5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7179" y="2824879"/>
            <a:ext cx="5292000" cy="351936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01C24649-8D30-8CD2-874F-634EB3DBEA51}"/>
              </a:ext>
            </a:extLst>
          </p:cNvPr>
          <p:cNvSpPr txBox="1"/>
          <p:nvPr/>
        </p:nvSpPr>
        <p:spPr>
          <a:xfrm>
            <a:off x="6216740" y="1898118"/>
            <a:ext cx="56928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Dans la cour du Palais de la Bourse à Porto.</a:t>
            </a:r>
          </a:p>
        </p:txBody>
      </p:sp>
    </p:spTree>
    <p:extLst>
      <p:ext uri="{BB962C8B-B14F-4D97-AF65-F5344CB8AC3E}">
        <p14:creationId xmlns:p14="http://schemas.microsoft.com/office/powerpoint/2010/main" val="4137288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Motif, Symétrie, motif&#10;&#10;Description générée automatiquement">
            <a:extLst>
              <a:ext uri="{FF2B5EF4-FFF2-40B4-BE49-F238E27FC236}">
                <a16:creationId xmlns:a16="http://schemas.microsoft.com/office/drawing/2014/main" id="{A716CEA8-5FCD-461B-DFEC-5962BC7206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445" y="2906942"/>
            <a:ext cx="5328000" cy="3543303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99F67A-18EF-82DD-3F06-014DEAB33A45}"/>
              </a:ext>
            </a:extLst>
          </p:cNvPr>
          <p:cNvSpPr txBox="1"/>
          <p:nvPr/>
        </p:nvSpPr>
        <p:spPr>
          <a:xfrm>
            <a:off x="748335" y="1976061"/>
            <a:ext cx="532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Calligraphie arabe dans le Salon maure du Palais de la Bourse à Porto.</a:t>
            </a:r>
          </a:p>
        </p:txBody>
      </p:sp>
      <p:pic>
        <p:nvPicPr>
          <p:cNvPr id="6" name="Image 5" descr="Une image contenant Lieux sacrés, cathédrale, coffre, sanctuaire&#10;&#10;Description générée automatiquement">
            <a:extLst>
              <a:ext uri="{FF2B5EF4-FFF2-40B4-BE49-F238E27FC236}">
                <a16:creationId xmlns:a16="http://schemas.microsoft.com/office/drawing/2014/main" id="{F8FE7DFF-A1DD-10BE-AD5C-751540A568E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0555" y="450032"/>
            <a:ext cx="4500000" cy="3375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2E46BC8-2458-DED6-FE2A-1E2D9CFAEB2D}"/>
              </a:ext>
            </a:extLst>
          </p:cNvPr>
          <p:cNvSpPr txBox="1"/>
          <p:nvPr/>
        </p:nvSpPr>
        <p:spPr>
          <a:xfrm>
            <a:off x="7190555" y="3883041"/>
            <a:ext cx="48101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L’éblouissante nave de l’église Santa Clara sur les hauteurs proche de la cathédrale.</a:t>
            </a:r>
          </a:p>
        </p:txBody>
      </p:sp>
    </p:spTree>
    <p:extLst>
      <p:ext uri="{BB962C8B-B14F-4D97-AF65-F5344CB8AC3E}">
        <p14:creationId xmlns:p14="http://schemas.microsoft.com/office/powerpoint/2010/main" val="2556474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 de culte, Lieux sacrés, sanctuaire, église&#10;&#10;Description générée automatiquement">
            <a:extLst>
              <a:ext uri="{FF2B5EF4-FFF2-40B4-BE49-F238E27FC236}">
                <a16:creationId xmlns:a16="http://schemas.microsoft.com/office/drawing/2014/main" id="{BA26D1C1-B7E2-2C97-FD4A-4F2DA6E30F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911" y="383524"/>
            <a:ext cx="5004000" cy="3293675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C3CE67CE-4595-4A24-05D8-DC9F9DC828B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5516" y="189000"/>
            <a:ext cx="4442157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89E0E021-45CC-CA4A-1591-0A43CF9FAF66}"/>
              </a:ext>
            </a:extLst>
          </p:cNvPr>
          <p:cNvSpPr txBox="1"/>
          <p:nvPr/>
        </p:nvSpPr>
        <p:spPr>
          <a:xfrm>
            <a:off x="1989040" y="4193685"/>
            <a:ext cx="5574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/>
              <a:t>Porto Cathedral (Sé do Porto 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84668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chitecture médiévale&#10;&#10;Description générée automatiquement">
            <a:extLst>
              <a:ext uri="{FF2B5EF4-FFF2-40B4-BE49-F238E27FC236}">
                <a16:creationId xmlns:a16="http://schemas.microsoft.com/office/drawing/2014/main" id="{7DA44E2F-57F6-AA06-6D68-FE36E41BEC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330" y="459000"/>
            <a:ext cx="7920000" cy="59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960680B-D211-FC88-1A95-375D04CA7FA8}"/>
              </a:ext>
            </a:extLst>
          </p:cNvPr>
          <p:cNvSpPr txBox="1"/>
          <p:nvPr/>
        </p:nvSpPr>
        <p:spPr>
          <a:xfrm>
            <a:off x="9091374" y="3784260"/>
            <a:ext cx="258934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/>
              <a:t>Loggia baroque sur le flanc gauche</a:t>
            </a:r>
          </a:p>
        </p:txBody>
      </p:sp>
    </p:spTree>
    <p:extLst>
      <p:ext uri="{BB962C8B-B14F-4D97-AF65-F5344CB8AC3E}">
        <p14:creationId xmlns:p14="http://schemas.microsoft.com/office/powerpoint/2010/main" val="328813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chitecture médiévale&#10;&#10;Description générée automatiquement">
            <a:extLst>
              <a:ext uri="{FF2B5EF4-FFF2-40B4-BE49-F238E27FC236}">
                <a16:creationId xmlns:a16="http://schemas.microsoft.com/office/drawing/2014/main" id="{1560D572-6FB0-1E8F-C8F3-6C79C9A4E4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3626" y="189000"/>
            <a:ext cx="483132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64B6DB-EE19-F9B9-4EC3-2569C0442F62}"/>
              </a:ext>
            </a:extLst>
          </p:cNvPr>
          <p:cNvSpPr txBox="1"/>
          <p:nvPr/>
        </p:nvSpPr>
        <p:spPr>
          <a:xfrm>
            <a:off x="2846439" y="4148762"/>
            <a:ext cx="4203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Façade principale.</a:t>
            </a:r>
          </a:p>
        </p:txBody>
      </p:sp>
    </p:spTree>
    <p:extLst>
      <p:ext uri="{BB962C8B-B14F-4D97-AF65-F5344CB8AC3E}">
        <p14:creationId xmlns:p14="http://schemas.microsoft.com/office/powerpoint/2010/main" val="4085726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Description générée automatiquement">
            <a:extLst>
              <a:ext uri="{FF2B5EF4-FFF2-40B4-BE49-F238E27FC236}">
                <a16:creationId xmlns:a16="http://schemas.microsoft.com/office/drawing/2014/main" id="{7CA58242-951B-BEF3-7FB3-E44EDD90E4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301" y="387000"/>
            <a:ext cx="8112000" cy="608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014D7E-F6AD-2481-E522-A4EE9815931D}"/>
              </a:ext>
            </a:extLst>
          </p:cNvPr>
          <p:cNvSpPr txBox="1"/>
          <p:nvPr/>
        </p:nvSpPr>
        <p:spPr>
          <a:xfrm>
            <a:off x="9320980" y="4262283"/>
            <a:ext cx="2649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latérale</a:t>
            </a:r>
          </a:p>
        </p:txBody>
      </p:sp>
    </p:spTree>
    <p:extLst>
      <p:ext uri="{BB962C8B-B14F-4D97-AF65-F5344CB8AC3E}">
        <p14:creationId xmlns:p14="http://schemas.microsoft.com/office/powerpoint/2010/main" val="1496943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chitecture médiévale&#10;&#10;Description générée automatiquement">
            <a:extLst>
              <a:ext uri="{FF2B5EF4-FFF2-40B4-BE49-F238E27FC236}">
                <a16:creationId xmlns:a16="http://schemas.microsoft.com/office/drawing/2014/main" id="{6359E68E-0C73-2DCB-11C8-A20C21B986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4596" y="369000"/>
            <a:ext cx="4588565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978CAE-FC96-476E-3531-DCBC1A4B5EC2}"/>
              </a:ext>
            </a:extLst>
          </p:cNvPr>
          <p:cNvSpPr txBox="1"/>
          <p:nvPr/>
        </p:nvSpPr>
        <p:spPr>
          <a:xfrm>
            <a:off x="4109884" y="4748980"/>
            <a:ext cx="3972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Loggia baroque</a:t>
            </a:r>
          </a:p>
        </p:txBody>
      </p:sp>
    </p:spTree>
    <p:extLst>
      <p:ext uri="{BB962C8B-B14F-4D97-AF65-F5344CB8AC3E}">
        <p14:creationId xmlns:p14="http://schemas.microsoft.com/office/powerpoint/2010/main" val="396802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Arts visuels, église&#10;&#10;Description générée automatiquement">
            <a:extLst>
              <a:ext uri="{FF2B5EF4-FFF2-40B4-BE49-F238E27FC236}">
                <a16:creationId xmlns:a16="http://schemas.microsoft.com/office/drawing/2014/main" id="{A04DC464-EFB3-0C03-CA5E-FC7610CF1E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369" y="189000"/>
            <a:ext cx="4858484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6EBAF4-3637-D306-D31B-0A188CAAD9E7}"/>
              </a:ext>
            </a:extLst>
          </p:cNvPr>
          <p:cNvSpPr txBox="1"/>
          <p:nvPr/>
        </p:nvSpPr>
        <p:spPr>
          <a:xfrm>
            <a:off x="5781368" y="4129548"/>
            <a:ext cx="39525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Azulejo dans la galerie latérale de la cathédrale de Porto, Portugal</a:t>
            </a:r>
          </a:p>
        </p:txBody>
      </p:sp>
    </p:spTree>
    <p:extLst>
      <p:ext uri="{BB962C8B-B14F-4D97-AF65-F5344CB8AC3E}">
        <p14:creationId xmlns:p14="http://schemas.microsoft.com/office/powerpoint/2010/main" val="2336507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ffre, arcade, cathédrale&#10;&#10;Description générée automatiquement">
            <a:extLst>
              <a:ext uri="{FF2B5EF4-FFF2-40B4-BE49-F238E27FC236}">
                <a16:creationId xmlns:a16="http://schemas.microsoft.com/office/drawing/2014/main" id="{3225424E-73AC-8A24-814E-6D13900D61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9079" y="228168"/>
            <a:ext cx="9182494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206501-CF82-9CF1-AF5C-0C3039D532CA}"/>
              </a:ext>
            </a:extLst>
          </p:cNvPr>
          <p:cNvSpPr txBox="1"/>
          <p:nvPr/>
        </p:nvSpPr>
        <p:spPr>
          <a:xfrm>
            <a:off x="3362633" y="6064928"/>
            <a:ext cx="809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L'intérieur de la nef avec la rosace romane.</a:t>
            </a:r>
          </a:p>
        </p:txBody>
      </p:sp>
    </p:spTree>
    <p:extLst>
      <p:ext uri="{BB962C8B-B14F-4D97-AF65-F5344CB8AC3E}">
        <p14:creationId xmlns:p14="http://schemas.microsoft.com/office/powerpoint/2010/main" val="2153347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cade, église&#10;&#10;Description générée automatiquement">
            <a:extLst>
              <a:ext uri="{FF2B5EF4-FFF2-40B4-BE49-F238E27FC236}">
                <a16:creationId xmlns:a16="http://schemas.microsoft.com/office/drawing/2014/main" id="{08134F54-402A-5B76-4C29-C3343244B1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69264F-9195-A61D-418C-CCE75D31A9D9}"/>
              </a:ext>
            </a:extLst>
          </p:cNvPr>
          <p:cNvSpPr txBox="1"/>
          <p:nvPr/>
        </p:nvSpPr>
        <p:spPr>
          <a:xfrm>
            <a:off x="4955457" y="6168513"/>
            <a:ext cx="762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cloître gothique</a:t>
            </a:r>
          </a:p>
        </p:txBody>
      </p:sp>
    </p:spTree>
    <p:extLst>
      <p:ext uri="{BB962C8B-B14F-4D97-AF65-F5344CB8AC3E}">
        <p14:creationId xmlns:p14="http://schemas.microsoft.com/office/powerpoint/2010/main" val="254858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arcade, arche, colonne&#10;&#10;Description générée automatiquement">
            <a:extLst>
              <a:ext uri="{FF2B5EF4-FFF2-40B4-BE49-F238E27FC236}">
                <a16:creationId xmlns:a16="http://schemas.microsoft.com/office/drawing/2014/main" id="{6E8122B6-BEDF-7B90-227E-5FA714649E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0790" y="459000"/>
            <a:ext cx="8913404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EF064BB-B9B5-20BD-73E8-1F291259AF05}"/>
              </a:ext>
            </a:extLst>
          </p:cNvPr>
          <p:cNvSpPr txBox="1"/>
          <p:nvPr/>
        </p:nvSpPr>
        <p:spPr>
          <a:xfrm>
            <a:off x="4262284" y="6168167"/>
            <a:ext cx="8208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cloître décoré d'azulejos</a:t>
            </a:r>
          </a:p>
        </p:txBody>
      </p:sp>
    </p:spTree>
    <p:extLst>
      <p:ext uri="{BB962C8B-B14F-4D97-AF65-F5344CB8AC3E}">
        <p14:creationId xmlns:p14="http://schemas.microsoft.com/office/powerpoint/2010/main" val="268658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lieu de culte, Lieux sacrés, sanctuaire&#10;&#10;Description générée automatiquement">
            <a:extLst>
              <a:ext uri="{FF2B5EF4-FFF2-40B4-BE49-F238E27FC236}">
                <a16:creationId xmlns:a16="http://schemas.microsoft.com/office/drawing/2014/main" id="{58480351-959D-E7B0-51F3-05C4366B49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74" y="189000"/>
            <a:ext cx="432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C7ADD9-E1D5-F185-67E7-E5AB5AB3F80C}"/>
              </a:ext>
            </a:extLst>
          </p:cNvPr>
          <p:cNvSpPr txBox="1"/>
          <p:nvPr/>
        </p:nvSpPr>
        <p:spPr>
          <a:xfrm>
            <a:off x="4665087" y="5439427"/>
            <a:ext cx="2153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maître-autel</a:t>
            </a:r>
          </a:p>
        </p:txBody>
      </p:sp>
      <p:pic>
        <p:nvPicPr>
          <p:cNvPr id="6" name="Image 5" descr="Une image contenant plein air, bâtiment, ciel, voyage&#10;&#10;Description générée automatiquement">
            <a:extLst>
              <a:ext uri="{FF2B5EF4-FFF2-40B4-BE49-F238E27FC236}">
                <a16:creationId xmlns:a16="http://schemas.microsoft.com/office/drawing/2014/main" id="{212F2792-2205-B6F5-A3EA-DFCC2CB374F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6379" y="189000"/>
            <a:ext cx="486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37642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necteur droit 3">
            <a:extLst>
              <a:ext uri="{FF2B5EF4-FFF2-40B4-BE49-F238E27FC236}">
                <a16:creationId xmlns:a16="http://schemas.microsoft.com/office/drawing/2014/main" id="{6589907A-6929-0217-67AD-152E165D4E6B}"/>
              </a:ext>
            </a:extLst>
          </p:cNvPr>
          <p:cNvCxnSpPr/>
          <p:nvPr/>
        </p:nvCxnSpPr>
        <p:spPr>
          <a:xfrm>
            <a:off x="1961535" y="2374490"/>
            <a:ext cx="1091381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ZoneTexte 4">
            <a:extLst>
              <a:ext uri="{FF2B5EF4-FFF2-40B4-BE49-F238E27FC236}">
                <a16:creationId xmlns:a16="http://schemas.microsoft.com/office/drawing/2014/main" id="{8D89842D-0CEB-F2B4-C0AA-3ECA3B79149B}"/>
              </a:ext>
            </a:extLst>
          </p:cNvPr>
          <p:cNvSpPr txBox="1"/>
          <p:nvPr/>
        </p:nvSpPr>
        <p:spPr>
          <a:xfrm>
            <a:off x="392061" y="553181"/>
            <a:ext cx="119560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Le Quartier De  Porto Et Sa cathédrale (Portugal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C9DD2AC-5404-98F7-71C0-69C86A214A42}"/>
              </a:ext>
            </a:extLst>
          </p:cNvPr>
          <p:cNvSpPr txBox="1"/>
          <p:nvPr/>
        </p:nvSpPr>
        <p:spPr>
          <a:xfrm>
            <a:off x="3225800" y="1893743"/>
            <a:ext cx="88342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 Et Le Son Du Net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CCB73CF-EF8E-09E7-FCD1-A22157A78D83}"/>
              </a:ext>
            </a:extLst>
          </p:cNvPr>
          <p:cNvSpPr txBox="1"/>
          <p:nvPr/>
        </p:nvSpPr>
        <p:spPr>
          <a:xfrm>
            <a:off x="5295080" y="2741862"/>
            <a:ext cx="5914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25744DA-9FA5-9BB0-5C98-0373BE95EE7F}"/>
              </a:ext>
            </a:extLst>
          </p:cNvPr>
          <p:cNvSpPr txBox="1"/>
          <p:nvPr/>
        </p:nvSpPr>
        <p:spPr>
          <a:xfrm>
            <a:off x="2603500" y="3617077"/>
            <a:ext cx="8821584" cy="584775"/>
          </a:xfrm>
          <a:prstGeom prst="rect">
            <a:avLst/>
          </a:prstGeom>
          <a:pattFill prst="pct90">
            <a:fgClr>
              <a:srgbClr val="FFC000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Remercie De Votre Visite </a:t>
            </a:r>
          </a:p>
        </p:txBody>
      </p:sp>
      <p:pic>
        <p:nvPicPr>
          <p:cNvPr id="8" name="Image 7" descr="Une image contenant Police, écriture manuscrite, Graphique, typographie&#10;&#10;Description générée automatiquement">
            <a:extLst>
              <a:ext uri="{FF2B5EF4-FFF2-40B4-BE49-F238E27FC236}">
                <a16:creationId xmlns:a16="http://schemas.microsoft.com/office/drawing/2014/main" id="{B7846FDF-FD19-F3CA-CDC0-28C99A32BC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7146" y="4492292"/>
            <a:ext cx="4537707" cy="2133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460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over/>
      </p:transition>
    </mc:Choice>
    <mc:Fallback xmlns="">
      <p:transition spd="slow" advClick="0" advTm="8000">
        <p:cover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493</Words>
  <Application>Microsoft Office PowerPoint</Application>
  <PresentationFormat>Grand écran</PresentationFormat>
  <Paragraphs>37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2024-04-06T09:21:12Z</dcterms:created>
  <dcterms:modified xsi:type="dcterms:W3CDTF">2024-04-16T07:00:56Z</dcterms:modified>
</cp:coreProperties>
</file>