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7" r:id="rId2"/>
    <p:sldId id="288" r:id="rId3"/>
    <p:sldId id="289" r:id="rId4"/>
    <p:sldId id="290" r:id="rId5"/>
    <p:sldId id="291" r:id="rId6"/>
    <p:sldId id="292" r:id="rId7"/>
    <p:sldId id="286" r:id="rId8"/>
    <p:sldId id="284" r:id="rId9"/>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93"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ZDAWWD1nguvu3ISSWFo5Q==" hashData="tMr9ox2imlHEAFOO07BF55OA6OOmqFNQyFlNJD9fPNa8EYD7gPvPOvqeupUpmcqzD7sob9jezxDN9kOnp5bZ5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80" autoAdjust="0"/>
    <p:restoredTop sz="94660"/>
  </p:normalViewPr>
  <p:slideViewPr>
    <p:cSldViewPr snapToGrid="0">
      <p:cViewPr varScale="1">
        <p:scale>
          <a:sx n="102" d="100"/>
          <a:sy n="102" d="100"/>
        </p:scale>
        <p:origin x="10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0B06E3B-C388-4B7A-AB40-73B2F3683374}" type="datetimeFigureOut">
              <a:rPr lang="fr-CA" smtClean="0"/>
              <a:t>2024-04-20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26422403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0B06E3B-C388-4B7A-AB40-73B2F3683374}" type="datetimeFigureOut">
              <a:rPr lang="fr-CA" smtClean="0"/>
              <a:t>2024-04-20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303959535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0B06E3B-C388-4B7A-AB40-73B2F3683374}" type="datetimeFigureOut">
              <a:rPr lang="fr-CA" smtClean="0"/>
              <a:t>2024-04-20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28568274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0B06E3B-C388-4B7A-AB40-73B2F3683374}" type="datetimeFigureOut">
              <a:rPr lang="fr-CA" smtClean="0"/>
              <a:t>2024-04-20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388672065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0B06E3B-C388-4B7A-AB40-73B2F3683374}" type="datetimeFigureOut">
              <a:rPr lang="fr-CA" smtClean="0"/>
              <a:t>2024-04-20</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0922012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0B06E3B-C388-4B7A-AB40-73B2F3683374}" type="datetimeFigureOut">
              <a:rPr lang="fr-CA" smtClean="0"/>
              <a:t>2024-04-20</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36711028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B06E3B-C388-4B7A-AB40-73B2F3683374}" type="datetimeFigureOut">
              <a:rPr lang="fr-CA" smtClean="0"/>
              <a:t>2024-04-20</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269327388"/>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0B06E3B-C388-4B7A-AB40-73B2F3683374}" type="datetimeFigureOut">
              <a:rPr lang="fr-CA" smtClean="0"/>
              <a:t>2024-04-20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363017189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0B06E3B-C388-4B7A-AB40-73B2F3683374}" type="datetimeFigureOut">
              <a:rPr lang="fr-CA" smtClean="0"/>
              <a:t>2024-04-20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155768171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0B06E3B-C388-4B7A-AB40-73B2F3683374}" type="datetimeFigureOut">
              <a:rPr lang="fr-CA" smtClean="0"/>
              <a:t>2024-04-20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3479019638"/>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0B06E3B-C388-4B7A-AB40-73B2F3683374}" type="datetimeFigureOut">
              <a:rPr lang="fr-CA" smtClean="0"/>
              <a:t>2024-04-20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C84F7CC-0FFB-43A4-AA34-BE8934FE5C4A}" type="slidenum">
              <a:rPr lang="fr-CA" smtClean="0"/>
              <a:t>‹N°›</a:t>
            </a:fld>
            <a:endParaRPr lang="fr-CA"/>
          </a:p>
        </p:txBody>
      </p:sp>
    </p:spTree>
    <p:extLst>
      <p:ext uri="{BB962C8B-B14F-4D97-AF65-F5344CB8AC3E}">
        <p14:creationId xmlns:p14="http://schemas.microsoft.com/office/powerpoint/2010/main" val="4023289405"/>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1000" b="-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B06E3B-C388-4B7A-AB40-73B2F3683374}" type="datetimeFigureOut">
              <a:rPr lang="fr-CA" smtClean="0"/>
              <a:t>2024-04-20</a:t>
            </a:fld>
            <a:endParaRPr lang="fr-C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84F7CC-0FFB-43A4-AA34-BE8934FE5C4A}" type="slidenum">
              <a:rPr lang="fr-CA" smtClean="0"/>
              <a:t>‹N°›</a:t>
            </a:fld>
            <a:endParaRPr lang="fr-CA"/>
          </a:p>
        </p:txBody>
      </p:sp>
    </p:spTree>
    <p:extLst>
      <p:ext uri="{BB962C8B-B14F-4D97-AF65-F5344CB8AC3E}">
        <p14:creationId xmlns:p14="http://schemas.microsoft.com/office/powerpoint/2010/main" val="10934730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audio" Target="../media/audio4.wav"/><Relationship Id="rId3" Type="http://schemas.openxmlformats.org/officeDocument/2006/relationships/image" Target="../media/image8.gif"/><Relationship Id="rId7" Type="http://schemas.openxmlformats.org/officeDocument/2006/relationships/audio" Target="../media/audio3.wav"/><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audio" Target="../media/audio5.wav"/></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audio" Target="../media/audio6.wav"/><Relationship Id="rId4" Type="http://schemas.openxmlformats.org/officeDocument/2006/relationships/image" Target="../media/image24.tmp"/></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1"/>
            <a:ext cx="9151547" cy="6858001"/>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0426" y="4645083"/>
            <a:ext cx="1103038" cy="688563"/>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4503462" y="4631026"/>
            <a:ext cx="1030563" cy="716676"/>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598479" y="5048033"/>
            <a:ext cx="1809967" cy="1809967"/>
          </a:xfrm>
          <a:prstGeom prst="rect">
            <a:avLst/>
          </a:prstGeom>
          <a:effectLst>
            <a:softEdge rad="31750"/>
          </a:effectLst>
        </p:spPr>
      </p:pic>
      <p:pic>
        <p:nvPicPr>
          <p:cNvPr id="9" name="Imag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33598" y="677581"/>
            <a:ext cx="7684348" cy="4311783"/>
          </a:xfrm>
          <a:prstGeom prst="rect">
            <a:avLst/>
          </a:prstGeom>
        </p:spPr>
      </p:pic>
    </p:spTree>
    <p:extLst>
      <p:ext uri="{BB962C8B-B14F-4D97-AF65-F5344CB8AC3E}">
        <p14:creationId xmlns:p14="http://schemas.microsoft.com/office/powerpoint/2010/main" val="2095293751"/>
      </p:ext>
    </p:extLst>
  </p:cSld>
  <p:clrMapOvr>
    <a:masterClrMapping/>
  </p:clrMapOvr>
  <mc:AlternateContent xmlns:mc="http://schemas.openxmlformats.org/markup-compatibility/2006" xmlns:p14="http://schemas.microsoft.com/office/powerpoint/2010/main">
    <mc:Choice Requires="p14">
      <p:transition spd="slow" p14:dur="3000">
        <p:fade/>
        <p:sndAc>
          <p:stSnd>
            <p:snd r:embed="rId2" name="LE CHANT DU HUARD  -Claude Gauthier (2001) L'HOMME QUI PASSAIT PAR LÀ.wav"/>
          </p:stSnd>
        </p:sndAc>
      </p:transition>
    </mc:Choice>
    <mc:Fallback xmlns="">
      <p:transition spd="slow">
        <p:fade/>
        <p:sndAc>
          <p:stSnd>
            <p:snd r:embed="rId9" name="LE CHANT DU HUARD  -Claude Gauthier (2001) L'HOMME QUI PASSAIT PAR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p:tgtEl>
                                          <p:spTgt spid="5"/>
                                        </p:tgtEl>
                                        <p:attrNameLst>
                                          <p:attrName>ppt_y</p:attrName>
                                        </p:attrNameLst>
                                      </p:cBhvr>
                                      <p:tavLst>
                                        <p:tav tm="0">
                                          <p:val>
                                            <p:strVal val="#ppt_y+#ppt_h*1.125000"/>
                                          </p:val>
                                        </p:tav>
                                        <p:tav tm="100000">
                                          <p:val>
                                            <p:strVal val="#ppt_y"/>
                                          </p:val>
                                        </p:tav>
                                      </p:tavLst>
                                    </p:anim>
                                    <p:animEffect transition="in" filter="wipe(up)">
                                      <p:cBhvr>
                                        <p:cTn id="8" dur="1000"/>
                                        <p:tgtEl>
                                          <p:spTgt spid="5"/>
                                        </p:tgtEl>
                                      </p:cBhvr>
                                    </p:animEffect>
                                  </p:childTnLst>
                                </p:cTn>
                              </p:par>
                            </p:childTnLst>
                          </p:cTn>
                        </p:par>
                        <p:par>
                          <p:cTn id="9" fill="hold">
                            <p:stCondLst>
                              <p:cond delay="1000"/>
                            </p:stCondLst>
                            <p:childTnLst>
                              <p:par>
                                <p:cTn id="10" presetID="1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000"/>
                                        <p:tgtEl>
                                          <p:spTgt spid="3"/>
                                        </p:tgtEl>
                                        <p:attrNameLst>
                                          <p:attrName>ppt_y</p:attrName>
                                        </p:attrNameLst>
                                      </p:cBhvr>
                                      <p:tavLst>
                                        <p:tav tm="0">
                                          <p:val>
                                            <p:strVal val="#ppt_y+#ppt_h*1.125000"/>
                                          </p:val>
                                        </p:tav>
                                        <p:tav tm="100000">
                                          <p:val>
                                            <p:strVal val="#ppt_y"/>
                                          </p:val>
                                        </p:tav>
                                      </p:tavLst>
                                    </p:anim>
                                    <p:animEffect transition="in" filter="wipe(up)">
                                      <p:cBhvr>
                                        <p:cTn id="13" dur="1000"/>
                                        <p:tgtEl>
                                          <p:spTgt spid="3"/>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animEffect transition="in" filter="fade">
                                      <p:cBhvr>
                                        <p:cTn id="19" dur="2000"/>
                                        <p:tgtEl>
                                          <p:spTgt spid="4"/>
                                        </p:tgtEl>
                                      </p:cBhvr>
                                    </p:animEffect>
                                  </p:childTnLst>
                                </p:cTn>
                              </p:par>
                              <p:par>
                                <p:cTn id="20" presetID="8" presetClass="emph" presetSubtype="0" fill="hold" nodeType="withEffect">
                                  <p:stCondLst>
                                    <p:cond delay="0"/>
                                  </p:stCondLst>
                                  <p:childTnLst>
                                    <p:animRot by="21600000">
                                      <p:cBhvr>
                                        <p:cTn id="21" dur="2000" fill="hold"/>
                                        <p:tgtEl>
                                          <p:spTgt spid="4"/>
                                        </p:tgtEl>
                                        <p:attrNameLst>
                                          <p:attrName>r</p:attrName>
                                        </p:attrNameLst>
                                      </p:cBhvr>
                                    </p:animRot>
                                  </p:childTnLst>
                                </p:cTn>
                              </p:par>
                            </p:childTnLst>
                          </p:cTn>
                        </p:par>
                        <p:par>
                          <p:cTn id="22" fill="hold">
                            <p:stCondLst>
                              <p:cond delay="4000"/>
                            </p:stCondLst>
                            <p:childTnLst>
                              <p:par>
                                <p:cTn id="23" presetID="22" presetClass="entr" presetSubtype="1"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8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65645" y="186309"/>
            <a:ext cx="1889760" cy="2237232"/>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4025" y="0"/>
            <a:ext cx="4486275" cy="2839415"/>
          </a:xfrm>
          <a:prstGeom prst="rect">
            <a:avLst/>
          </a:prstGeom>
          <a:effectLst>
            <a:softEdge rad="12700"/>
          </a:effectLst>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185645"/>
            <a:ext cx="2379759" cy="1485546"/>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6226" y="2839415"/>
            <a:ext cx="8679180" cy="2294560"/>
          </a:xfrm>
          <a:prstGeom prst="rect">
            <a:avLst/>
          </a:prstGeom>
        </p:spPr>
      </p:pic>
      <p:pic>
        <p:nvPicPr>
          <p:cNvPr id="8" name="Image 7">
            <a:hlinkClick r:id="" action="ppaction://noaction">
              <a:snd r:embed="rId6" name="LoonHoot_LangElliott.wav"/>
            </a:hlinkClick>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5650980"/>
            <a:ext cx="1933576" cy="1207020"/>
          </a:xfrm>
          <a:prstGeom prst="rect">
            <a:avLst/>
          </a:prstGeom>
        </p:spPr>
      </p:pic>
      <p:pic>
        <p:nvPicPr>
          <p:cNvPr id="9" name="Image 8">
            <a:hlinkClick r:id="" action="ppaction://noaction">
              <a:snd r:embed="rId7" name="LoonTremolo_LangElliott.wav"/>
            </a:hlinkClick>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60684" y="5650980"/>
            <a:ext cx="1933576" cy="1207020"/>
          </a:xfrm>
          <a:prstGeom prst="rect">
            <a:avLst/>
          </a:prstGeom>
        </p:spPr>
      </p:pic>
      <p:pic>
        <p:nvPicPr>
          <p:cNvPr id="10" name="Image 9">
            <a:hlinkClick r:id="" action="ppaction://noaction">
              <a:snd r:embed="rId8" name="LoonWail_LangElliott.wav"/>
            </a:hlinkClick>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5099148" y="5650980"/>
            <a:ext cx="1966497" cy="1207020"/>
          </a:xfrm>
          <a:prstGeom prst="rect">
            <a:avLst/>
          </a:prstGeom>
        </p:spPr>
      </p:pic>
      <p:pic>
        <p:nvPicPr>
          <p:cNvPr id="11" name="Image 10">
            <a:hlinkClick r:id="" action="ppaction://noaction">
              <a:snd r:embed="rId9" name="LoonYodel_LangElliott.wav"/>
            </a:hlinkClick>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7177503" y="5650980"/>
            <a:ext cx="1966497" cy="1207020"/>
          </a:xfrm>
          <a:prstGeom prst="rect">
            <a:avLst/>
          </a:prstGeom>
        </p:spPr>
      </p:pic>
      <p:sp>
        <p:nvSpPr>
          <p:cNvPr id="14" name="Rectangle 13">
            <a:hlinkClick r:id="" action="ppaction://noaction">
              <a:snd r:embed="rId6" name="LoonHoot_LangElliott.wav"/>
            </a:hlinkClick>
          </p:cNvPr>
          <p:cNvSpPr/>
          <p:nvPr/>
        </p:nvSpPr>
        <p:spPr>
          <a:xfrm>
            <a:off x="520465" y="5466314"/>
            <a:ext cx="1313180" cy="369332"/>
          </a:xfrm>
          <a:prstGeom prst="rect">
            <a:avLst/>
          </a:prstGeom>
        </p:spPr>
        <p:txBody>
          <a:bodyPr wrap="none">
            <a:spAutoFit/>
          </a:bodyPr>
          <a:lstStyle/>
          <a:p>
            <a:r>
              <a:rPr lang="en-CA" b="1" dirty="0" smtClean="0">
                <a:solidFill>
                  <a:schemeClr val="accent6">
                    <a:lumMod val="50000"/>
                  </a:schemeClr>
                </a:solidFill>
                <a:effectLst>
                  <a:glow rad="101600">
                    <a:srgbClr val="66FF66">
                      <a:alpha val="60000"/>
                    </a:srgbClr>
                  </a:glow>
                </a:effectLst>
                <a:latin typeface="Agnes"/>
              </a:rPr>
              <a:t>Loon hoot</a:t>
            </a:r>
            <a:endParaRPr lang="fr-CA" dirty="0">
              <a:solidFill>
                <a:schemeClr val="accent6">
                  <a:lumMod val="50000"/>
                </a:schemeClr>
              </a:solidFill>
              <a:effectLst>
                <a:glow rad="101600">
                  <a:srgbClr val="66FF66">
                    <a:alpha val="60000"/>
                  </a:srgbClr>
                </a:glow>
              </a:effectLst>
            </a:endParaRPr>
          </a:p>
        </p:txBody>
      </p:sp>
      <p:sp>
        <p:nvSpPr>
          <p:cNvPr id="15" name="Rectangle 14">
            <a:hlinkClick r:id="" action="ppaction://noaction">
              <a:snd r:embed="rId6" name="LoonHoot_LangElliott.wav"/>
            </a:hlinkClick>
          </p:cNvPr>
          <p:cNvSpPr/>
          <p:nvPr/>
        </p:nvSpPr>
        <p:spPr>
          <a:xfrm>
            <a:off x="2755432" y="5494164"/>
            <a:ext cx="1659429" cy="369332"/>
          </a:xfrm>
          <a:prstGeom prst="rect">
            <a:avLst/>
          </a:prstGeom>
        </p:spPr>
        <p:txBody>
          <a:bodyPr wrap="none">
            <a:spAutoFit/>
          </a:bodyPr>
          <a:lstStyle/>
          <a:p>
            <a:r>
              <a:rPr lang="en-CA" b="1" dirty="0" smtClean="0">
                <a:solidFill>
                  <a:schemeClr val="accent6">
                    <a:lumMod val="50000"/>
                  </a:schemeClr>
                </a:solidFill>
                <a:effectLst>
                  <a:glow rad="101600">
                    <a:srgbClr val="66FF66">
                      <a:alpha val="60000"/>
                    </a:srgbClr>
                  </a:glow>
                </a:effectLst>
                <a:latin typeface="Agnes"/>
              </a:rPr>
              <a:t>Loon tremolo</a:t>
            </a:r>
            <a:endParaRPr lang="fr-CA" dirty="0">
              <a:solidFill>
                <a:schemeClr val="accent6">
                  <a:lumMod val="50000"/>
                </a:schemeClr>
              </a:solidFill>
              <a:effectLst>
                <a:glow rad="101600">
                  <a:srgbClr val="66FF66">
                    <a:alpha val="60000"/>
                  </a:srgbClr>
                </a:glow>
              </a:effectLst>
            </a:endParaRPr>
          </a:p>
        </p:txBody>
      </p:sp>
      <p:sp>
        <p:nvSpPr>
          <p:cNvPr id="16" name="Rectangle 15">
            <a:hlinkClick r:id="" action="ppaction://noaction">
              <a:snd r:embed="rId6" name="LoonHoot_LangElliott.wav"/>
            </a:hlinkClick>
          </p:cNvPr>
          <p:cNvSpPr/>
          <p:nvPr/>
        </p:nvSpPr>
        <p:spPr>
          <a:xfrm>
            <a:off x="4985166" y="5504926"/>
            <a:ext cx="1249060" cy="369332"/>
          </a:xfrm>
          <a:prstGeom prst="rect">
            <a:avLst/>
          </a:prstGeom>
        </p:spPr>
        <p:txBody>
          <a:bodyPr wrap="none">
            <a:spAutoFit/>
          </a:bodyPr>
          <a:lstStyle/>
          <a:p>
            <a:r>
              <a:rPr lang="en-CA" b="1" dirty="0" smtClean="0">
                <a:solidFill>
                  <a:schemeClr val="accent6">
                    <a:lumMod val="50000"/>
                  </a:schemeClr>
                </a:solidFill>
                <a:effectLst>
                  <a:glow rad="101600">
                    <a:srgbClr val="66FF66">
                      <a:alpha val="60000"/>
                    </a:srgbClr>
                  </a:glow>
                </a:effectLst>
                <a:latin typeface="Agnes"/>
              </a:rPr>
              <a:t>Loon wail</a:t>
            </a:r>
            <a:endParaRPr lang="fr-CA" dirty="0">
              <a:solidFill>
                <a:schemeClr val="accent6">
                  <a:lumMod val="50000"/>
                </a:schemeClr>
              </a:solidFill>
              <a:effectLst>
                <a:glow rad="101600">
                  <a:srgbClr val="66FF66">
                    <a:alpha val="60000"/>
                  </a:srgbClr>
                </a:glow>
              </a:effectLst>
            </a:endParaRPr>
          </a:p>
        </p:txBody>
      </p:sp>
      <p:sp>
        <p:nvSpPr>
          <p:cNvPr id="17" name="Rectangle 16">
            <a:hlinkClick r:id="" action="ppaction://noaction">
              <a:snd r:embed="rId6" name="LoonHoot_LangElliott.wav"/>
            </a:hlinkClick>
          </p:cNvPr>
          <p:cNvSpPr/>
          <p:nvPr/>
        </p:nvSpPr>
        <p:spPr>
          <a:xfrm>
            <a:off x="7072093" y="5466314"/>
            <a:ext cx="1415772" cy="369332"/>
          </a:xfrm>
          <a:prstGeom prst="rect">
            <a:avLst/>
          </a:prstGeom>
        </p:spPr>
        <p:txBody>
          <a:bodyPr wrap="none">
            <a:spAutoFit/>
          </a:bodyPr>
          <a:lstStyle/>
          <a:p>
            <a:r>
              <a:rPr lang="en-CA" b="1" dirty="0" smtClean="0">
                <a:solidFill>
                  <a:schemeClr val="accent6">
                    <a:lumMod val="50000"/>
                  </a:schemeClr>
                </a:solidFill>
                <a:effectLst>
                  <a:glow rad="101600">
                    <a:srgbClr val="66FF66">
                      <a:alpha val="60000"/>
                    </a:srgbClr>
                  </a:glow>
                </a:effectLst>
                <a:latin typeface="Agnes"/>
              </a:rPr>
              <a:t>Loon </a:t>
            </a:r>
            <a:r>
              <a:rPr lang="en-CA" b="1" dirty="0" err="1" smtClean="0">
                <a:solidFill>
                  <a:schemeClr val="accent6">
                    <a:lumMod val="50000"/>
                  </a:schemeClr>
                </a:solidFill>
                <a:effectLst>
                  <a:glow rad="101600">
                    <a:srgbClr val="66FF66">
                      <a:alpha val="60000"/>
                    </a:srgbClr>
                  </a:glow>
                </a:effectLst>
                <a:latin typeface="Agnes"/>
              </a:rPr>
              <a:t>yodle</a:t>
            </a:r>
            <a:endParaRPr lang="fr-CA" dirty="0">
              <a:solidFill>
                <a:schemeClr val="accent6">
                  <a:lumMod val="50000"/>
                </a:schemeClr>
              </a:solidFill>
              <a:effectLst>
                <a:glow rad="101600">
                  <a:srgbClr val="66FF66">
                    <a:alpha val="60000"/>
                  </a:srgbClr>
                </a:glow>
              </a:effectLst>
            </a:endParaRPr>
          </a:p>
        </p:txBody>
      </p:sp>
    </p:spTree>
    <p:extLst>
      <p:ext uri="{BB962C8B-B14F-4D97-AF65-F5344CB8AC3E}">
        <p14:creationId xmlns:p14="http://schemas.microsoft.com/office/powerpoint/2010/main" val="225454044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676275" y="274499"/>
            <a:ext cx="7867650" cy="923330"/>
          </a:xfrm>
          <a:prstGeom prst="rect">
            <a:avLst/>
          </a:prstGeom>
        </p:spPr>
        <p:txBody>
          <a:bodyPr wrap="square">
            <a:spAutoFit/>
          </a:bodyPr>
          <a:lstStyle/>
          <a:p>
            <a:r>
              <a:rPr lang="fr-CA" b="1" dirty="0">
                <a:solidFill>
                  <a:srgbClr val="333333"/>
                </a:solidFill>
                <a:latin typeface="Agnes"/>
              </a:rPr>
              <a:t>Le Plongeon Huard possède des petites excroissances sur son palais et sur la langue dirigées vers l'arrière qui lui permettent de conserver fermement dans sa bouche une proie glissante tel un poisson.</a:t>
            </a:r>
            <a:endParaRPr lang="fr-CA"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8547" y="2000251"/>
            <a:ext cx="4017064" cy="2771774"/>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1475" y="1347984"/>
            <a:ext cx="3305176" cy="2280571"/>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7675" y="3778710"/>
            <a:ext cx="4238625" cy="2924651"/>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989254" y="4893394"/>
            <a:ext cx="1809967" cy="1809967"/>
          </a:xfrm>
          <a:prstGeom prst="rect">
            <a:avLst/>
          </a:prstGeom>
          <a:effectLst>
            <a:softEdge rad="31750"/>
          </a:effectLst>
        </p:spPr>
      </p:pic>
    </p:spTree>
    <p:extLst>
      <p:ext uri="{BB962C8B-B14F-4D97-AF65-F5344CB8AC3E}">
        <p14:creationId xmlns:p14="http://schemas.microsoft.com/office/powerpoint/2010/main" val="1668407160"/>
      </p:ext>
    </p:extLst>
  </p:cSld>
  <p:clrMapOvr>
    <a:masterClrMapping/>
  </p:clrMapOvr>
  <mc:AlternateContent xmlns:mc="http://schemas.openxmlformats.org/markup-compatibility/2006" xmlns:p14="http://schemas.microsoft.com/office/powerpoint/2010/main">
    <mc:Choice Requires="p14">
      <p:transition spd="slow" p14:dur="3000">
        <p:fade/>
        <p:sndAc>
          <p:stSnd>
            <p:snd r:embed="rId2" name="LE CHANT DU HUARD  -Claude Gauthier (2001) L'HOMME QUI PASSAIT PAR LÀ.wav"/>
          </p:stSnd>
        </p:sndAc>
      </p:transition>
    </mc:Choice>
    <mc:Fallback xmlns="">
      <p:transition spd="slow">
        <p:fade/>
        <p:sndAc>
          <p:stSnd>
            <p:snd r:embed="rId7" name="LE CHANT DU HUARD  -Claude Gauthier (2001) L'HOMME QUI PASSAIT PAR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par>
                                <p:cTn id="10" presetID="8" presetClass="emph" presetSubtype="0" fill="hold" nodeType="withEffect">
                                  <p:stCondLst>
                                    <p:cond delay="0"/>
                                  </p:stCondLst>
                                  <p:childTnLst>
                                    <p:animRot by="21600000">
                                      <p:cBhvr>
                                        <p:cTn id="11"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590550" y="312688"/>
            <a:ext cx="8115300" cy="1477328"/>
          </a:xfrm>
          <a:prstGeom prst="rect">
            <a:avLst/>
          </a:prstGeom>
        </p:spPr>
        <p:txBody>
          <a:bodyPr wrap="square">
            <a:spAutoFit/>
          </a:bodyPr>
          <a:lstStyle/>
          <a:p>
            <a:r>
              <a:rPr lang="fr-CA" b="1" dirty="0">
                <a:solidFill>
                  <a:srgbClr val="333333"/>
                </a:solidFill>
                <a:latin typeface="Agnes"/>
              </a:rPr>
              <a:t>L'attitude du Plongeon Huard rappelle celle du Cormoran. Il est capable de rester sous l'eau durant 3 minutes, bien que ses plongées n'excèdent pas 40 à 60 secondes à environ 12 mètres de profondeur. </a:t>
            </a:r>
            <a:endParaRPr lang="fr-CA" b="1" dirty="0" smtClean="0">
              <a:solidFill>
                <a:srgbClr val="333333"/>
              </a:solidFill>
              <a:latin typeface="Agnes"/>
            </a:endParaRPr>
          </a:p>
          <a:p>
            <a:r>
              <a:rPr lang="fr-CA" b="1" dirty="0" smtClean="0">
                <a:solidFill>
                  <a:srgbClr val="333333"/>
                </a:solidFill>
                <a:latin typeface="Agnes"/>
              </a:rPr>
              <a:t>En </a:t>
            </a:r>
            <a:r>
              <a:rPr lang="fr-CA" b="1" dirty="0">
                <a:solidFill>
                  <a:srgbClr val="333333"/>
                </a:solidFill>
                <a:latin typeface="Agnes"/>
              </a:rPr>
              <a:t>cas de fuite, des records de 10 minutes sous l'eau ont été enregistrés.</a:t>
            </a:r>
            <a:endParaRPr lang="fr-CA" dirty="0"/>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750" y="1905000"/>
            <a:ext cx="4038600" cy="2786634"/>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04266" y="1513017"/>
            <a:ext cx="4487333" cy="3786187"/>
          </a:xfrm>
          <a:prstGeom prst="rect">
            <a:avLst/>
          </a:prstGeom>
        </p:spPr>
      </p:pic>
      <p:sp>
        <p:nvSpPr>
          <p:cNvPr id="5" name="Rectangle 4"/>
          <p:cNvSpPr/>
          <p:nvPr/>
        </p:nvSpPr>
        <p:spPr>
          <a:xfrm>
            <a:off x="590550" y="5350312"/>
            <a:ext cx="8401049" cy="1200329"/>
          </a:xfrm>
          <a:prstGeom prst="rect">
            <a:avLst/>
          </a:prstGeom>
        </p:spPr>
        <p:txBody>
          <a:bodyPr wrap="square">
            <a:spAutoFit/>
          </a:bodyPr>
          <a:lstStyle/>
          <a:p>
            <a:r>
              <a:rPr lang="fr-CA" b="1" dirty="0">
                <a:solidFill>
                  <a:srgbClr val="333333"/>
                </a:solidFill>
                <a:latin typeface="Agnes"/>
              </a:rPr>
              <a:t>Le Plongeon Huard est un oiseau aquatique, n'allant sur terre que pour s'accoupler et pour couver ses </a:t>
            </a:r>
            <a:r>
              <a:rPr lang="fr-CA" b="1" dirty="0" err="1">
                <a:solidFill>
                  <a:srgbClr val="333333"/>
                </a:solidFill>
                <a:latin typeface="Agnes"/>
              </a:rPr>
              <a:t>oeufs</a:t>
            </a:r>
            <a:r>
              <a:rPr lang="fr-CA" b="1" dirty="0">
                <a:solidFill>
                  <a:srgbClr val="333333"/>
                </a:solidFill>
                <a:latin typeface="Agnes"/>
              </a:rPr>
              <a:t>. </a:t>
            </a:r>
            <a:endParaRPr lang="fr-CA" b="1" dirty="0" smtClean="0">
              <a:solidFill>
                <a:srgbClr val="333333"/>
              </a:solidFill>
              <a:latin typeface="Agnes"/>
            </a:endParaRPr>
          </a:p>
          <a:p>
            <a:r>
              <a:rPr lang="fr-CA" b="1" dirty="0" smtClean="0">
                <a:solidFill>
                  <a:srgbClr val="333333"/>
                </a:solidFill>
                <a:latin typeface="Agnes"/>
              </a:rPr>
              <a:t>Leurs </a:t>
            </a:r>
            <a:r>
              <a:rPr lang="fr-CA" b="1" dirty="0">
                <a:solidFill>
                  <a:srgbClr val="333333"/>
                </a:solidFill>
                <a:latin typeface="Agnes"/>
              </a:rPr>
              <a:t>pattes sont placées loin </a:t>
            </a:r>
            <a:r>
              <a:rPr lang="fr-CA" b="1" dirty="0" smtClean="0">
                <a:solidFill>
                  <a:srgbClr val="333333"/>
                </a:solidFill>
                <a:latin typeface="Agnes"/>
              </a:rPr>
              <a:t>derrière </a:t>
            </a:r>
            <a:r>
              <a:rPr lang="fr-CA" b="1" dirty="0">
                <a:solidFill>
                  <a:srgbClr val="333333"/>
                </a:solidFill>
                <a:latin typeface="Agnes"/>
              </a:rPr>
              <a:t>le corps leur permettant ainsi de nager très efficacement mais limitant leur mouvement au sol.</a:t>
            </a:r>
            <a:endParaRPr lang="fr-CA" dirty="0"/>
          </a:p>
        </p:txBody>
      </p:sp>
    </p:spTree>
    <p:extLst>
      <p:ext uri="{BB962C8B-B14F-4D97-AF65-F5344CB8AC3E}">
        <p14:creationId xmlns:p14="http://schemas.microsoft.com/office/powerpoint/2010/main" val="2387492645"/>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466725" y="331901"/>
            <a:ext cx="8391525" cy="923330"/>
          </a:xfrm>
          <a:prstGeom prst="rect">
            <a:avLst/>
          </a:prstGeom>
        </p:spPr>
        <p:txBody>
          <a:bodyPr wrap="square">
            <a:spAutoFit/>
          </a:bodyPr>
          <a:lstStyle/>
          <a:p>
            <a:r>
              <a:rPr lang="fr-CA" b="1" dirty="0">
                <a:solidFill>
                  <a:srgbClr val="333333"/>
                </a:solidFill>
                <a:latin typeface="Agnes"/>
              </a:rPr>
              <a:t>Le Plongeon Huard se nourrit essentiellement de poissons pouvant atteindre 28 cm de long. Morue, hareng, merlan, grondin, aiglefin... en espèces marines et perche, anguille, gardon, poisson-chat... en eau douce.</a:t>
            </a:r>
            <a:endParaRPr lang="fr-CA" dirty="0"/>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 y="1838325"/>
            <a:ext cx="6496050" cy="4482275"/>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05400" y="1461420"/>
            <a:ext cx="3752850" cy="2589467"/>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95850" y="4226339"/>
            <a:ext cx="3581400" cy="2471166"/>
          </a:xfrm>
          <a:prstGeom prst="rect">
            <a:avLst/>
          </a:prstGeom>
        </p:spPr>
      </p:pic>
    </p:spTree>
    <p:extLst>
      <p:ext uri="{BB962C8B-B14F-4D97-AF65-F5344CB8AC3E}">
        <p14:creationId xmlns:p14="http://schemas.microsoft.com/office/powerpoint/2010/main" val="418656707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219075" y="-887"/>
            <a:ext cx="8743898" cy="2031325"/>
          </a:xfrm>
          <a:prstGeom prst="rect">
            <a:avLst/>
          </a:prstGeom>
        </p:spPr>
        <p:txBody>
          <a:bodyPr wrap="square">
            <a:spAutoFit/>
          </a:bodyPr>
          <a:lstStyle/>
          <a:p>
            <a:r>
              <a:rPr lang="fr-CA" b="1" dirty="0">
                <a:solidFill>
                  <a:srgbClr val="080000"/>
                </a:solidFill>
                <a:latin typeface="Agnes"/>
              </a:rPr>
              <a:t>Des Plongeons Huards en migration peuvent occasionnellement se poser sur de routes ou des terrains de stationnement mouillés les prenant pour des rivières ou des lacs</a:t>
            </a:r>
            <a:r>
              <a:rPr lang="fr-CA" b="1" dirty="0" smtClean="0">
                <a:solidFill>
                  <a:srgbClr val="080000"/>
                </a:solidFill>
                <a:latin typeface="Agnes"/>
              </a:rPr>
              <a:t>.</a:t>
            </a:r>
          </a:p>
          <a:p>
            <a:r>
              <a:rPr lang="fr-CA" b="1" dirty="0" smtClean="0">
                <a:solidFill>
                  <a:srgbClr val="080000"/>
                </a:solidFill>
                <a:latin typeface="Agnes"/>
              </a:rPr>
              <a:t> </a:t>
            </a:r>
            <a:r>
              <a:rPr lang="fr-CA" b="1" dirty="0">
                <a:solidFill>
                  <a:srgbClr val="080000"/>
                </a:solidFill>
                <a:latin typeface="Agnes"/>
              </a:rPr>
              <a:t>Ils sont alors piégés dans cet endroit puisqu'il leur faut une étendue d'eau considérable pour prendre leur envol... Il arrive même qu'ils soient également piégés s'ils se posent dans un marais trop </a:t>
            </a:r>
            <a:r>
              <a:rPr lang="fr-CA" b="1" dirty="0" smtClean="0">
                <a:solidFill>
                  <a:srgbClr val="080000"/>
                </a:solidFill>
                <a:latin typeface="Agnes"/>
              </a:rPr>
              <a:t>petit !</a:t>
            </a:r>
          </a:p>
          <a:p>
            <a:r>
              <a:rPr lang="fr-CA" b="1" dirty="0" smtClean="0">
                <a:solidFill>
                  <a:srgbClr val="080000"/>
                </a:solidFill>
                <a:latin typeface="Agnes"/>
              </a:rPr>
              <a:t> Voilà pour mes </a:t>
            </a:r>
            <a:r>
              <a:rPr lang="fr-CA" b="1" dirty="0" err="1" smtClean="0">
                <a:solidFill>
                  <a:srgbClr val="080000"/>
                </a:solidFill>
                <a:latin typeface="Agnes"/>
              </a:rPr>
              <a:t>tits</a:t>
            </a:r>
            <a:r>
              <a:rPr lang="fr-CA" b="1" dirty="0" smtClean="0">
                <a:solidFill>
                  <a:srgbClr val="080000"/>
                </a:solidFill>
                <a:latin typeface="Agnes"/>
              </a:rPr>
              <a:t> </a:t>
            </a:r>
            <a:r>
              <a:rPr lang="fr-CA" b="1" dirty="0" err="1" smtClean="0">
                <a:solidFill>
                  <a:srgbClr val="080000"/>
                </a:solidFill>
                <a:latin typeface="Agnes"/>
              </a:rPr>
              <a:t>zoizos</a:t>
            </a:r>
            <a:r>
              <a:rPr lang="fr-CA" b="1" dirty="0" smtClean="0">
                <a:solidFill>
                  <a:srgbClr val="080000"/>
                </a:solidFill>
                <a:latin typeface="Agnes"/>
              </a:rPr>
              <a:t>  , allons voir les parcs </a:t>
            </a:r>
            <a:r>
              <a:rPr lang="fr-CA" b="1" dirty="0" err="1" smtClean="0">
                <a:solidFill>
                  <a:srgbClr val="080000"/>
                </a:solidFill>
                <a:latin typeface="Agnes"/>
              </a:rPr>
              <a:t>maintenants</a:t>
            </a:r>
            <a:r>
              <a:rPr lang="fr-CA" b="1" dirty="0" smtClean="0">
                <a:solidFill>
                  <a:srgbClr val="080000"/>
                </a:solidFill>
                <a:latin typeface="Agnes"/>
              </a:rPr>
              <a:t> …</a:t>
            </a:r>
            <a:endParaRPr lang="fr-CA" dirty="0"/>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225" y="1971905"/>
            <a:ext cx="3133725" cy="216227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57700" y="2084909"/>
            <a:ext cx="2847975" cy="1965103"/>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38775" y="4104483"/>
            <a:ext cx="3524198" cy="2431697"/>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14400" y="4218337"/>
            <a:ext cx="3733800" cy="2506313"/>
          </a:xfrm>
          <a:prstGeom prst="rect">
            <a:avLst/>
          </a:prstGeom>
        </p:spPr>
      </p:pic>
    </p:spTree>
    <p:extLst>
      <p:ext uri="{BB962C8B-B14F-4D97-AF65-F5344CB8AC3E}">
        <p14:creationId xmlns:p14="http://schemas.microsoft.com/office/powerpoint/2010/main" val="122628251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3399"/>
        </a:solidFill>
        <a:effectLst/>
      </p:bgPr>
    </p:bg>
    <p:spTree>
      <p:nvGrpSpPr>
        <p:cNvPr id="1" name=""/>
        <p:cNvGrpSpPr/>
        <p:nvPr/>
      </p:nvGrpSpPr>
      <p:grpSpPr>
        <a:xfrm>
          <a:off x="0" y="0"/>
          <a:ext cx="0" cy="0"/>
          <a:chOff x="0" y="0"/>
          <a:chExt cx="0" cy="0"/>
        </a:xfrm>
      </p:grpSpPr>
      <p:pic>
        <p:nvPicPr>
          <p:cNvPr id="2" name="Image 1" descr="Capture d’écra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9062"/>
            <a:ext cx="9154803" cy="3677163"/>
          </a:xfrm>
          <a:prstGeom prst="rect">
            <a:avLst/>
          </a:prstGeom>
        </p:spPr>
      </p:pic>
      <p:pic>
        <p:nvPicPr>
          <p:cNvPr id="3" name="Image 2" descr="Capture d’écran"/>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638101"/>
            <a:ext cx="9154803" cy="3219899"/>
          </a:xfrm>
          <a:prstGeom prst="rect">
            <a:avLst/>
          </a:prstGeom>
        </p:spPr>
      </p:pic>
    </p:spTree>
    <p:extLst>
      <p:ext uri="{BB962C8B-B14F-4D97-AF65-F5344CB8AC3E}">
        <p14:creationId xmlns:p14="http://schemas.microsoft.com/office/powerpoint/2010/main" val="3104480642"/>
      </p:ext>
    </p:extLst>
  </p:cSld>
  <p:clrMapOvr>
    <a:masterClrMapping/>
  </p:clrMapOvr>
  <mc:AlternateContent xmlns:mc="http://schemas.openxmlformats.org/markup-compatibility/2006" xmlns:p14="http://schemas.microsoft.com/office/powerpoint/2010/main">
    <mc:Choice Requires="p14">
      <p:transition spd="slow" p14:dur="3000" advTm="1000">
        <p:fade/>
        <p:sndAc>
          <p:stSnd loop="1">
            <p:snd r:embed="rId2" name="André Rieu  -  Once Upon A Time In The West -TOSKANA.wav"/>
          </p:stSnd>
        </p:sndAc>
      </p:transition>
    </mc:Choice>
    <mc:Fallback xmlns="">
      <p:transition spd="slow" advTm="1000">
        <p:fade/>
        <p:sndAc>
          <p:stSnd loop="1">
            <p:snd r:embed="rId5" name="André Rieu  -  Once Upon A Time In The West -TOSKA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 calcmode="lin" valueType="num">
                                      <p:cBhvr>
                                        <p:cTn id="9" dur="5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2"/>
                                        </p:tgtEl>
                                        <p:attrNameLst>
                                          <p:attrName>ppt_y</p:attrName>
                                        </p:attrNameLst>
                                      </p:cBhvr>
                                      <p:tavLst>
                                        <p:tav tm="0" fmla="#ppt_y+(sin(-2*pi*(1-$))*-#ppt_x+cos(-2*pi*(1-$))*(1-#ppt_y))*(1-$)">
                                          <p:val>
                                            <p:fltVal val="0"/>
                                          </p:val>
                                        </p:tav>
                                        <p:tav tm="100000">
                                          <p:val>
                                            <p:fltVal val="1"/>
                                          </p:val>
                                        </p:tav>
                                      </p:tavLst>
                                    </p:anim>
                                  </p:childTnLst>
                                </p:cTn>
                              </p:par>
                              <p:par>
                                <p:cTn id="11" presetID="45"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0"/>
                                        <p:tgtEl>
                                          <p:spTgt spid="2"/>
                                        </p:tgtEl>
                                      </p:cBhvr>
                                    </p:animEffect>
                                    <p:anim calcmode="lin" valueType="num">
                                      <p:cBhvr>
                                        <p:cTn id="14" dur="5000" fill="hold"/>
                                        <p:tgtEl>
                                          <p:spTgt spid="2"/>
                                        </p:tgtEl>
                                        <p:attrNameLst>
                                          <p:attrName>ppt_w</p:attrName>
                                        </p:attrNameLst>
                                      </p:cBhvr>
                                      <p:tavLst>
                                        <p:tav tm="0" fmla="#ppt_w*sin(2.5*pi*$)">
                                          <p:val>
                                            <p:fltVal val="0"/>
                                          </p:val>
                                        </p:tav>
                                        <p:tav tm="100000">
                                          <p:val>
                                            <p:fltVal val="1"/>
                                          </p:val>
                                        </p:tav>
                                      </p:tavLst>
                                    </p:anim>
                                    <p:anim calcmode="lin" valueType="num">
                                      <p:cBhvr>
                                        <p:cTn id="15" dur="5000" fill="hold"/>
                                        <p:tgtEl>
                                          <p:spTgt spid="2"/>
                                        </p:tgtEl>
                                        <p:attrNameLst>
                                          <p:attrName>ppt_h</p:attrName>
                                        </p:attrNameLst>
                                      </p:cBhvr>
                                      <p:tavLst>
                                        <p:tav tm="0">
                                          <p:val>
                                            <p:strVal val="#ppt_h"/>
                                          </p:val>
                                        </p:tav>
                                        <p:tav tm="100000">
                                          <p:val>
                                            <p:strVal val="#ppt_h"/>
                                          </p:val>
                                        </p:tav>
                                      </p:tavLst>
                                    </p:anim>
                                  </p:childTnLst>
                                </p:cTn>
                              </p:par>
                              <p:par>
                                <p:cTn id="16" presetID="15"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6000" fill="hold"/>
                                        <p:tgtEl>
                                          <p:spTgt spid="3"/>
                                        </p:tgtEl>
                                        <p:attrNameLst>
                                          <p:attrName>ppt_w</p:attrName>
                                        </p:attrNameLst>
                                      </p:cBhvr>
                                      <p:tavLst>
                                        <p:tav tm="0">
                                          <p:val>
                                            <p:fltVal val="0"/>
                                          </p:val>
                                        </p:tav>
                                        <p:tav tm="100000">
                                          <p:val>
                                            <p:strVal val="#ppt_w"/>
                                          </p:val>
                                        </p:tav>
                                      </p:tavLst>
                                    </p:anim>
                                    <p:anim calcmode="lin" valueType="num">
                                      <p:cBhvr>
                                        <p:cTn id="19" dur="6000" fill="hold"/>
                                        <p:tgtEl>
                                          <p:spTgt spid="3"/>
                                        </p:tgtEl>
                                        <p:attrNameLst>
                                          <p:attrName>ppt_h</p:attrName>
                                        </p:attrNameLst>
                                      </p:cBhvr>
                                      <p:tavLst>
                                        <p:tav tm="0">
                                          <p:val>
                                            <p:fltVal val="0"/>
                                          </p:val>
                                        </p:tav>
                                        <p:tav tm="100000">
                                          <p:val>
                                            <p:strVal val="#ppt_h"/>
                                          </p:val>
                                        </p:tav>
                                      </p:tavLst>
                                    </p:anim>
                                    <p:anim calcmode="lin" valueType="num">
                                      <p:cBhvr>
                                        <p:cTn id="20" dur="6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6000" fill="hold"/>
                                        <p:tgtEl>
                                          <p:spTgt spid="3"/>
                                        </p:tgtEl>
                                        <p:attrNameLst>
                                          <p:attrName>ppt_y</p:attrName>
                                        </p:attrNameLst>
                                      </p:cBhvr>
                                      <p:tavLst>
                                        <p:tav tm="0" fmla="#ppt_y+(sin(-2*pi*(1-$))*-#ppt_x+cos(-2*pi*(1-$))*(1-#ppt_y))*(1-$)">
                                          <p:val>
                                            <p:fltVal val="0"/>
                                          </p:val>
                                        </p:tav>
                                        <p:tav tm="100000">
                                          <p:val>
                                            <p:fltVal val="1"/>
                                          </p:val>
                                        </p:tav>
                                      </p:tavLst>
                                    </p:anim>
                                  </p:childTnLst>
                                </p:cTn>
                              </p:par>
                              <p:par>
                                <p:cTn id="22" presetID="45"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6000"/>
                                        <p:tgtEl>
                                          <p:spTgt spid="3"/>
                                        </p:tgtEl>
                                      </p:cBhvr>
                                    </p:animEffect>
                                    <p:anim calcmode="lin" valueType="num">
                                      <p:cBhvr>
                                        <p:cTn id="25" dur="6000" fill="hold"/>
                                        <p:tgtEl>
                                          <p:spTgt spid="3"/>
                                        </p:tgtEl>
                                        <p:attrNameLst>
                                          <p:attrName>ppt_w</p:attrName>
                                        </p:attrNameLst>
                                      </p:cBhvr>
                                      <p:tavLst>
                                        <p:tav tm="0" fmla="#ppt_w*sin(2.5*pi*$)">
                                          <p:val>
                                            <p:fltVal val="0"/>
                                          </p:val>
                                        </p:tav>
                                        <p:tav tm="100000">
                                          <p:val>
                                            <p:fltVal val="1"/>
                                          </p:val>
                                        </p:tav>
                                      </p:tavLst>
                                    </p:anim>
                                    <p:anim calcmode="lin" valueType="num">
                                      <p:cBhvr>
                                        <p:cTn id="26" dur="6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9127" y="1057275"/>
            <a:ext cx="8045745" cy="3840586"/>
          </a:xfrm>
          <a:prstGeom prst="rect">
            <a:avLst/>
          </a:prstGeom>
          <a:effectLst>
            <a:glow rad="25400">
              <a:srgbClr val="FF0000">
                <a:alpha val="60000"/>
              </a:srgbClr>
            </a:glow>
          </a:effectLst>
        </p:spPr>
      </p:pic>
    </p:spTree>
    <p:extLst>
      <p:ext uri="{BB962C8B-B14F-4D97-AF65-F5344CB8AC3E}">
        <p14:creationId xmlns:p14="http://schemas.microsoft.com/office/powerpoint/2010/main" val="2626843703"/>
      </p:ext>
    </p:extLst>
  </p:cSld>
  <p:clrMapOvr>
    <a:masterClrMapping/>
  </p:clrMapOvr>
  <mc:AlternateContent xmlns:mc="http://schemas.openxmlformats.org/markup-compatibility/2006" xmlns:p14="http://schemas.microsoft.com/office/powerpoint/2010/main">
    <mc:Choice Requires="p14">
      <p:transition spd="slow" p14:dur="3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9000" fill="hold"/>
                                        <p:tgtEl>
                                          <p:spTgt spid="4"/>
                                        </p:tgtEl>
                                        <p:attrNameLst>
                                          <p:attrName>ppt_w</p:attrName>
                                        </p:attrNameLst>
                                      </p:cBhvr>
                                      <p:tavLst>
                                        <p:tav tm="0">
                                          <p:val>
                                            <p:fltVal val="0"/>
                                          </p:val>
                                        </p:tav>
                                        <p:tav tm="100000">
                                          <p:val>
                                            <p:strVal val="#ppt_w"/>
                                          </p:val>
                                        </p:tav>
                                      </p:tavLst>
                                    </p:anim>
                                    <p:anim calcmode="lin" valueType="num">
                                      <p:cBhvr>
                                        <p:cTn id="8" dur="9000" fill="hold"/>
                                        <p:tgtEl>
                                          <p:spTgt spid="4"/>
                                        </p:tgtEl>
                                        <p:attrNameLst>
                                          <p:attrName>ppt_h</p:attrName>
                                        </p:attrNameLst>
                                      </p:cBhvr>
                                      <p:tavLst>
                                        <p:tav tm="0">
                                          <p:val>
                                            <p:fltVal val="0"/>
                                          </p:val>
                                        </p:tav>
                                        <p:tav tm="100000">
                                          <p:val>
                                            <p:strVal val="#ppt_h"/>
                                          </p:val>
                                        </p:tav>
                                      </p:tavLst>
                                    </p:anim>
                                    <p:animEffect transition="in" filter="fade">
                                      <p:cBhvr>
                                        <p:cTn id="9"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54877" y="4826675"/>
            <a:ext cx="7684323" cy="2031325"/>
          </a:xfrm>
          <a:prstGeom prst="rect">
            <a:avLst/>
          </a:prstGeom>
        </p:spPr>
        <p:txBody>
          <a:bodyPr wrap="square">
            <a:spAutoFit/>
          </a:bodyPr>
          <a:lstStyle/>
          <a:p>
            <a:r>
              <a:rPr lang="fr-CA" b="1" dirty="0" smtClean="0">
                <a:solidFill>
                  <a:srgbClr val="00B0F0"/>
                </a:solidFill>
              </a:rPr>
              <a:t>Quels sont les plus beaux parcs canadiens?</a:t>
            </a:r>
          </a:p>
          <a:p>
            <a:endParaRPr lang="fr-CA" b="1" dirty="0" smtClean="0">
              <a:solidFill>
                <a:srgbClr val="00B0F0"/>
              </a:solidFill>
            </a:endParaRPr>
          </a:p>
          <a:p>
            <a:r>
              <a:rPr lang="fr-CA" b="1" dirty="0" smtClean="0">
                <a:solidFill>
                  <a:srgbClr val="00B0F0"/>
                </a:solidFill>
              </a:rPr>
              <a:t>Saviez-vous qu’en 2017, Parcs Canada vous offrait l’accès gratuit à chaque parc national du territoire? </a:t>
            </a:r>
          </a:p>
          <a:p>
            <a:r>
              <a:rPr lang="fr-CA" b="1" dirty="0" smtClean="0">
                <a:solidFill>
                  <a:srgbClr val="00B0F0"/>
                </a:solidFill>
              </a:rPr>
              <a:t>L’occasion de (</a:t>
            </a:r>
            <a:r>
              <a:rPr lang="fr-CA" b="1" dirty="0" err="1" smtClean="0">
                <a:solidFill>
                  <a:srgbClr val="00B0F0"/>
                </a:solidFill>
              </a:rPr>
              <a:t>re</a:t>
            </a:r>
            <a:r>
              <a:rPr lang="fr-CA" b="1" dirty="0" smtClean="0">
                <a:solidFill>
                  <a:srgbClr val="00B0F0"/>
                </a:solidFill>
              </a:rPr>
              <a:t>)découvrir les plus beaux espaces naturels du Canada et d’en explorer les trésors. </a:t>
            </a:r>
          </a:p>
          <a:p>
            <a:r>
              <a:rPr lang="fr-CA" b="1" dirty="0" smtClean="0">
                <a:solidFill>
                  <a:srgbClr val="00B0F0"/>
                </a:solidFill>
              </a:rPr>
              <a:t>Pour vous aider à choisir, voici une sélection de nos 25 parcs préférés. </a:t>
            </a:r>
            <a:r>
              <a:rPr lang="fr-CA" b="1" i="1" dirty="0" smtClean="0">
                <a:solidFill>
                  <a:srgbClr val="92D050"/>
                </a:solidFill>
              </a:rPr>
              <a:t>Cliquez</a:t>
            </a:r>
            <a:endParaRPr lang="fr-CA" b="1" i="1" dirty="0">
              <a:solidFill>
                <a:srgbClr val="92D050"/>
              </a:solidFill>
            </a:endParaRPr>
          </a:p>
        </p:txBody>
      </p:sp>
      <p:pic>
        <p:nvPicPr>
          <p:cNvPr id="5" name="Picture 2" descr="Diapositive 1 sur 26: &lt;p&gt;Saviez-vous qu’en 2017, &lt;strong&gt;Parcs Canada&lt;/strong&gt; vous offrait l’accès gratuit à chaque &lt;strong&gt;parc national&lt;/strong&gt; du territoire? L’occasion de (re)découvrir les plus beaux espaces naturels du Canada et d’en explorer les trésors. Pour vous aider à choisir, voici une sélection de nos 25 &lt;a href=&quot;http://www.msn.com/fr-ca/voyage/idees-de-voyage/les-20-plus-beaux-parcs-au-monde/ss-AAizu3n&quot;&gt;parcs&lt;/a&gt; préféré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7"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26277881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2560" y="4722958"/>
            <a:ext cx="6257925" cy="2031325"/>
          </a:xfrm>
          <a:prstGeom prst="rect">
            <a:avLst/>
          </a:prstGeom>
        </p:spPr>
        <p:txBody>
          <a:bodyPr wrap="square">
            <a:spAutoFit/>
          </a:bodyPr>
          <a:lstStyle/>
          <a:p>
            <a:r>
              <a:rPr lang="fr-CA" b="1" dirty="0" smtClean="0">
                <a:solidFill>
                  <a:srgbClr val="00B0F0"/>
                </a:solidFill>
              </a:rPr>
              <a:t>Parc national de Banff</a:t>
            </a:r>
          </a:p>
          <a:p>
            <a:endParaRPr lang="fr-CA" b="1" dirty="0" smtClean="0">
              <a:solidFill>
                <a:srgbClr val="00B0F0"/>
              </a:solidFill>
            </a:endParaRPr>
          </a:p>
          <a:p>
            <a:r>
              <a:rPr lang="fr-CA" b="1" dirty="0" smtClean="0">
                <a:solidFill>
                  <a:srgbClr val="00B0F0"/>
                </a:solidFill>
              </a:rPr>
              <a:t>Le parc national de Banff est certainement l’un des plus célèbres parcs du Canada, avec son voisin Jasper. </a:t>
            </a:r>
          </a:p>
          <a:p>
            <a:r>
              <a:rPr lang="fr-CA" b="1" dirty="0" smtClean="0">
                <a:solidFill>
                  <a:srgbClr val="00B0F0"/>
                </a:solidFill>
              </a:rPr>
              <a:t>Ce joyau des Rocheuses canadiennes fascine par ses sources thermales aux eaux turquoise, ses glaciers, ses mystérieuses montagnes et son fameux lac Louise.</a:t>
            </a:r>
            <a:endParaRPr lang="fr-CA" b="1" dirty="0">
              <a:solidFill>
                <a:srgbClr val="00B0F0"/>
              </a:solidFill>
            </a:endParaRPr>
          </a:p>
        </p:txBody>
      </p:sp>
      <p:pic>
        <p:nvPicPr>
          <p:cNvPr id="6" name="Picture 2" descr="Diapositive 2 sur 26: &lt;p&gt;Le &lt;strong&gt;&lt;a href=&quot;http://www.pc.gc.ca/fra/pn-np/ab/banff/index.aspx&quot;&gt;parc national de Banff&lt;/a&gt;&lt;/strong&gt; est certainement l’un des plus célèbres parcs du &lt;strong&gt;Canada&lt;/strong&gt;, avec son voisin &lt;strong&gt;Jasper&lt;/strong&gt;. Ce joyau des &lt;strong&gt;Rocheuses&lt;/strong&gt; canadiennes fascine par ses sources thermales aux eaux turquoise, ses glaciers, ses mystérieuses montagnes et son fameux &lt;strong&gt;lac Louise&lt;/strong&gt;.&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6"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4155608148"/>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6" y="4829189"/>
            <a:ext cx="6548495" cy="1754326"/>
          </a:xfrm>
          <a:prstGeom prst="rect">
            <a:avLst/>
          </a:prstGeom>
        </p:spPr>
        <p:txBody>
          <a:bodyPr wrap="square">
            <a:spAutoFit/>
          </a:bodyPr>
          <a:lstStyle/>
          <a:p>
            <a:r>
              <a:rPr lang="fr-CA" b="1" dirty="0" smtClean="0">
                <a:solidFill>
                  <a:srgbClr val="00B0F0"/>
                </a:solidFill>
              </a:rPr>
              <a:t>Parc national des Lacs-</a:t>
            </a:r>
            <a:r>
              <a:rPr lang="fr-CA" b="1" dirty="0" err="1" smtClean="0">
                <a:solidFill>
                  <a:srgbClr val="00B0F0"/>
                </a:solidFill>
              </a:rPr>
              <a:t>Waterton</a:t>
            </a:r>
            <a:endParaRPr lang="fr-CA" b="1" dirty="0">
              <a:solidFill>
                <a:srgbClr val="00B0F0"/>
              </a:solidFill>
            </a:endParaRPr>
          </a:p>
          <a:p>
            <a:endParaRPr lang="fr-CA" b="1" dirty="0" smtClean="0">
              <a:solidFill>
                <a:srgbClr val="00B0F0"/>
              </a:solidFill>
            </a:endParaRPr>
          </a:p>
          <a:p>
            <a:r>
              <a:rPr lang="fr-CA" b="1" dirty="0" smtClean="0">
                <a:solidFill>
                  <a:srgbClr val="00B0F0"/>
                </a:solidFill>
              </a:rPr>
              <a:t>Le parc national des Lacs-</a:t>
            </a:r>
            <a:r>
              <a:rPr lang="fr-CA" b="1" dirty="0" err="1" smtClean="0">
                <a:solidFill>
                  <a:srgbClr val="00B0F0"/>
                </a:solidFill>
              </a:rPr>
              <a:t>Waterton</a:t>
            </a:r>
            <a:r>
              <a:rPr lang="fr-CA" b="1" dirty="0" smtClean="0">
                <a:solidFill>
                  <a:srgbClr val="00B0F0"/>
                </a:solidFill>
              </a:rPr>
              <a:t> est situé entre les montagnes Rocheuses et les Prairies, à près de 300 km de Calgary, en Alberta. </a:t>
            </a:r>
          </a:p>
          <a:p>
            <a:r>
              <a:rPr lang="fr-CA" b="1" dirty="0" smtClean="0">
                <a:solidFill>
                  <a:srgbClr val="00B0F0"/>
                </a:solidFill>
              </a:rPr>
              <a:t>Ce magnifique parc canadien est réputé pour la diversité exceptionnelle de sa biosphère, ses lacs cristallins et ses cascades.</a:t>
            </a:r>
            <a:endParaRPr lang="fr-CA" b="1" dirty="0">
              <a:solidFill>
                <a:srgbClr val="00B0F0"/>
              </a:solidFill>
            </a:endParaRPr>
          </a:p>
        </p:txBody>
      </p:sp>
      <p:pic>
        <p:nvPicPr>
          <p:cNvPr id="4" name="Picture 2" descr="Diapositive 3 sur 26: &lt;p&gt;Le &lt;strong&gt;&lt;a href=&quot;http://www.pc.gc.ca/fra/pn-np/ab/waterton/index.aspx&quot;&gt;parc national des Lacs-Waterton&lt;/a&gt;&lt;/strong&gt; est situé entre les montagnes &lt;strong&gt;Rocheuses&lt;/strong&gt; et les &lt;strong&gt;Prairies&lt;/strong&gt;, à près de 300 km de &lt;strong&gt;Calgary&lt;/strong&gt;, en &lt;strong&gt;Alberta&lt;/strong&gt;. Ce magnifique parc canadien est réputé pour la diversité exceptionnelle de sa biosphère, ses lacs cristallins et ses cascade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6"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14419163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5136" y="4794782"/>
            <a:ext cx="6712774" cy="1754326"/>
          </a:xfrm>
          <a:prstGeom prst="rect">
            <a:avLst/>
          </a:prstGeom>
        </p:spPr>
        <p:txBody>
          <a:bodyPr wrap="square">
            <a:spAutoFit/>
          </a:bodyPr>
          <a:lstStyle/>
          <a:p>
            <a:r>
              <a:rPr lang="fr-CA" b="1" dirty="0" smtClean="0">
                <a:solidFill>
                  <a:srgbClr val="00B0F0"/>
                </a:solidFill>
              </a:rPr>
              <a:t>Parc national de Jasper</a:t>
            </a:r>
          </a:p>
          <a:p>
            <a:endParaRPr lang="fr-CA" b="1" dirty="0" smtClean="0">
              <a:solidFill>
                <a:srgbClr val="00B0F0"/>
              </a:solidFill>
            </a:endParaRPr>
          </a:p>
          <a:p>
            <a:r>
              <a:rPr lang="fr-CA" b="1" dirty="0" smtClean="0">
                <a:solidFill>
                  <a:srgbClr val="00B0F0"/>
                </a:solidFill>
              </a:rPr>
              <a:t>Avec près de 11 000 km2 de superficie, le parc national de Jasper est le plus grand des parcs nationaux canadiens.</a:t>
            </a:r>
          </a:p>
          <a:p>
            <a:r>
              <a:rPr lang="fr-CA" b="1" dirty="0" smtClean="0">
                <a:solidFill>
                  <a:srgbClr val="00B0F0"/>
                </a:solidFill>
              </a:rPr>
              <a:t> Situé en prolongement du parc national de Banff, il peut être rejoint en voiture par une route panoramique de 230 km à couper le souffle.</a:t>
            </a:r>
            <a:endParaRPr lang="fr-CA" b="1" dirty="0">
              <a:solidFill>
                <a:srgbClr val="00B0F0"/>
              </a:solidFill>
            </a:endParaRPr>
          </a:p>
        </p:txBody>
      </p:sp>
      <p:pic>
        <p:nvPicPr>
          <p:cNvPr id="4" name="Picture 2" descr="Diapositive 4 sur 26: &lt;p&gt;Avec près de 11 000 km2 de superficie, le &lt;strong&gt;&lt;a href=&quot;http://www.pc.gc.ca/fra/pn-np/ab/jasper/index.aspx&quot;&gt;parc national de Jasper&lt;/a&gt;&lt;/strong&gt; est le plus grand des parcs nationaux canadiens. Situé en prolongement du &lt;strong&gt;parc national de Banff&lt;/strong&gt;, il peut être rejoint en voiture par une route panoramique de 230 km à couper le souffle.&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6" y="262066"/>
            <a:ext cx="6548494"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82256200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5" y="4730651"/>
            <a:ext cx="6598471" cy="2031325"/>
          </a:xfrm>
          <a:prstGeom prst="rect">
            <a:avLst/>
          </a:prstGeom>
        </p:spPr>
        <p:txBody>
          <a:bodyPr wrap="square">
            <a:spAutoFit/>
          </a:bodyPr>
          <a:lstStyle/>
          <a:p>
            <a:r>
              <a:rPr lang="fr-CA" b="1" dirty="0" smtClean="0">
                <a:solidFill>
                  <a:srgbClr val="00B0F0"/>
                </a:solidFill>
              </a:rPr>
              <a:t>Parc national de la Péninsule-Bruce</a:t>
            </a:r>
          </a:p>
          <a:p>
            <a:endParaRPr lang="fr-CA" b="1" dirty="0" smtClean="0">
              <a:solidFill>
                <a:srgbClr val="00B0F0"/>
              </a:solidFill>
            </a:endParaRPr>
          </a:p>
          <a:p>
            <a:r>
              <a:rPr lang="fr-CA" b="1" dirty="0" smtClean="0">
                <a:solidFill>
                  <a:srgbClr val="00B0F0"/>
                </a:solidFill>
              </a:rPr>
              <a:t>Chaque année, ce sont des milliers de randonneurs qui viennent fouler les sentiers de randonnée pédestre du parc national de la Péninsule-Bruce. </a:t>
            </a:r>
          </a:p>
          <a:p>
            <a:r>
              <a:rPr lang="fr-CA" b="1" dirty="0" smtClean="0">
                <a:solidFill>
                  <a:srgbClr val="00B0F0"/>
                </a:solidFill>
              </a:rPr>
              <a:t>Situé à seulement 8 km de </a:t>
            </a:r>
            <a:r>
              <a:rPr lang="fr-CA" b="1" dirty="0" err="1" smtClean="0">
                <a:solidFill>
                  <a:srgbClr val="00B0F0"/>
                </a:solidFill>
              </a:rPr>
              <a:t>Tobermory</a:t>
            </a:r>
            <a:r>
              <a:rPr lang="fr-CA" b="1" dirty="0" smtClean="0">
                <a:solidFill>
                  <a:srgbClr val="00B0F0"/>
                </a:solidFill>
              </a:rPr>
              <a:t> sur le littoral de la baie Géorgienne, ce parc est l’un des plus beaux du Canada.</a:t>
            </a:r>
            <a:endParaRPr lang="fr-CA" b="1" dirty="0">
              <a:solidFill>
                <a:srgbClr val="00B0F0"/>
              </a:solidFill>
            </a:endParaRPr>
          </a:p>
        </p:txBody>
      </p:sp>
      <p:pic>
        <p:nvPicPr>
          <p:cNvPr id="4" name="Picture 2" descr="Diapositive 5 sur 26: &lt;p&gt;Chaque année, ce sont des milliers de randonneurs qui viennent fouler les sentiers de randonnée pédestre du &lt;strong&gt;&lt;a href=&quot;http://www.pc.gc.ca/fra/pn-np/on/bruce/index.aspx&quot;&gt;parc national de la Péninsule-Bruce&lt;/a&gt;&lt;/strong&gt;. Situé à seulement 8 km de &lt;strong&gt;Tobermory&lt;/strong&gt; sur le littoral de la&lt;strong&gt; baie Géorgienne&lt;/strong&gt;, ce parc est l’un des plus beaux du &lt;strong&gt;Canada&lt;/strong&gt;.&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6" y="254964"/>
            <a:ext cx="6598471" cy="4352726"/>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81533469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5" y="4669596"/>
            <a:ext cx="6548495" cy="2031325"/>
          </a:xfrm>
          <a:prstGeom prst="rect">
            <a:avLst/>
          </a:prstGeom>
        </p:spPr>
        <p:txBody>
          <a:bodyPr wrap="square">
            <a:spAutoFit/>
          </a:bodyPr>
          <a:lstStyle/>
          <a:p>
            <a:r>
              <a:rPr lang="fr-CA" b="1" dirty="0" smtClean="0">
                <a:solidFill>
                  <a:srgbClr val="00B0F0"/>
                </a:solidFill>
              </a:rPr>
              <a:t>Parc national de la Mauricie</a:t>
            </a:r>
          </a:p>
          <a:p>
            <a:endParaRPr lang="fr-CA" b="1" dirty="0" smtClean="0">
              <a:solidFill>
                <a:srgbClr val="00B0F0"/>
              </a:solidFill>
            </a:endParaRPr>
          </a:p>
          <a:p>
            <a:r>
              <a:rPr lang="fr-CA" b="1" dirty="0" smtClean="0">
                <a:solidFill>
                  <a:srgbClr val="00B0F0"/>
                </a:solidFill>
              </a:rPr>
              <a:t>Le parc national de la Mauricie est un petit parc de 536 km2 situé, comme son nom l’indique, en Mauricie, au Québec. </a:t>
            </a:r>
          </a:p>
          <a:p>
            <a:r>
              <a:rPr lang="fr-CA" b="1" dirty="0" smtClean="0">
                <a:solidFill>
                  <a:srgbClr val="00B0F0"/>
                </a:solidFill>
              </a:rPr>
              <a:t>Un écrin de nature facilement accessible, idéal pour se baigner, observer les oiseaux et randonner en famille et entre amis.</a:t>
            </a:r>
          </a:p>
          <a:p>
            <a:r>
              <a:rPr lang="en-CA" b="1" dirty="0" err="1" smtClean="0">
                <a:solidFill>
                  <a:srgbClr val="00B0F0"/>
                </a:solidFill>
              </a:rPr>
              <a:t>J’y</a:t>
            </a:r>
            <a:r>
              <a:rPr lang="en-CA" b="1" dirty="0" smtClean="0">
                <a:solidFill>
                  <a:srgbClr val="00B0F0"/>
                </a:solidFill>
              </a:rPr>
              <a:t> </a:t>
            </a:r>
            <a:r>
              <a:rPr lang="en-CA" b="1" dirty="0" err="1" smtClean="0">
                <a:solidFill>
                  <a:srgbClr val="00B0F0"/>
                </a:solidFill>
              </a:rPr>
              <a:t>ai</a:t>
            </a:r>
            <a:r>
              <a:rPr lang="en-CA" b="1" dirty="0" smtClean="0">
                <a:solidFill>
                  <a:srgbClr val="00B0F0"/>
                </a:solidFill>
              </a:rPr>
              <a:t> </a:t>
            </a:r>
            <a:r>
              <a:rPr lang="en-CA" b="1" dirty="0" err="1" smtClean="0">
                <a:solidFill>
                  <a:srgbClr val="00B0F0"/>
                </a:solidFill>
              </a:rPr>
              <a:t>vécu</a:t>
            </a:r>
            <a:r>
              <a:rPr lang="en-CA" b="1" dirty="0" smtClean="0">
                <a:solidFill>
                  <a:srgbClr val="00B0F0"/>
                </a:solidFill>
              </a:rPr>
              <a:t> </a:t>
            </a:r>
            <a:r>
              <a:rPr lang="en-CA" b="1" dirty="0" err="1" smtClean="0">
                <a:solidFill>
                  <a:srgbClr val="00B0F0"/>
                </a:solidFill>
              </a:rPr>
              <a:t>en</a:t>
            </a:r>
            <a:r>
              <a:rPr lang="en-CA" b="1" dirty="0" smtClean="0">
                <a:solidFill>
                  <a:srgbClr val="00B0F0"/>
                </a:solidFill>
              </a:rPr>
              <a:t> 1975 à Sainte-</a:t>
            </a:r>
            <a:r>
              <a:rPr lang="en-CA" b="1" dirty="0" err="1" smtClean="0">
                <a:solidFill>
                  <a:srgbClr val="00B0F0"/>
                </a:solidFill>
              </a:rPr>
              <a:t>Élie</a:t>
            </a:r>
            <a:r>
              <a:rPr lang="en-CA" b="1" dirty="0" smtClean="0">
                <a:solidFill>
                  <a:srgbClr val="00B0F0"/>
                </a:solidFill>
              </a:rPr>
              <a:t> de Caxton , </a:t>
            </a:r>
            <a:r>
              <a:rPr lang="en-CA" b="1" dirty="0" err="1" smtClean="0">
                <a:solidFill>
                  <a:srgbClr val="00B0F0"/>
                </a:solidFill>
              </a:rPr>
              <a:t>j’avais</a:t>
            </a:r>
            <a:r>
              <a:rPr lang="en-CA" b="1" dirty="0" smtClean="0">
                <a:solidFill>
                  <a:srgbClr val="00B0F0"/>
                </a:solidFill>
              </a:rPr>
              <a:t> 18 </a:t>
            </a:r>
            <a:r>
              <a:rPr lang="en-CA" b="1" dirty="0" err="1" smtClean="0">
                <a:solidFill>
                  <a:srgbClr val="00B0F0"/>
                </a:solidFill>
              </a:rPr>
              <a:t>ans</a:t>
            </a:r>
            <a:r>
              <a:rPr lang="en-CA" b="1" dirty="0" smtClean="0">
                <a:solidFill>
                  <a:srgbClr val="00B0F0"/>
                </a:solidFill>
              </a:rPr>
              <a:t> … </a:t>
            </a:r>
            <a:endParaRPr lang="fr-CA" b="1" dirty="0">
              <a:solidFill>
                <a:srgbClr val="00B0F0"/>
              </a:solidFill>
            </a:endParaRPr>
          </a:p>
        </p:txBody>
      </p:sp>
      <p:pic>
        <p:nvPicPr>
          <p:cNvPr id="4" name="Picture 2" descr="Diapositive 6 sur 26: &lt;p&gt;Le &lt;strong&gt;&lt;a href=&quot;http://www.pc.gc.ca/fra/pn-np/qc/mauricie/index.aspx&quot;&gt;parc national de la Mauricie&lt;/a&gt;&lt;/strong&gt; est un petit parc de 536 km2 situé, comme son nom l’indique, en Mauricie, au &lt;strong&gt;Québec&lt;/strong&gt;. Un écrin de nature facilement accessible, idéal pour se baigner, observer les oiseaux et randonner en famille et entre ami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5"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34907312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4" y="4762514"/>
            <a:ext cx="6548496" cy="1754326"/>
          </a:xfrm>
          <a:prstGeom prst="rect">
            <a:avLst/>
          </a:prstGeom>
        </p:spPr>
        <p:txBody>
          <a:bodyPr wrap="square">
            <a:spAutoFit/>
          </a:bodyPr>
          <a:lstStyle/>
          <a:p>
            <a:r>
              <a:rPr lang="fr-CA" b="1" dirty="0" smtClean="0">
                <a:solidFill>
                  <a:srgbClr val="00B0F0"/>
                </a:solidFill>
              </a:rPr>
              <a:t>Parc national du Gros-Morne</a:t>
            </a:r>
          </a:p>
          <a:p>
            <a:endParaRPr lang="fr-CA" b="1" dirty="0" smtClean="0">
              <a:solidFill>
                <a:srgbClr val="00B0F0"/>
              </a:solidFill>
            </a:endParaRPr>
          </a:p>
          <a:p>
            <a:r>
              <a:rPr lang="fr-CA" b="1" dirty="0" smtClean="0">
                <a:solidFill>
                  <a:srgbClr val="00B0F0"/>
                </a:solidFill>
              </a:rPr>
              <a:t>Le parc national du Gros-Morne se trouve dans la province de Terre-Neuve-et-Labrador, à 700 km à l’ouest de Saint-Jean. </a:t>
            </a:r>
          </a:p>
          <a:p>
            <a:r>
              <a:rPr lang="fr-CA" b="1" dirty="0" smtClean="0">
                <a:solidFill>
                  <a:srgbClr val="00B0F0"/>
                </a:solidFill>
              </a:rPr>
              <a:t>Réputé pour la beauté de ses fjords et sa géologie accidentée, il est l’endroit parfait pour admirer la tectonique des plaques.</a:t>
            </a:r>
            <a:endParaRPr lang="fr-CA" b="1" dirty="0">
              <a:solidFill>
                <a:srgbClr val="00B0F0"/>
              </a:solidFill>
            </a:endParaRPr>
          </a:p>
        </p:txBody>
      </p:sp>
      <p:pic>
        <p:nvPicPr>
          <p:cNvPr id="6" name="Picture 2" descr="Diapositive 7 sur 26: &lt;p&gt;Le &lt;strong&gt;&lt;a href=&quot;http://www.pc.gc.ca/fra/pn-np/nl/grosmorne/index.aspx&quot;&gt;parc national du Gros-Morne&lt;/a&gt;&lt;/strong&gt; se trouve dans la province de &lt;strong&gt;Terre-Neuve-et-Labrador&lt;/strong&gt;, à 700 km à l’ouest de &lt;strong&gt;Saint-Jean&lt;/strong&gt;. Réputé pour la beauté de ses &lt;strong&gt;fjords&lt;/strong&gt; et sa géologie accidentée, il est l’endroit parfait pour admirer la tectonique des plaque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4" y="262066"/>
            <a:ext cx="6548496"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402547003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5" y="4733939"/>
            <a:ext cx="6865175" cy="2031325"/>
          </a:xfrm>
          <a:prstGeom prst="rect">
            <a:avLst/>
          </a:prstGeom>
        </p:spPr>
        <p:txBody>
          <a:bodyPr wrap="square">
            <a:spAutoFit/>
          </a:bodyPr>
          <a:lstStyle/>
          <a:p>
            <a:r>
              <a:rPr lang="fr-CA" b="1" dirty="0" smtClean="0">
                <a:solidFill>
                  <a:srgbClr val="00B0F0"/>
                </a:solidFill>
              </a:rPr>
              <a:t>Parc national de </a:t>
            </a:r>
            <a:r>
              <a:rPr lang="fr-CA" b="1" dirty="0" err="1" smtClean="0">
                <a:solidFill>
                  <a:srgbClr val="00B0F0"/>
                </a:solidFill>
              </a:rPr>
              <a:t>Yoho</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de </a:t>
            </a:r>
            <a:r>
              <a:rPr lang="fr-CA" b="1" dirty="0" err="1" smtClean="0">
                <a:solidFill>
                  <a:srgbClr val="00B0F0"/>
                </a:solidFill>
              </a:rPr>
              <a:t>Yoho</a:t>
            </a:r>
            <a:r>
              <a:rPr lang="fr-CA" b="1" dirty="0" smtClean="0">
                <a:solidFill>
                  <a:srgbClr val="00B0F0"/>
                </a:solidFill>
              </a:rPr>
              <a:t> est situé entre le parc national de </a:t>
            </a:r>
            <a:r>
              <a:rPr lang="fr-CA" b="1" dirty="0" err="1" smtClean="0">
                <a:solidFill>
                  <a:srgbClr val="00B0F0"/>
                </a:solidFill>
              </a:rPr>
              <a:t>Kootenay</a:t>
            </a:r>
            <a:r>
              <a:rPr lang="fr-CA" b="1" dirty="0" smtClean="0">
                <a:solidFill>
                  <a:srgbClr val="00B0F0"/>
                </a:solidFill>
              </a:rPr>
              <a:t> et le parc national de Banff, au cœur des Rocheuses, en </a:t>
            </a:r>
          </a:p>
          <a:p>
            <a:r>
              <a:rPr lang="fr-CA" b="1" dirty="0" smtClean="0">
                <a:solidFill>
                  <a:srgbClr val="00B0F0"/>
                </a:solidFill>
              </a:rPr>
              <a:t>Colombie-Britannique. </a:t>
            </a:r>
          </a:p>
          <a:p>
            <a:r>
              <a:rPr lang="fr-CA" b="1" dirty="0" smtClean="0">
                <a:solidFill>
                  <a:srgbClr val="00B0F0"/>
                </a:solidFill>
              </a:rPr>
              <a:t>Bien qu’il soit assez petit en comparaison avec ses voisins, il est d’une rare beauté. Ne manquez pas le lac </a:t>
            </a:r>
            <a:r>
              <a:rPr lang="fr-CA" b="1" dirty="0" err="1" smtClean="0">
                <a:solidFill>
                  <a:srgbClr val="00B0F0"/>
                </a:solidFill>
              </a:rPr>
              <a:t>Emerald</a:t>
            </a:r>
            <a:r>
              <a:rPr lang="fr-CA" b="1" dirty="0" smtClean="0">
                <a:solidFill>
                  <a:srgbClr val="00B0F0"/>
                </a:solidFill>
              </a:rPr>
              <a:t>.</a:t>
            </a:r>
            <a:endParaRPr lang="fr-CA" b="1" dirty="0">
              <a:solidFill>
                <a:srgbClr val="00B0F0"/>
              </a:solidFill>
            </a:endParaRPr>
          </a:p>
        </p:txBody>
      </p:sp>
      <p:pic>
        <p:nvPicPr>
          <p:cNvPr id="5" name="Picture 2" descr="Diapositive 8 sur 26: &lt;p&gt;Le &lt;strong&gt;&lt;a href=&quot;http://www.pc.gc.ca/fra/pn-np/bc/yoho/index.aspx&quot;&gt;parc national de Yoho&lt;/a&gt;&lt;/strong&gt; est situé entre le &lt;strong&gt;parc national de Kootenay&lt;/strong&gt; et le &lt;strong&gt;parc national de Banff&lt;/strong&gt;, au cœur des&lt;strong&gt; Rocheuses&lt;/strong&gt;, en &lt;strong&gt;Colombie-Britannique&lt;/strong&gt;. Bien qu’il soit assez petit en comparaison avec ses voisins, il est d’une rare beauté. Ne manquez pas le &lt;strong&gt;lac Emerald&lt;/strong&gt;.&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5"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5411881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6534" y="4844351"/>
            <a:ext cx="7169975" cy="1754326"/>
          </a:xfrm>
          <a:prstGeom prst="rect">
            <a:avLst/>
          </a:prstGeom>
        </p:spPr>
        <p:txBody>
          <a:bodyPr wrap="square">
            <a:spAutoFit/>
          </a:bodyPr>
          <a:lstStyle/>
          <a:p>
            <a:r>
              <a:rPr lang="fr-CA" b="1" dirty="0" smtClean="0">
                <a:solidFill>
                  <a:srgbClr val="00B0F0"/>
                </a:solidFill>
              </a:rPr>
              <a:t>Parc national du Mont-</a:t>
            </a:r>
            <a:r>
              <a:rPr lang="fr-CA" b="1" dirty="0" err="1" smtClean="0">
                <a:solidFill>
                  <a:srgbClr val="00B0F0"/>
                </a:solidFill>
              </a:rPr>
              <a:t>Riding</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Direction le Manitoba pour observer les bisons du parc national </a:t>
            </a:r>
          </a:p>
          <a:p>
            <a:r>
              <a:rPr lang="fr-CA" b="1" dirty="0" smtClean="0">
                <a:solidFill>
                  <a:srgbClr val="00B0F0"/>
                </a:solidFill>
              </a:rPr>
              <a:t>du Mont-</a:t>
            </a:r>
            <a:r>
              <a:rPr lang="fr-CA" b="1" dirty="0" err="1" smtClean="0">
                <a:solidFill>
                  <a:srgbClr val="00B0F0"/>
                </a:solidFill>
              </a:rPr>
              <a:t>Riding</a:t>
            </a:r>
            <a:r>
              <a:rPr lang="fr-CA" b="1" dirty="0" smtClean="0">
                <a:solidFill>
                  <a:srgbClr val="00B0F0"/>
                </a:solidFill>
              </a:rPr>
              <a:t>. Une expérience qui ravira petits et grands. </a:t>
            </a:r>
          </a:p>
          <a:p>
            <a:r>
              <a:rPr lang="fr-CA" b="1" dirty="0" smtClean="0">
                <a:solidFill>
                  <a:srgbClr val="00B0F0"/>
                </a:solidFill>
              </a:rPr>
              <a:t>Si vous êtes chanceux, vous pourriez même voir des aurores boréales! Un moment magique à vivre depuis le confort de votre tente de camping.</a:t>
            </a:r>
            <a:endParaRPr lang="fr-CA" b="1" dirty="0">
              <a:solidFill>
                <a:srgbClr val="00B0F0"/>
              </a:solidFill>
            </a:endParaRPr>
          </a:p>
        </p:txBody>
      </p:sp>
      <p:pic>
        <p:nvPicPr>
          <p:cNvPr id="4" name="Picture 2" descr="Diapositive 9 sur 26: &lt;p&gt;Direction le &lt;strong&gt;Manitoba&lt;/strong&gt; pour observer les bisons du &lt;strong&gt;&lt;a href=&quot;http://www.pc.gc.ca/fra/pn-np/mb/riding/index.aspx&quot;&gt;parc national du Mont-Riding&lt;/a&gt;&lt;/strong&gt;. Une expérience qui ravira petits et grands. Si vous êtes chanceux, vous pourriez même voir des aurores boréales! Un moment magique à vivre depuis le confort de votre tente de camping.&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5"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53147474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5" y="4724414"/>
            <a:ext cx="6548494" cy="2031325"/>
          </a:xfrm>
          <a:prstGeom prst="rect">
            <a:avLst/>
          </a:prstGeom>
        </p:spPr>
        <p:txBody>
          <a:bodyPr wrap="square">
            <a:spAutoFit/>
          </a:bodyPr>
          <a:lstStyle/>
          <a:p>
            <a:r>
              <a:rPr lang="fr-CA" b="1" dirty="0" smtClean="0">
                <a:solidFill>
                  <a:srgbClr val="00B0F0"/>
                </a:solidFill>
              </a:rPr>
              <a:t>Parc national de </a:t>
            </a:r>
            <a:r>
              <a:rPr lang="fr-CA" b="1" dirty="0" err="1" smtClean="0">
                <a:solidFill>
                  <a:srgbClr val="00B0F0"/>
                </a:solidFill>
              </a:rPr>
              <a:t>Forillon</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de </a:t>
            </a:r>
            <a:r>
              <a:rPr lang="fr-CA" b="1" dirty="0" err="1" smtClean="0">
                <a:solidFill>
                  <a:srgbClr val="00B0F0"/>
                </a:solidFill>
              </a:rPr>
              <a:t>Forillon</a:t>
            </a:r>
            <a:r>
              <a:rPr lang="fr-CA" b="1" dirty="0" smtClean="0">
                <a:solidFill>
                  <a:srgbClr val="00B0F0"/>
                </a:solidFill>
              </a:rPr>
              <a:t> est situé sur la péninsule du </a:t>
            </a:r>
            <a:r>
              <a:rPr lang="fr-CA" b="1" dirty="0" err="1" smtClean="0">
                <a:solidFill>
                  <a:srgbClr val="00B0F0"/>
                </a:solidFill>
              </a:rPr>
              <a:t>Forillon</a:t>
            </a:r>
            <a:r>
              <a:rPr lang="fr-CA" b="1" dirty="0" smtClean="0">
                <a:solidFill>
                  <a:srgbClr val="00B0F0"/>
                </a:solidFill>
              </a:rPr>
              <a:t>, </a:t>
            </a:r>
          </a:p>
          <a:p>
            <a:r>
              <a:rPr lang="fr-CA" b="1" dirty="0" smtClean="0">
                <a:solidFill>
                  <a:srgbClr val="00B0F0"/>
                </a:solidFill>
              </a:rPr>
              <a:t>en Gaspésie. </a:t>
            </a:r>
          </a:p>
          <a:p>
            <a:r>
              <a:rPr lang="fr-CA" b="1" dirty="0" smtClean="0">
                <a:solidFill>
                  <a:srgbClr val="00B0F0"/>
                </a:solidFill>
              </a:rPr>
              <a:t>Entre mer, forêt, falaises et plage de galets, ce superbe parc regorge d’activités en toutes saisons. Si vous êtes chanceux, vous pourriez y observer les phoques communs de la baie.</a:t>
            </a:r>
            <a:endParaRPr lang="fr-CA" b="1" dirty="0">
              <a:solidFill>
                <a:srgbClr val="00B0F0"/>
              </a:solidFill>
            </a:endParaRPr>
          </a:p>
        </p:txBody>
      </p:sp>
      <p:pic>
        <p:nvPicPr>
          <p:cNvPr id="4" name="Picture 2" descr="Diapositive 10 sur 26: &lt;p&gt;Le &lt;strong&gt;&lt;a href=&quot;http://www.pc.gc.ca/fra/pn-np/qc/forillon/index.aspx&quot;&gt;parc national de Forillon&lt;/a&gt;&lt;/strong&gt; est situé sur la péninsule du Forillon, en &lt;strong&gt;Gaspésie&lt;/strong&gt;. Entre mer, forêt, falaises et plage de galets, ce superbe parc regorge d’activités en toutes saisons. Si vous êtes chanceux, vous pourriez y observer les phoques communs de la baie.&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5"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53072783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5" y="4721126"/>
            <a:ext cx="6548494" cy="2031325"/>
          </a:xfrm>
          <a:prstGeom prst="rect">
            <a:avLst/>
          </a:prstGeom>
        </p:spPr>
        <p:txBody>
          <a:bodyPr wrap="square">
            <a:spAutoFit/>
          </a:bodyPr>
          <a:lstStyle/>
          <a:p>
            <a:r>
              <a:rPr lang="fr-CA" b="1" dirty="0" smtClean="0">
                <a:solidFill>
                  <a:srgbClr val="00B0F0"/>
                </a:solidFill>
              </a:rPr>
              <a:t>Parc national du Mont-Mégantic</a:t>
            </a:r>
          </a:p>
          <a:p>
            <a:endParaRPr lang="fr-CA" b="1" dirty="0" smtClean="0">
              <a:solidFill>
                <a:srgbClr val="00B0F0"/>
              </a:solidFill>
            </a:endParaRPr>
          </a:p>
          <a:p>
            <a:r>
              <a:rPr lang="fr-CA" b="1" dirty="0" smtClean="0">
                <a:solidFill>
                  <a:srgbClr val="00B0F0"/>
                </a:solidFill>
              </a:rPr>
              <a:t>Saviez-vous que le parc national du Mont-Mégantic était la première réserve internationale de ciel étoilé? Protégé de la pollution lumineuse, le parc propose plusieurs sites de camping pour profiter de la nature et admirer le cosmos. </a:t>
            </a:r>
          </a:p>
          <a:p>
            <a:r>
              <a:rPr lang="fr-CA" b="1" dirty="0" smtClean="0">
                <a:solidFill>
                  <a:srgbClr val="00B0F0"/>
                </a:solidFill>
              </a:rPr>
              <a:t>N’oubliez pas d’aller visiter l’observatoire!</a:t>
            </a:r>
            <a:endParaRPr lang="fr-CA" b="1" dirty="0">
              <a:solidFill>
                <a:srgbClr val="00B0F0"/>
              </a:solidFill>
            </a:endParaRPr>
          </a:p>
        </p:txBody>
      </p:sp>
      <p:pic>
        <p:nvPicPr>
          <p:cNvPr id="6" name="Picture 2" descr="Diapositive 11 sur 26: &lt;p&gt;Saviez-vous que le &lt;strong&gt;&lt;a href=&quot;http://www.sepaq.com/pq/mme/&quot;&gt;parc national du Mont-Mégantic&lt;/a&gt;&lt;/strong&gt; était la première réserve internationale de ciel étoilé? Protégé de la pollution lumineuse, le parc propose plusieurs sites de camping pour profiter de la nature et admirer le cosmos. N’oubliez pas d’aller visiter l’observatoire!&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4" y="262066"/>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25656281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2" y="4739965"/>
            <a:ext cx="6548495" cy="2031325"/>
          </a:xfrm>
          <a:prstGeom prst="rect">
            <a:avLst/>
          </a:prstGeom>
        </p:spPr>
        <p:txBody>
          <a:bodyPr wrap="square">
            <a:spAutoFit/>
          </a:bodyPr>
          <a:lstStyle/>
          <a:p>
            <a:r>
              <a:rPr lang="fr-CA" b="1" dirty="0" smtClean="0">
                <a:solidFill>
                  <a:srgbClr val="00B0F0"/>
                </a:solidFill>
              </a:rPr>
              <a:t>Parc national du Fjord-du-Saguenay</a:t>
            </a:r>
          </a:p>
          <a:p>
            <a:endParaRPr lang="fr-CA" b="1" dirty="0" smtClean="0">
              <a:solidFill>
                <a:srgbClr val="00B0F0"/>
              </a:solidFill>
            </a:endParaRPr>
          </a:p>
          <a:p>
            <a:r>
              <a:rPr lang="fr-CA" b="1" dirty="0" smtClean="0">
                <a:solidFill>
                  <a:srgbClr val="00B0F0"/>
                </a:solidFill>
              </a:rPr>
              <a:t>Le parc national du Fjord-du-Saguenay</a:t>
            </a:r>
            <a:r>
              <a:rPr lang="fr-CA" b="1" dirty="0">
                <a:solidFill>
                  <a:srgbClr val="00B0F0"/>
                </a:solidFill>
              </a:rPr>
              <a:t> </a:t>
            </a:r>
            <a:r>
              <a:rPr lang="fr-CA" b="1" dirty="0" smtClean="0">
                <a:solidFill>
                  <a:srgbClr val="00B0F0"/>
                </a:solidFill>
              </a:rPr>
              <a:t>offre quelques-uns des paysages les plus grandioses du Québec. </a:t>
            </a:r>
          </a:p>
          <a:p>
            <a:r>
              <a:rPr lang="fr-CA" b="1" dirty="0" smtClean="0">
                <a:solidFill>
                  <a:srgbClr val="00B0F0"/>
                </a:solidFill>
              </a:rPr>
              <a:t>Situé en prolongement du parc marin, il s’étend depuis la baie de Tadoussac jusqu’aux confins du fjord. Un paradis pour la randonnée pédestre, le ski et le kayak.</a:t>
            </a:r>
            <a:endParaRPr lang="fr-CA" b="1" dirty="0">
              <a:solidFill>
                <a:srgbClr val="00B0F0"/>
              </a:solidFill>
            </a:endParaRPr>
          </a:p>
        </p:txBody>
      </p:sp>
      <p:pic>
        <p:nvPicPr>
          <p:cNvPr id="6" name="Picture 2" descr="Diapositive 12 sur 26: &lt;p&gt;Le &lt;strong&gt;&lt;a href=&quot;http://www.sepaq.com/pq/sag/&quot;&gt;parc national du Fjord-du-Saguenay&lt;/a&gt;&lt;/strong&gt; offre quelques-uns des paysages les plus grandioses du &lt;strong&gt;Québec&lt;/strong&gt;. Situé en prolongement du parc marin, il s’étend depuis la baie de &lt;strong&gt;Tadoussac&lt;/strong&gt; jusqu’aux confins du fjord. Un paradis pour la randonnée pédestre, le ski et le kayak.&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3" y="262065"/>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29583082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3964" y="4701963"/>
            <a:ext cx="6548495" cy="2031325"/>
          </a:xfrm>
          <a:prstGeom prst="rect">
            <a:avLst/>
          </a:prstGeom>
        </p:spPr>
        <p:txBody>
          <a:bodyPr wrap="square">
            <a:spAutoFit/>
          </a:bodyPr>
          <a:lstStyle/>
          <a:p>
            <a:r>
              <a:rPr lang="fr-CA" b="1" dirty="0" smtClean="0">
                <a:solidFill>
                  <a:srgbClr val="00B0F0"/>
                </a:solidFill>
              </a:rPr>
              <a:t>Parc national des Hautes-Terres-du-Cap-Breton</a:t>
            </a:r>
          </a:p>
          <a:p>
            <a:endParaRPr lang="fr-CA" b="1" dirty="0" smtClean="0">
              <a:solidFill>
                <a:srgbClr val="00B0F0"/>
              </a:solidFill>
            </a:endParaRPr>
          </a:p>
          <a:p>
            <a:r>
              <a:rPr lang="fr-CA" b="1" dirty="0" smtClean="0">
                <a:solidFill>
                  <a:srgbClr val="00B0F0"/>
                </a:solidFill>
              </a:rPr>
              <a:t>Situé dans le nord de l’île du Cap-Breton en Nouvelle-Écosse, le parc national des Hautes-Terres-du-Cap-Breton émerveille par ses paysages entre terre et mer. </a:t>
            </a:r>
          </a:p>
          <a:p>
            <a:r>
              <a:rPr lang="fr-CA" b="1" dirty="0" smtClean="0">
                <a:solidFill>
                  <a:srgbClr val="00B0F0"/>
                </a:solidFill>
              </a:rPr>
              <a:t>On y va notamment pour longer son fameux chemin de randonnée pédestre : le Cabot </a:t>
            </a:r>
            <a:r>
              <a:rPr lang="fr-CA" b="1" dirty="0" err="1" smtClean="0">
                <a:solidFill>
                  <a:srgbClr val="00B0F0"/>
                </a:solidFill>
              </a:rPr>
              <a:t>Trail</a:t>
            </a:r>
            <a:r>
              <a:rPr lang="fr-CA" b="1" dirty="0" smtClean="0">
                <a:solidFill>
                  <a:srgbClr val="00B0F0"/>
                </a:solidFill>
              </a:rPr>
              <a:t>.</a:t>
            </a:r>
            <a:endParaRPr lang="fr-CA" b="1" dirty="0">
              <a:solidFill>
                <a:srgbClr val="00B0F0"/>
              </a:solidFill>
            </a:endParaRPr>
          </a:p>
        </p:txBody>
      </p:sp>
      <p:pic>
        <p:nvPicPr>
          <p:cNvPr id="6" name="Picture 2" descr="Diapositive 13 sur 26: &lt;p&gt;Situé dans le nord de l’île du &lt;strong&gt;Cap-Breton&lt;/strong&gt; en &lt;strong&gt;Nouvelle-Écoss&lt;/strong&gt;e, le &lt;strong&gt;&lt;a href=&quot;http://www.pc.gc.ca/fra/pn-np/ns/cbreton/index.aspx&quot;&gt;parc national des Hautes-Terres-du-Cap-Breton&lt;/a&gt;&lt;/strong&gt; émerveille par ses paysages entre terre et mer. On y va notamment pour longer son fameux chemin de randonnée pédestre : le &lt;strong&gt;Cabot Trail&lt;/strong&gt;.&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2" y="262065"/>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39265950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1" y="4714888"/>
            <a:ext cx="6874704" cy="2031325"/>
          </a:xfrm>
          <a:prstGeom prst="rect">
            <a:avLst/>
          </a:prstGeom>
        </p:spPr>
        <p:txBody>
          <a:bodyPr wrap="square">
            <a:spAutoFit/>
          </a:bodyPr>
          <a:lstStyle/>
          <a:p>
            <a:r>
              <a:rPr lang="fr-CA" b="1" dirty="0" smtClean="0">
                <a:solidFill>
                  <a:srgbClr val="00B0F0"/>
                </a:solidFill>
              </a:rPr>
              <a:t>Parc national de la Gaspésie</a:t>
            </a:r>
          </a:p>
          <a:p>
            <a:endParaRPr lang="fr-CA" b="1" dirty="0" smtClean="0">
              <a:solidFill>
                <a:srgbClr val="00B0F0"/>
              </a:solidFill>
            </a:endParaRPr>
          </a:p>
          <a:p>
            <a:r>
              <a:rPr lang="fr-CA" b="1" dirty="0" smtClean="0">
                <a:solidFill>
                  <a:srgbClr val="00B0F0"/>
                </a:solidFill>
              </a:rPr>
              <a:t>Situé au cœur de la péninsule gaspésienne, le parc national de la Gaspésie comprend une partie des monts Chic-Chocs et </a:t>
            </a:r>
            <a:r>
              <a:rPr lang="fr-CA" b="1" dirty="0" err="1" smtClean="0">
                <a:solidFill>
                  <a:srgbClr val="00B0F0"/>
                </a:solidFill>
              </a:rPr>
              <a:t>McGerrigle</a:t>
            </a:r>
            <a:r>
              <a:rPr lang="fr-CA" b="1" dirty="0" smtClean="0">
                <a:solidFill>
                  <a:srgbClr val="00B0F0"/>
                </a:solidFill>
              </a:rPr>
              <a:t>. </a:t>
            </a:r>
          </a:p>
          <a:p>
            <a:endParaRPr lang="fr-CA" b="1" dirty="0" smtClean="0">
              <a:solidFill>
                <a:srgbClr val="00B0F0"/>
              </a:solidFill>
            </a:endParaRPr>
          </a:p>
          <a:p>
            <a:r>
              <a:rPr lang="fr-CA" b="1" dirty="0" smtClean="0">
                <a:solidFill>
                  <a:srgbClr val="00B0F0"/>
                </a:solidFill>
              </a:rPr>
              <a:t>Une destination de choix pour les amateurs de sensations fortes : en ski, en randonnée pédestre ou en raquettes sur des flancs vertigineux.</a:t>
            </a:r>
            <a:endParaRPr lang="fr-CA" b="1" dirty="0">
              <a:solidFill>
                <a:srgbClr val="00B0F0"/>
              </a:solidFill>
            </a:endParaRPr>
          </a:p>
        </p:txBody>
      </p:sp>
      <p:pic>
        <p:nvPicPr>
          <p:cNvPr id="6" name="Picture 2" descr="Diapositive 14 sur 26: &lt;p&gt;Situé au cœur de la péninsule gaspésienne, le &lt;strong&gt;&lt;a href=&quot;http://www.sepaq.com/pq/gas/&quot;&gt;parc national de la Gaspésie&lt;/a&gt;&lt;/strong&gt; comprend une partie des &lt;strong&gt;monts Chic-Chocs&lt;/strong&gt; et &lt;strong&gt;McGerrigle&lt;/strong&gt;. Une destination de choix pour les amateurs de sensations fortes : en ski, en randonnée pédestre ou en raquettes sur des flancs vertigineux.&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1" y="262065"/>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31900346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70" y="4748712"/>
            <a:ext cx="6548494" cy="2031325"/>
          </a:xfrm>
          <a:prstGeom prst="rect">
            <a:avLst/>
          </a:prstGeom>
        </p:spPr>
        <p:txBody>
          <a:bodyPr wrap="square">
            <a:spAutoFit/>
          </a:bodyPr>
          <a:lstStyle/>
          <a:p>
            <a:r>
              <a:rPr lang="fr-CA" b="1" dirty="0" smtClean="0">
                <a:solidFill>
                  <a:srgbClr val="00B0F0"/>
                </a:solidFill>
              </a:rPr>
              <a:t>Réserve de parc national Pacific Rim</a:t>
            </a:r>
          </a:p>
          <a:p>
            <a:endParaRPr lang="fr-CA" b="1" dirty="0" smtClean="0">
              <a:solidFill>
                <a:srgbClr val="00B0F0"/>
              </a:solidFill>
            </a:endParaRPr>
          </a:p>
          <a:p>
            <a:r>
              <a:rPr lang="fr-CA" b="1" dirty="0" smtClean="0">
                <a:solidFill>
                  <a:srgbClr val="00B0F0"/>
                </a:solidFill>
              </a:rPr>
              <a:t>Si vous aimez le surf, envolez-vous vers l’île de Vancouver et longez la route 4 en direction du parc national Pacific Rim , entre les villages d'</a:t>
            </a:r>
            <a:r>
              <a:rPr lang="fr-CA" b="1" dirty="0" err="1" smtClean="0">
                <a:solidFill>
                  <a:srgbClr val="00B0F0"/>
                </a:solidFill>
              </a:rPr>
              <a:t>Ucluelet</a:t>
            </a:r>
            <a:r>
              <a:rPr lang="fr-CA" b="1" dirty="0" smtClean="0">
                <a:solidFill>
                  <a:srgbClr val="00B0F0"/>
                </a:solidFill>
              </a:rPr>
              <a:t> et de </a:t>
            </a:r>
            <a:r>
              <a:rPr lang="fr-CA" b="1" dirty="0" err="1" smtClean="0">
                <a:solidFill>
                  <a:srgbClr val="00B0F0"/>
                </a:solidFill>
              </a:rPr>
              <a:t>Tofino</a:t>
            </a:r>
            <a:r>
              <a:rPr lang="fr-CA" b="1" dirty="0" smtClean="0">
                <a:solidFill>
                  <a:srgbClr val="00B0F0"/>
                </a:solidFill>
              </a:rPr>
              <a:t>. </a:t>
            </a:r>
          </a:p>
          <a:p>
            <a:r>
              <a:rPr lang="fr-CA" b="1" dirty="0" smtClean="0">
                <a:solidFill>
                  <a:srgbClr val="00B0F0"/>
                </a:solidFill>
              </a:rPr>
              <a:t>Prenez le temps de vous émerveiller sur ces paysages sauvages à couper le souffle.</a:t>
            </a:r>
            <a:endParaRPr lang="fr-CA" b="1" dirty="0">
              <a:solidFill>
                <a:srgbClr val="00B0F0"/>
              </a:solidFill>
            </a:endParaRPr>
          </a:p>
        </p:txBody>
      </p:sp>
      <p:pic>
        <p:nvPicPr>
          <p:cNvPr id="7" name="Picture 2" descr="Diapositive 15 sur 26: &lt;p&gt;Si vous aimez le surf, envolez-vous vers l’île de &lt;strong&gt;Vancouver&lt;/strong&gt; et longez la route 4 en direction du &lt;strong&gt;&lt;a href=&quot;http://www.pc.gc.ca/fra/pn-np/bc/pacificrim/visit/visit4b.aspx&quot;&gt;parc national Pacific Rim&lt;/a&gt;&lt;/strong&gt;, entre les villages d'&lt;strong&gt;Ucluelet&lt;/strong&gt; et de &lt;strong&gt;Tofino&lt;/strong&gt;. Prenez le temps de vous émerveiller sur ces paysages sauvages à couper le souffle.&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70" y="262065"/>
            <a:ext cx="6548495" cy="4338523"/>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116952403"/>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9" y="4710807"/>
            <a:ext cx="6548495" cy="2031325"/>
          </a:xfrm>
          <a:prstGeom prst="rect">
            <a:avLst/>
          </a:prstGeom>
        </p:spPr>
        <p:txBody>
          <a:bodyPr wrap="square">
            <a:spAutoFit/>
          </a:bodyPr>
          <a:lstStyle/>
          <a:p>
            <a:r>
              <a:rPr lang="fr-CA" b="1" dirty="0" smtClean="0">
                <a:solidFill>
                  <a:srgbClr val="00B0F0"/>
                </a:solidFill>
              </a:rPr>
              <a:t>Parc national </a:t>
            </a:r>
            <a:r>
              <a:rPr lang="fr-CA" b="1" dirty="0" err="1" smtClean="0">
                <a:solidFill>
                  <a:srgbClr val="00B0F0"/>
                </a:solidFill>
              </a:rPr>
              <a:t>Kootenay</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a:t>
            </a:r>
            <a:r>
              <a:rPr lang="fr-CA" b="1" dirty="0" err="1" smtClean="0">
                <a:solidFill>
                  <a:srgbClr val="00B0F0"/>
                </a:solidFill>
              </a:rPr>
              <a:t>Kootenay</a:t>
            </a:r>
            <a:r>
              <a:rPr lang="fr-CA" b="1" dirty="0" smtClean="0">
                <a:solidFill>
                  <a:srgbClr val="00B0F0"/>
                </a:solidFill>
              </a:rPr>
              <a:t>, dans les Rocheuses canadiennes, saisit par ses paysages époustouflants: chutes étonnantes, canyons serrés, rivières vives, sources thermales. </a:t>
            </a:r>
          </a:p>
          <a:p>
            <a:r>
              <a:rPr lang="fr-CA" b="1" dirty="0" smtClean="0">
                <a:solidFill>
                  <a:srgbClr val="00B0F0"/>
                </a:solidFill>
              </a:rPr>
              <a:t>Une terre d’aventure où s’adonner au ski et à la randonnée pédestre ou en raquettes.</a:t>
            </a:r>
            <a:endParaRPr lang="fr-CA" b="1" dirty="0">
              <a:solidFill>
                <a:srgbClr val="00B0F0"/>
              </a:solidFill>
            </a:endParaRPr>
          </a:p>
        </p:txBody>
      </p:sp>
      <p:pic>
        <p:nvPicPr>
          <p:cNvPr id="6" name="Picture 2" descr="Diapositive 16 sur 26: &lt;p&gt;Le &lt;strong&gt;&lt;a href=&quot;http://www.pc.gc.ca/fra/pn-np/bc/kootenay/index.aspx&quot;&gt;parc national Kootenay&lt;/a&gt;&lt;/strong&gt;, dans les &lt;strong&gt;Rocheuses&lt;/strong&gt; canadiennes, saisit par ses paysages époustouflants: chutes étonnantes, canyons serrés, rivières vives, sources thermales. Une terre d’aventure où s’adonner au ski et à la randonnée pédestre ou en raquette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9" y="256621"/>
            <a:ext cx="6548495"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48219465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0362" y="4750367"/>
            <a:ext cx="6722307" cy="2031325"/>
          </a:xfrm>
          <a:prstGeom prst="rect">
            <a:avLst/>
          </a:prstGeom>
          <a:ln>
            <a:noFill/>
          </a:ln>
        </p:spPr>
        <p:txBody>
          <a:bodyPr wrap="square">
            <a:spAutoFit/>
          </a:bodyPr>
          <a:lstStyle/>
          <a:p>
            <a:r>
              <a:rPr lang="fr-CA" b="1" dirty="0" smtClean="0">
                <a:solidFill>
                  <a:srgbClr val="00B0F0"/>
                </a:solidFill>
              </a:rPr>
              <a:t>Réserve de parc national du Canada </a:t>
            </a:r>
            <a:r>
              <a:rPr lang="fr-CA" b="1" dirty="0" err="1" smtClean="0">
                <a:solidFill>
                  <a:srgbClr val="00B0F0"/>
                </a:solidFill>
              </a:rPr>
              <a:t>Nahanni</a:t>
            </a:r>
            <a:r>
              <a:rPr lang="fr-CA" b="1" dirty="0" smtClean="0">
                <a:solidFill>
                  <a:srgbClr val="00B0F0"/>
                </a:solidFill>
              </a:rPr>
              <a:t>.</a:t>
            </a:r>
          </a:p>
          <a:p>
            <a:endParaRPr lang="fr-CA" b="1" dirty="0" smtClean="0">
              <a:solidFill>
                <a:srgbClr val="00B0F0"/>
              </a:solidFill>
            </a:endParaRPr>
          </a:p>
          <a:p>
            <a:r>
              <a:rPr lang="fr-CA" b="1" dirty="0" smtClean="0">
                <a:solidFill>
                  <a:srgbClr val="00B0F0"/>
                </a:solidFill>
              </a:rPr>
              <a:t>Inscrit au patrimoine mondial de l’UNESCO, le parc national </a:t>
            </a:r>
            <a:r>
              <a:rPr lang="fr-CA" b="1" dirty="0" err="1" smtClean="0">
                <a:solidFill>
                  <a:srgbClr val="00B0F0"/>
                </a:solidFill>
              </a:rPr>
              <a:t>Nahanni</a:t>
            </a:r>
            <a:r>
              <a:rPr lang="fr-CA" b="1" dirty="0" smtClean="0">
                <a:solidFill>
                  <a:srgbClr val="00B0F0"/>
                </a:solidFill>
              </a:rPr>
              <a:t> se trouve dans les Territoires du Nord-Ouest, le long de la région des monts Mackenzie. </a:t>
            </a:r>
          </a:p>
          <a:p>
            <a:r>
              <a:rPr lang="fr-CA" b="1" dirty="0" smtClean="0">
                <a:solidFill>
                  <a:srgbClr val="00B0F0"/>
                </a:solidFill>
              </a:rPr>
              <a:t>Une contrée sauvage, entre rivières vivifiantes, eaux thermales et canyons grandioses, où il fait bon se ressourcer.</a:t>
            </a:r>
            <a:endParaRPr lang="fr-CA" b="1" dirty="0">
              <a:solidFill>
                <a:srgbClr val="00B0F0"/>
              </a:solidFill>
            </a:endParaRPr>
          </a:p>
        </p:txBody>
      </p:sp>
      <p:pic>
        <p:nvPicPr>
          <p:cNvPr id="6" name="Picture 2" descr="Diapositive 17 sur 26: &lt;p&gt;Inscrit au patrimoine mondial de l’&lt;strong&gt;UNESCO&lt;/strong&gt;, le &lt;strong&gt;&lt;a href=&quot;http://www.pc.gc.ca/fra/pn-np/nt/nahanni/index.aspx&quot;&gt;parc national Nahanni&lt;/a&gt;&lt;/strong&gt; se trouve dans les &lt;strong&gt;Territoires du Nord-Ouest&lt;/strong&gt;, le long de la région des &lt;strong&gt;monts Mackenzie&lt;/strong&gt;. Une contrée sauvage, entre rivières vivifiantes, eaux thermales et canyons grandioses, où il fait bon se ressourcer.&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44371491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721126"/>
            <a:ext cx="6636582" cy="2031325"/>
          </a:xfrm>
          <a:prstGeom prst="rect">
            <a:avLst/>
          </a:prstGeom>
        </p:spPr>
        <p:txBody>
          <a:bodyPr wrap="square">
            <a:spAutoFit/>
          </a:bodyPr>
          <a:lstStyle/>
          <a:p>
            <a:r>
              <a:rPr lang="fr-CA" b="1" dirty="0" smtClean="0">
                <a:solidFill>
                  <a:srgbClr val="00B0F0"/>
                </a:solidFill>
              </a:rPr>
              <a:t>Réserve de parc national du Canada de l'Archipel-de-</a:t>
            </a:r>
            <a:r>
              <a:rPr lang="fr-CA" b="1" dirty="0" err="1" smtClean="0">
                <a:solidFill>
                  <a:srgbClr val="00B0F0"/>
                </a:solidFill>
              </a:rPr>
              <a:t>Mingan</a:t>
            </a:r>
            <a:r>
              <a:rPr lang="fr-CA" b="1" dirty="0" smtClean="0">
                <a:solidFill>
                  <a:srgbClr val="00B0F0"/>
                </a:solidFill>
              </a:rPr>
              <a:t>.</a:t>
            </a:r>
          </a:p>
          <a:p>
            <a:endParaRPr lang="fr-CA" b="1" dirty="0" smtClean="0">
              <a:solidFill>
                <a:srgbClr val="00B0F0"/>
              </a:solidFill>
            </a:endParaRPr>
          </a:p>
          <a:p>
            <a:r>
              <a:rPr lang="fr-CA" b="1" dirty="0" smtClean="0">
                <a:solidFill>
                  <a:srgbClr val="00B0F0"/>
                </a:solidFill>
              </a:rPr>
              <a:t>Le parc national de l'Archipel-de-</a:t>
            </a:r>
            <a:r>
              <a:rPr lang="fr-CA" b="1" dirty="0" err="1" smtClean="0">
                <a:solidFill>
                  <a:srgbClr val="00B0F0"/>
                </a:solidFill>
              </a:rPr>
              <a:t>Mingan</a:t>
            </a:r>
            <a:r>
              <a:rPr lang="fr-CA" b="1" dirty="0" smtClean="0">
                <a:solidFill>
                  <a:srgbClr val="00B0F0"/>
                </a:solidFill>
              </a:rPr>
              <a:t>, situé sur la côte nord du golfe du Saint-Laurent, est composé d’une trentaine d’îles calcaires et d’un chapelet comptant plus de 1 000 îles et îlots. </a:t>
            </a:r>
          </a:p>
          <a:p>
            <a:r>
              <a:rPr lang="fr-CA" b="1" dirty="0" smtClean="0">
                <a:solidFill>
                  <a:srgbClr val="00B0F0"/>
                </a:solidFill>
              </a:rPr>
              <a:t>Ce joyau sculpté par la nature abrite de nombreux oiseaux et mammifères marins.</a:t>
            </a:r>
            <a:endParaRPr lang="fr-CA" b="1" dirty="0">
              <a:solidFill>
                <a:srgbClr val="00B0F0"/>
              </a:solidFill>
            </a:endParaRPr>
          </a:p>
        </p:txBody>
      </p:sp>
      <p:pic>
        <p:nvPicPr>
          <p:cNvPr id="4" name="Picture 2" descr="Diapositive 17 sur 26: &lt;p&gt;Inscrit au patrimoine mondial de l’&lt;strong&gt;UNESCO&lt;/strong&gt;, le &lt;strong&gt;&lt;a href=&quot;http://www.pc.gc.ca/fra/pn-np/nt/nahanni/index.aspx&quot;&gt;parc national Nahanni&lt;/a&gt;&lt;/strong&gt; se trouve dans les &lt;strong&gt;Territoires du Nord-Ouest&lt;/strong&gt;, le long de la région des &lt;strong&gt;monts Mackenzie&lt;/strong&gt;. Une contrée sauvage, entre rivières vivifiantes, eaux thermales et canyons grandioses, où il fait bon se ressourcer.&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pic>
        <p:nvPicPr>
          <p:cNvPr id="5" name="Picture 2" descr="Diapositive 18 sur 26: &lt;p&gt;Le &lt;strong&gt;&lt;a href=&quot;http://www.pc.gc.ca/fra/pn-np/qc/mingan/index.aspx&quot;&gt;parc national de l'Archipel-de-Mingan&lt;/a&gt;&lt;/strong&gt;, situé sur la côte nord du &lt;strong&gt;golfe du Saint-Laurent&lt;/strong&gt;, est composé d’une trentaine d’îles calcaires et d’un chapelet comptant plus de 1 000 îles et îlots. Ce joyau sculpté par la nature abrite de nombreux oiseaux et mammifères marins.&lt;/p&g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50740366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705362"/>
            <a:ext cx="6548496" cy="2031325"/>
          </a:xfrm>
          <a:prstGeom prst="rect">
            <a:avLst/>
          </a:prstGeom>
        </p:spPr>
        <p:txBody>
          <a:bodyPr wrap="square">
            <a:spAutoFit/>
          </a:bodyPr>
          <a:lstStyle/>
          <a:p>
            <a:r>
              <a:rPr lang="fr-CA" b="1" dirty="0" smtClean="0">
                <a:solidFill>
                  <a:srgbClr val="00B0F0"/>
                </a:solidFill>
              </a:rPr>
              <a:t>Parc national et réserve de parc national de </a:t>
            </a:r>
            <a:r>
              <a:rPr lang="fr-CA" b="1" dirty="0" err="1" smtClean="0">
                <a:solidFill>
                  <a:srgbClr val="00B0F0"/>
                </a:solidFill>
              </a:rPr>
              <a:t>Kluane</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Vous rêvez de bout du monde? </a:t>
            </a:r>
          </a:p>
          <a:p>
            <a:r>
              <a:rPr lang="fr-CA" b="1" dirty="0" smtClean="0">
                <a:solidFill>
                  <a:srgbClr val="00B0F0"/>
                </a:solidFill>
              </a:rPr>
              <a:t>Évadez-vous au parc national de </a:t>
            </a:r>
            <a:r>
              <a:rPr lang="fr-CA" b="1" dirty="0" err="1" smtClean="0">
                <a:solidFill>
                  <a:srgbClr val="00B0F0"/>
                </a:solidFill>
              </a:rPr>
              <a:t>Kluane</a:t>
            </a:r>
            <a:r>
              <a:rPr lang="fr-CA" b="1" dirty="0" smtClean="0">
                <a:solidFill>
                  <a:srgbClr val="00B0F0"/>
                </a:solidFill>
              </a:rPr>
              <a:t> dans le Yukon. </a:t>
            </a:r>
          </a:p>
          <a:p>
            <a:r>
              <a:rPr lang="fr-CA" b="1" dirty="0" smtClean="0">
                <a:solidFill>
                  <a:srgbClr val="00B0F0"/>
                </a:solidFill>
              </a:rPr>
              <a:t>Au programme de ce séjour inoubliable : une exploration du mont Logan (le plus haut du Canada), la découverte d’un champ de glace et, peut-être, une rencontre avec un grizzli ? </a:t>
            </a:r>
            <a:r>
              <a:rPr lang="fr-CA" b="1" dirty="0" err="1" smtClean="0">
                <a:solidFill>
                  <a:srgbClr val="00B0F0"/>
                </a:solidFill>
              </a:rPr>
              <a:t>lol</a:t>
            </a:r>
            <a:endParaRPr lang="fr-CA" b="1" dirty="0">
              <a:solidFill>
                <a:srgbClr val="00B0F0"/>
              </a:solidFill>
            </a:endParaRPr>
          </a:p>
        </p:txBody>
      </p:sp>
      <p:pic>
        <p:nvPicPr>
          <p:cNvPr id="7" name="Picture 2" descr="Diapositive 19 sur 26: &lt;p&gt;Vous rêvez de bout du monde? Évadez-vous au &lt;strong&gt;&lt;a href=&quot;http://www.pc.gc.ca/fra/pn-np/yt/kluane/index.aspx&quot;&gt;parc national de Kluane&lt;/a&gt;&lt;/strong&gt; dans le &lt;strong&gt;Yukon&lt;/strong&gt;. Au programme de ce séjour inoubliable : une exploration du &lt;strong&gt;mont Logan&lt;/strong&gt; (le plus haut du &lt;strong&gt;Canada&lt;/strong&gt;), la découverte d’un champ de glace et, peut-être, une rencontre avec un grizzli.&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690479603"/>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693325"/>
            <a:ext cx="6548496" cy="2031325"/>
          </a:xfrm>
          <a:prstGeom prst="rect">
            <a:avLst/>
          </a:prstGeom>
        </p:spPr>
        <p:txBody>
          <a:bodyPr wrap="square">
            <a:spAutoFit/>
          </a:bodyPr>
          <a:lstStyle/>
          <a:p>
            <a:r>
              <a:rPr lang="fr-CA" b="1" dirty="0" smtClean="0">
                <a:solidFill>
                  <a:srgbClr val="00B0F0"/>
                </a:solidFill>
              </a:rPr>
              <a:t>Parc national du Bic</a:t>
            </a:r>
          </a:p>
          <a:p>
            <a:endParaRPr lang="fr-CA" b="1" dirty="0" smtClean="0">
              <a:solidFill>
                <a:srgbClr val="00B0F0"/>
              </a:solidFill>
            </a:endParaRPr>
          </a:p>
          <a:p>
            <a:r>
              <a:rPr lang="fr-CA" b="1" dirty="0" smtClean="0">
                <a:solidFill>
                  <a:srgbClr val="00B0F0"/>
                </a:solidFill>
              </a:rPr>
              <a:t>Situé à une quinzaine de kilomètres de Rimouski, au Québec, le parc national du Bic se découpe le long de l’estuaire maritime du Saint-Laurent. </a:t>
            </a:r>
          </a:p>
          <a:p>
            <a:r>
              <a:rPr lang="fr-CA" b="1" dirty="0" smtClean="0">
                <a:solidFill>
                  <a:srgbClr val="00B0F0"/>
                </a:solidFill>
              </a:rPr>
              <a:t>Doté de nombreuses baies, le parc est un lieu parfait pour observer les phoques et les oiseaux marins. </a:t>
            </a:r>
            <a:endParaRPr lang="fr-CA" b="1" dirty="0">
              <a:solidFill>
                <a:srgbClr val="00B0F0"/>
              </a:solidFill>
            </a:endParaRPr>
          </a:p>
        </p:txBody>
      </p:sp>
      <p:pic>
        <p:nvPicPr>
          <p:cNvPr id="6" name="Picture 2" descr="Diapositive 20 sur 26: &lt;p&gt;Situé à une quinzaine de kilomètres de &lt;strong&gt;Rimouski&lt;/strong&gt;, au &lt;strong&gt;Québec&lt;/strong&gt;, le &lt;strong&gt;&lt;a href=&quot;http://www.sepaq.com/pq/bic/&quot;&gt;parc national du Bic&lt;/a&gt;&lt;/strong&gt; se découpe le long de l’estuaire maritime du Saint-Laurent. Doté de nombreuses baies, le parc est un lieu parfait pour observer les phoques et les oiseaux marins.&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64612875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714887"/>
            <a:ext cx="6548496" cy="2031325"/>
          </a:xfrm>
          <a:prstGeom prst="rect">
            <a:avLst/>
          </a:prstGeom>
        </p:spPr>
        <p:txBody>
          <a:bodyPr wrap="square">
            <a:spAutoFit/>
          </a:bodyPr>
          <a:lstStyle/>
          <a:p>
            <a:r>
              <a:rPr lang="fr-CA" b="1" dirty="0" smtClean="0">
                <a:solidFill>
                  <a:srgbClr val="00B0F0"/>
                </a:solidFill>
              </a:rPr>
              <a:t>Parc national de la Pointe-</a:t>
            </a:r>
            <a:r>
              <a:rPr lang="fr-CA" b="1" dirty="0" err="1" smtClean="0">
                <a:solidFill>
                  <a:srgbClr val="00B0F0"/>
                </a:solidFill>
              </a:rPr>
              <a:t>Taillon</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de la Pointe-</a:t>
            </a:r>
            <a:r>
              <a:rPr lang="fr-CA" b="1" dirty="0" err="1" smtClean="0">
                <a:solidFill>
                  <a:srgbClr val="00B0F0"/>
                </a:solidFill>
              </a:rPr>
              <a:t>Taillon</a:t>
            </a:r>
            <a:r>
              <a:rPr lang="fr-CA" b="1" dirty="0" smtClean="0">
                <a:solidFill>
                  <a:srgbClr val="00B0F0"/>
                </a:solidFill>
              </a:rPr>
              <a:t> est situé aux abords du lac Saint-Jean au Québec. </a:t>
            </a:r>
          </a:p>
          <a:p>
            <a:r>
              <a:rPr lang="fr-CA" b="1" dirty="0" smtClean="0">
                <a:solidFill>
                  <a:srgbClr val="00B0F0"/>
                </a:solidFill>
              </a:rPr>
              <a:t>Réputé pour la beauté des pierres semi-précieuses qui composent son immense plage de sable, ce parc est idéal pour faire du kayak, du vélo, et s’adonner aux joies du camping.</a:t>
            </a:r>
            <a:endParaRPr lang="fr-CA" b="1" dirty="0">
              <a:solidFill>
                <a:srgbClr val="00B0F0"/>
              </a:solidFill>
            </a:endParaRPr>
          </a:p>
        </p:txBody>
      </p:sp>
      <p:pic>
        <p:nvPicPr>
          <p:cNvPr id="6" name="Picture 2" descr="Diapositive 21 sur 26: &lt;p&gt;Le &lt;strong&gt;&lt;a href=&quot;http://www.sepaq.com/pq/pta/&quot;&gt;parc national de la Pointe-Taillon&lt;/a&gt;&lt;/strong&gt; est situé aux abords du &lt;strong&gt;lac Saint-Jean&lt;/strong&gt; au &lt;strong&gt;Québec&lt;/strong&gt;. Réputé pour la beauté des pierres semi-précieuses qui composent son immense &lt;strong&gt;plage&lt;/strong&gt; de sable, ce parc est idéal pour faire du kayak, du vélo, et s’adonner aux joies du camping.&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05591052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858347"/>
            <a:ext cx="6548496" cy="1754326"/>
          </a:xfrm>
          <a:prstGeom prst="rect">
            <a:avLst/>
          </a:prstGeom>
        </p:spPr>
        <p:txBody>
          <a:bodyPr wrap="square">
            <a:spAutoFit/>
          </a:bodyPr>
          <a:lstStyle/>
          <a:p>
            <a:r>
              <a:rPr lang="fr-CA" b="1" dirty="0" smtClean="0">
                <a:solidFill>
                  <a:srgbClr val="00B0F0"/>
                </a:solidFill>
              </a:rPr>
              <a:t>Parc national du Mont-</a:t>
            </a:r>
            <a:r>
              <a:rPr lang="fr-CA" b="1" dirty="0" err="1" smtClean="0">
                <a:solidFill>
                  <a:srgbClr val="00B0F0"/>
                </a:solidFill>
              </a:rPr>
              <a:t>Revelstoke</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du Mont-</a:t>
            </a:r>
            <a:r>
              <a:rPr lang="fr-CA" b="1" dirty="0" err="1" smtClean="0">
                <a:solidFill>
                  <a:srgbClr val="00B0F0"/>
                </a:solidFill>
              </a:rPr>
              <a:t>Revelstoke</a:t>
            </a:r>
            <a:r>
              <a:rPr lang="fr-CA" b="1" dirty="0" smtClean="0">
                <a:solidFill>
                  <a:srgbClr val="00B0F0"/>
                </a:solidFill>
              </a:rPr>
              <a:t>, en Colombie-Britannique, est la destination pour se perdre dans la forêt pluviale, descendre la montagne à ski, randonnée ou simplement observer les étoiles.</a:t>
            </a:r>
          </a:p>
          <a:p>
            <a:r>
              <a:rPr lang="fr-CA" b="1" dirty="0" smtClean="0">
                <a:solidFill>
                  <a:srgbClr val="00B0F0"/>
                </a:solidFill>
              </a:rPr>
              <a:t> De belles sensations fortes en perspective!</a:t>
            </a:r>
            <a:endParaRPr lang="fr-CA" b="1" dirty="0">
              <a:solidFill>
                <a:srgbClr val="00B0F0"/>
              </a:solidFill>
            </a:endParaRPr>
          </a:p>
        </p:txBody>
      </p:sp>
      <p:pic>
        <p:nvPicPr>
          <p:cNvPr id="4" name="Picture 2" descr="Diapositive 21 sur 26: &lt;p&gt;Le &lt;strong&gt;&lt;a href=&quot;http://www.sepaq.com/pq/pta/&quot;&gt;parc national de la Pointe-Taillon&lt;/a&gt;&lt;/strong&gt; est situé aux abords du &lt;strong&gt;lac Saint-Jean&lt;/strong&gt; au &lt;strong&gt;Québec&lt;/strong&gt;. Réputé pour la beauté des pierres semi-précieuses qui composent son immense &lt;strong&gt;plage&lt;/strong&gt; de sable, ce parc est idéal pour faire du kayak, du vélo, et s’adonner aux joies du camping.&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8496" cy="434396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pic>
        <p:nvPicPr>
          <p:cNvPr id="5" name="Picture 2" descr="Diapositive 22 sur 26: &lt;p&gt;Le &lt;strong&gt;&lt;a href=&quot;http://www.pc.gc.ca/fra/pn-np/bc/revelstoke/index.aspx&quot;&gt;parc national du Mont-Revelstoke&lt;/a&gt;&lt;/strong&gt;, en &lt;strong&gt;Colombie-Britannique&lt;/strong&gt;, est la destination pour se perdre dans la forêt pluviale, descendre la montagne à ski, randonnée ou simplement observer les étoiles. De belles sensations fortes en perspective!&lt;/p&g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07268" y="256620"/>
            <a:ext cx="654506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283780828"/>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8" y="4781562"/>
            <a:ext cx="6545065" cy="1754326"/>
          </a:xfrm>
          <a:prstGeom prst="rect">
            <a:avLst/>
          </a:prstGeom>
        </p:spPr>
        <p:txBody>
          <a:bodyPr wrap="square">
            <a:spAutoFit/>
          </a:bodyPr>
          <a:lstStyle/>
          <a:p>
            <a:r>
              <a:rPr lang="fr-CA" b="1" dirty="0" smtClean="0">
                <a:solidFill>
                  <a:srgbClr val="00B0F0"/>
                </a:solidFill>
              </a:rPr>
              <a:t>Parc national des Mille-Îles</a:t>
            </a:r>
          </a:p>
          <a:p>
            <a:endParaRPr lang="fr-CA" b="1" dirty="0" smtClean="0">
              <a:solidFill>
                <a:srgbClr val="00B0F0"/>
              </a:solidFill>
            </a:endParaRPr>
          </a:p>
          <a:p>
            <a:r>
              <a:rPr lang="fr-CA" b="1" dirty="0" smtClean="0">
                <a:solidFill>
                  <a:srgbClr val="00B0F0"/>
                </a:solidFill>
              </a:rPr>
              <a:t>Le parc national des Mille-Îles se découvre en kayak, en bateau ou à pied, grâce aux sentiers de randonnée qui le serpentent. </a:t>
            </a:r>
          </a:p>
          <a:p>
            <a:r>
              <a:rPr lang="fr-CA" b="1" dirty="0" smtClean="0">
                <a:solidFill>
                  <a:srgbClr val="00B0F0"/>
                </a:solidFill>
              </a:rPr>
              <a:t>Il n’y a rien de plus magique que d’arriver en bateau sur une île, planter sa tente de camping et admirer les étoiles au coin du feu.</a:t>
            </a:r>
            <a:endParaRPr lang="fr-CA" b="1" dirty="0">
              <a:solidFill>
                <a:srgbClr val="00B0F0"/>
              </a:solidFill>
            </a:endParaRPr>
          </a:p>
        </p:txBody>
      </p:sp>
      <p:pic>
        <p:nvPicPr>
          <p:cNvPr id="7" name="Picture 2" descr="Diapositive 23 sur 26: &lt;p&gt;Le &lt;strong&gt;&lt;a href=&quot;http://www.pc.gc.ca/fra/pn-np/on/lawren/index.aspx&quot;&gt;parc national des Mille-Îles&lt;/a&gt;&lt;/strong&gt; se découvre en kayak, en bateau ou à pied, grâce aux sentiers de randonnée qui le serpentent. Il n’y a rien de plus magique que d’arriver en bateau sur une île, planter sa tente de &lt;strong&gt;camping&lt;/strong&gt; et admirer les étoiles au coin du feu.&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506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167170328"/>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7222" y="4705362"/>
            <a:ext cx="6665157" cy="2031325"/>
          </a:xfrm>
          <a:prstGeom prst="rect">
            <a:avLst/>
          </a:prstGeom>
        </p:spPr>
        <p:txBody>
          <a:bodyPr wrap="square">
            <a:spAutoFit/>
          </a:bodyPr>
          <a:lstStyle/>
          <a:p>
            <a:r>
              <a:rPr lang="fr-CA" b="1" dirty="0" smtClean="0">
                <a:solidFill>
                  <a:srgbClr val="00B0F0"/>
                </a:solidFill>
              </a:rPr>
              <a:t>Réserve de parc national et site du patrimoine </a:t>
            </a:r>
            <a:r>
              <a:rPr lang="fr-CA" b="1" dirty="0" err="1" smtClean="0">
                <a:solidFill>
                  <a:srgbClr val="00B0F0"/>
                </a:solidFill>
              </a:rPr>
              <a:t>haïda</a:t>
            </a:r>
            <a:r>
              <a:rPr lang="fr-CA" b="1" dirty="0" smtClean="0">
                <a:solidFill>
                  <a:srgbClr val="00B0F0"/>
                </a:solidFill>
              </a:rPr>
              <a:t> </a:t>
            </a:r>
            <a:r>
              <a:rPr lang="fr-CA" b="1" dirty="0" err="1" smtClean="0">
                <a:solidFill>
                  <a:srgbClr val="00B0F0"/>
                </a:solidFill>
              </a:rPr>
              <a:t>Gwaii</a:t>
            </a:r>
            <a:r>
              <a:rPr lang="fr-CA" b="1" dirty="0" smtClean="0">
                <a:solidFill>
                  <a:srgbClr val="00B0F0"/>
                </a:solidFill>
              </a:rPr>
              <a:t> </a:t>
            </a:r>
            <a:r>
              <a:rPr lang="fr-CA" b="1" dirty="0" err="1" smtClean="0">
                <a:solidFill>
                  <a:srgbClr val="00B0F0"/>
                </a:solidFill>
              </a:rPr>
              <a:t>Haanas</a:t>
            </a:r>
            <a:r>
              <a:rPr lang="fr-CA" b="1" dirty="0" smtClean="0">
                <a:solidFill>
                  <a:srgbClr val="00B0F0"/>
                </a:solidFill>
              </a:rPr>
              <a:t>.</a:t>
            </a:r>
          </a:p>
          <a:p>
            <a:endParaRPr lang="fr-CA" b="1" dirty="0" smtClean="0">
              <a:solidFill>
                <a:srgbClr val="00B0F0"/>
              </a:solidFill>
            </a:endParaRPr>
          </a:p>
          <a:p>
            <a:r>
              <a:rPr lang="fr-CA" b="1" dirty="0" smtClean="0">
                <a:solidFill>
                  <a:srgbClr val="00B0F0"/>
                </a:solidFill>
              </a:rPr>
              <a:t>Situé à </a:t>
            </a:r>
            <a:r>
              <a:rPr lang="fr-CA" b="1" dirty="0" err="1" smtClean="0">
                <a:solidFill>
                  <a:srgbClr val="00B0F0"/>
                </a:solidFill>
              </a:rPr>
              <a:t>Haida</a:t>
            </a:r>
            <a:r>
              <a:rPr lang="fr-CA" b="1" dirty="0" smtClean="0">
                <a:solidFill>
                  <a:srgbClr val="00B0F0"/>
                </a:solidFill>
              </a:rPr>
              <a:t> </a:t>
            </a:r>
            <a:r>
              <a:rPr lang="fr-CA" b="1" dirty="0" err="1" smtClean="0">
                <a:solidFill>
                  <a:srgbClr val="00B0F0"/>
                </a:solidFill>
              </a:rPr>
              <a:t>Gwaii</a:t>
            </a:r>
            <a:r>
              <a:rPr lang="fr-CA" b="1" dirty="0" smtClean="0">
                <a:solidFill>
                  <a:srgbClr val="00B0F0"/>
                </a:solidFill>
              </a:rPr>
              <a:t>, une île au large de la Colombie-Britannique, le parc national et site du patrimoine </a:t>
            </a:r>
            <a:r>
              <a:rPr lang="fr-CA" b="1" dirty="0" err="1" smtClean="0">
                <a:solidFill>
                  <a:srgbClr val="00B0F0"/>
                </a:solidFill>
              </a:rPr>
              <a:t>haïda</a:t>
            </a:r>
            <a:r>
              <a:rPr lang="fr-CA" b="1" dirty="0" smtClean="0">
                <a:solidFill>
                  <a:srgbClr val="00B0F0"/>
                </a:solidFill>
              </a:rPr>
              <a:t> </a:t>
            </a:r>
            <a:r>
              <a:rPr lang="fr-CA" b="1" dirty="0" err="1" smtClean="0">
                <a:solidFill>
                  <a:srgbClr val="00B0F0"/>
                </a:solidFill>
              </a:rPr>
              <a:t>Gwaii</a:t>
            </a:r>
            <a:r>
              <a:rPr lang="fr-CA" b="1" dirty="0" smtClean="0">
                <a:solidFill>
                  <a:srgbClr val="00B0F0"/>
                </a:solidFill>
              </a:rPr>
              <a:t> </a:t>
            </a:r>
            <a:r>
              <a:rPr lang="fr-CA" b="1" dirty="0" err="1" smtClean="0">
                <a:solidFill>
                  <a:srgbClr val="00B0F0"/>
                </a:solidFill>
              </a:rPr>
              <a:t>Haanas</a:t>
            </a:r>
            <a:r>
              <a:rPr lang="fr-CA" b="1" dirty="0" smtClean="0">
                <a:solidFill>
                  <a:srgbClr val="00B0F0"/>
                </a:solidFill>
              </a:rPr>
              <a:t> figure au patrimoine mondial de l’UNESCO. </a:t>
            </a:r>
          </a:p>
          <a:p>
            <a:r>
              <a:rPr lang="fr-CA" b="1" dirty="0" smtClean="0">
                <a:solidFill>
                  <a:srgbClr val="00B0F0"/>
                </a:solidFill>
              </a:rPr>
              <a:t>Un lieu chargé d’histoire, ponctué de totems mortuaires sculptés à la main il y a plus d’un siècle.</a:t>
            </a:r>
            <a:endParaRPr lang="fr-CA" b="1" dirty="0">
              <a:solidFill>
                <a:srgbClr val="00B0F0"/>
              </a:solidFill>
            </a:endParaRPr>
          </a:p>
        </p:txBody>
      </p:sp>
      <p:pic>
        <p:nvPicPr>
          <p:cNvPr id="6" name="Picture 2" descr="Diapositive 24 sur 26: &lt;p&gt;Situé à &lt;strong&gt;Haida Gwaii&lt;/strong&gt;, une île au large de la &lt;strong&gt;Colombie-Britannique&lt;/strong&gt;, le &lt;strong&gt;&lt;a href=&quot;http://www.pc.gc.ca/fra/pn-np/bc/gwaiihaanas/index.aspx&quot;&gt;parc national et site du patrimoine haïda Gwaii Haanas&lt;/a&gt;&lt;/strong&gt; figure au patrimoine mondial de l’&lt;strong&gt;UNESCO&lt;/strong&gt;. Un lieu chargé d’histoire, ponctué de totems mortuaires sculptés à la main il y a plus d’un siècle.&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8" y="256620"/>
            <a:ext cx="6545066"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58894130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267" y="4715083"/>
            <a:ext cx="6531807" cy="2031325"/>
          </a:xfrm>
          <a:prstGeom prst="rect">
            <a:avLst/>
          </a:prstGeom>
        </p:spPr>
        <p:txBody>
          <a:bodyPr wrap="square">
            <a:spAutoFit/>
          </a:bodyPr>
          <a:lstStyle/>
          <a:p>
            <a:r>
              <a:rPr lang="fr-CA" b="1" dirty="0" smtClean="0">
                <a:solidFill>
                  <a:srgbClr val="00B0F0"/>
                </a:solidFill>
              </a:rPr>
              <a:t>Parc national </a:t>
            </a:r>
            <a:r>
              <a:rPr lang="fr-CA" b="1" dirty="0" err="1" smtClean="0">
                <a:solidFill>
                  <a:srgbClr val="00B0F0"/>
                </a:solidFill>
              </a:rPr>
              <a:t>Auyuittuq</a:t>
            </a:r>
            <a:endParaRPr lang="fr-CA" b="1" dirty="0" smtClean="0">
              <a:solidFill>
                <a:srgbClr val="00B0F0"/>
              </a:solidFill>
            </a:endParaRPr>
          </a:p>
          <a:p>
            <a:endParaRPr lang="fr-CA" b="1" dirty="0" smtClean="0">
              <a:solidFill>
                <a:srgbClr val="00B0F0"/>
              </a:solidFill>
            </a:endParaRPr>
          </a:p>
          <a:p>
            <a:r>
              <a:rPr lang="fr-CA" b="1" dirty="0" smtClean="0">
                <a:solidFill>
                  <a:srgbClr val="00B0F0"/>
                </a:solidFill>
              </a:rPr>
              <a:t>Le parc national </a:t>
            </a:r>
            <a:r>
              <a:rPr lang="fr-CA" b="1" dirty="0" err="1" smtClean="0">
                <a:solidFill>
                  <a:srgbClr val="00B0F0"/>
                </a:solidFill>
              </a:rPr>
              <a:t>Auyuittuq</a:t>
            </a:r>
            <a:r>
              <a:rPr lang="fr-CA" b="1" dirty="0" smtClean="0">
                <a:solidFill>
                  <a:srgbClr val="00B0F0"/>
                </a:solidFill>
              </a:rPr>
              <a:t> se trouve au pays des ours polaires, au Nunavut. </a:t>
            </a:r>
          </a:p>
          <a:p>
            <a:r>
              <a:rPr lang="fr-CA" b="1" dirty="0" smtClean="0">
                <a:solidFill>
                  <a:srgbClr val="00B0F0"/>
                </a:solidFill>
              </a:rPr>
              <a:t>Le parc est particulièrement prisé par les amoureux de camping sauvage et de randonnée pédestre, qui suivent le corridor des Inuits en passant par le célèbre col </a:t>
            </a:r>
            <a:r>
              <a:rPr lang="fr-CA" b="1" dirty="0" err="1" smtClean="0">
                <a:solidFill>
                  <a:srgbClr val="00B0F0"/>
                </a:solidFill>
              </a:rPr>
              <a:t>Akshayuk</a:t>
            </a:r>
            <a:r>
              <a:rPr lang="fr-CA" b="1" dirty="0" smtClean="0">
                <a:solidFill>
                  <a:srgbClr val="00B0F0"/>
                </a:solidFill>
              </a:rPr>
              <a:t>.</a:t>
            </a:r>
            <a:endParaRPr lang="fr-CA" b="1" dirty="0">
              <a:solidFill>
                <a:srgbClr val="00B0F0"/>
              </a:solidFill>
            </a:endParaRPr>
          </a:p>
        </p:txBody>
      </p:sp>
      <p:pic>
        <p:nvPicPr>
          <p:cNvPr id="6" name="Picture 2" descr="Diapositive 25 sur 26: &lt;p&gt;Le &lt;strong&gt;&lt;a href=&quot;http://www.pc.gc.ca/fra/pn-np/nu/auyuittuq/index.aspx&quot;&gt;parc national Auyuittuq&lt;/a&gt;&lt;/strong&gt; se trouve au pays des ours polaires, au &lt;strong&gt;Nunavut&lt;/strong&gt;. Le parc est particulièrement prisé par les amoureux de camping sauvage et de randonnée pédestre, qui suivent le corridor des Inuits en passant par le célèbre col &lt;strong&gt;Akshayuk&lt;/strong&gt;.&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7" y="228045"/>
            <a:ext cx="6531807"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171034415"/>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7741" y="4740950"/>
            <a:ext cx="6531807" cy="2031325"/>
          </a:xfrm>
          <a:prstGeom prst="rect">
            <a:avLst/>
          </a:prstGeom>
        </p:spPr>
        <p:txBody>
          <a:bodyPr wrap="square">
            <a:spAutoFit/>
          </a:bodyPr>
          <a:lstStyle/>
          <a:p>
            <a:r>
              <a:rPr lang="fr-CA" b="1" dirty="0" smtClean="0">
                <a:solidFill>
                  <a:srgbClr val="00B0F0"/>
                </a:solidFill>
              </a:rPr>
              <a:t>Parc national de l’Île-du-Prince-Édouard</a:t>
            </a:r>
          </a:p>
          <a:p>
            <a:endParaRPr lang="fr-CA" b="1" dirty="0" smtClean="0">
              <a:solidFill>
                <a:srgbClr val="00B0F0"/>
              </a:solidFill>
            </a:endParaRPr>
          </a:p>
          <a:p>
            <a:r>
              <a:rPr lang="fr-CA" b="1" dirty="0" smtClean="0">
                <a:solidFill>
                  <a:srgbClr val="00B0F0"/>
                </a:solidFill>
              </a:rPr>
              <a:t>Le parc national de l’Île-du-Prince-Édouard comprend deux terrains de camping, situés à deux pas des sentiers de randonnée pédestre et des plages de sable blanc.</a:t>
            </a:r>
          </a:p>
          <a:p>
            <a:r>
              <a:rPr lang="fr-CA" b="1" dirty="0" smtClean="0">
                <a:solidFill>
                  <a:srgbClr val="00B0F0"/>
                </a:solidFill>
              </a:rPr>
              <a:t> Une destination idéale pour relaxer en famille et se balader dans un cadre enchanteur.</a:t>
            </a:r>
            <a:endParaRPr lang="fr-CA" b="1" dirty="0">
              <a:solidFill>
                <a:srgbClr val="00B0F0"/>
              </a:solidFill>
            </a:endParaRPr>
          </a:p>
        </p:txBody>
      </p:sp>
      <p:pic>
        <p:nvPicPr>
          <p:cNvPr id="6" name="Picture 2" descr="Diapositive 26 sur 26: &lt;p&gt;Le &lt;strong&gt;&lt;a href=&quot;http://www.pc.gc.ca/fra/pn-np/pe/pei-ipe/index.aspx&quot;&gt;parc national de l’Île-du-Prince-Édouard&lt;/a&gt;&lt;/strong&gt; comprend deux terrains de camping, situés à deux pas des sentiers de &lt;strong&gt;randonnée pédestre&lt;/strong&gt; et des plages de sable blanc. Une destination idéale pour relaxer en famille et se balader dans un cadre enchanteur.&lt;/p&g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7267" y="256620"/>
            <a:ext cx="6531807" cy="4343967"/>
          </a:xfrm>
          <a:prstGeom prst="roundRect">
            <a:avLst>
              <a:gd name="adj" fmla="val 4167"/>
            </a:avLst>
          </a:prstGeom>
          <a:solidFill>
            <a:srgbClr val="FFFFFF"/>
          </a:solidFill>
          <a:ln w="76200" cap="sq">
            <a:solidFill>
              <a:srgbClr val="00B0F0"/>
            </a:solidFill>
            <a:miter lim="800000"/>
          </a:ln>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80012699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307266" y="256620"/>
            <a:ext cx="6531807" cy="4343967"/>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9" y="4705350"/>
            <a:ext cx="9144000" cy="2152650"/>
          </a:xfrm>
          <a:prstGeom prst="rect">
            <a:avLst/>
          </a:prstGeom>
        </p:spPr>
      </p:pic>
      <p:sp>
        <p:nvSpPr>
          <p:cNvPr id="2" name="Rectangle 1"/>
          <p:cNvSpPr/>
          <p:nvPr/>
        </p:nvSpPr>
        <p:spPr>
          <a:xfrm>
            <a:off x="75414" y="6457360"/>
            <a:ext cx="7164372" cy="4006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359923554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1331</TotalTime>
  <Words>1642</Words>
  <Application>Microsoft Office PowerPoint</Application>
  <PresentationFormat>Affichage à l'écran (4:3)</PresentationFormat>
  <Paragraphs>124</Paragraphs>
  <Slides>35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35</vt:i4>
      </vt:variant>
    </vt:vector>
  </HeadingPairs>
  <TitlesOfParts>
    <vt:vector size="40" baseType="lpstr">
      <vt:lpstr>Agnes</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 Ixe</dc:creator>
  <cp:lastModifiedBy>Compte Microsoft</cp:lastModifiedBy>
  <cp:revision>6</cp:revision>
  <dcterms:created xsi:type="dcterms:W3CDTF">2017-01-09T13:24:56Z</dcterms:created>
  <dcterms:modified xsi:type="dcterms:W3CDTF">2024-04-20T16:33:14Z</dcterms:modified>
</cp:coreProperties>
</file>