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78" r:id="rId3"/>
    <p:sldId id="262" r:id="rId4"/>
    <p:sldId id="277" r:id="rId5"/>
    <p:sldId id="275" r:id="rId6"/>
    <p:sldId id="276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5" r:id="rId16"/>
    <p:sldId id="266" r:id="rId17"/>
    <p:sldId id="263" r:id="rId18"/>
    <p:sldId id="287" r:id="rId19"/>
    <p:sldId id="264" r:id="rId20"/>
    <p:sldId id="261" r:id="rId21"/>
    <p:sldId id="260" r:id="rId22"/>
    <p:sldId id="259" r:id="rId23"/>
    <p:sldId id="257" r:id="rId24"/>
    <p:sldId id="25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8" r:id="rId33"/>
    <p:sldId id="289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2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44EE73-6EC9-C646-44D1-94BEF6EB53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8C4E982-2ACC-3DD5-6A99-EA09F40417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4FEB1D-0262-89CC-DEBE-53F0430D0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5BAB3F-706F-05AB-3F89-6022F64EC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D9B7A0-0C0B-91D7-7C32-8A1AD0871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656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BE50F4-3D26-29C6-2008-B314B2206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A2C3CF3-F154-10F6-BBF9-144D67953E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11F5E8-12DB-44E4-440A-92C888C17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5A2F7D-E27C-F68A-1990-D49BBC103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4991F0-A2E6-93B0-1208-E3F0CF92C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04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2B864-076E-4B30-DCAB-B138C9C86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8723F02-EC0B-8287-02BA-4CBE83FFDE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0D9BF6-D1C3-9704-0D7A-6EB52BC8C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5F3F3C-9273-94CB-5B71-80BEEB1C4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C8BED4-1084-B394-79D4-53EB556BA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58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C371F6-8158-1662-7456-421DEF8D9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DA3DAF-5B9D-0B9A-F6D1-F2A2092C85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A410BC-892F-EA23-5B6A-57B04D7278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97EF020-E2AB-6BE8-26D8-F6072559E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FE09A6E-2BEC-642F-E810-CA81D28CE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A13C84-2596-05B2-B5FC-AF96D39A3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35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C8C05C-D29D-C27C-DB9E-F129E8AD2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0B6A69-B1A8-C43B-FE8C-F34EB00576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D863170-68C1-9ADF-A104-23D411A6B0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BDA12E2-B1A8-1926-EDAB-D110B1F2DA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6180BED-BBCE-63A1-D800-CDA638B394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5DA5A17-2DA4-EF18-F1BF-6E28F704D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C8773B9-E68A-43B7-C1FD-BE73794F9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9F24103-A678-53CA-482D-E496C8458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74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CD671-D6B6-81F1-8108-A8812EF0C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FB3A58F-1085-AC5A-7D83-BEE7992A9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52FDB8B-D6B1-085C-4D03-F3A1E69F4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99459AF-3E51-2C0F-919E-1F78AD91F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58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3525623-8093-C46F-4CB2-54C66C350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BF094AE-3315-744C-F50B-6F32335E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4338B96-57CC-B0E5-1EE5-0EA14E6A8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760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10CB61-3BFC-F3C2-1401-27C10640FD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A1F1FD-5CAF-18AC-D6D1-2335F9938B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6583659-731E-B301-E94F-BFB267F5C8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7C1432-3DC3-EABC-E135-05036C692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1336EE-76FA-9D3B-F9B0-7E23571BA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BD344DF-EFA7-50D0-D8C7-CA79F9ED3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8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1EDFB3-1D14-507B-9922-E0EAE8ED7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24864E1-0737-2810-1A50-C57FB4901C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641824A-BD0C-10F9-1403-77F5E7E683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AE7E906-022E-EA11-CEA9-BAF0B8284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F84CF1-2D5F-0B0A-F357-3AC043FDE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2D1A632-94C4-556F-D866-69443B54D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8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D909DC-923E-2226-68E5-3654D6869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9A58F7-F49F-6D3B-089B-0862B0E36E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A013DE-9DB3-0CBB-F6FD-4B26DA318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7BA63F-25DC-D1D7-6C72-7CA68D908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65E7F8-11FF-62FE-1EEA-D4218B220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0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1019DC5-734E-3D31-8AD5-D99E1F6DB2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027F951-2A56-2582-423F-4952B81129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E646A1-BBCA-83AA-C140-966CDE2A7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87BF7D-A64A-59A6-4BDB-41504179B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596909-C898-0639-AD73-62692D419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50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A81EBDB-2EDB-1F27-BA08-C586DC65B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086256-B643-B969-FEE4-8ACB31F72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3F6841-D523-C4EB-0BF6-5665FE127A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392719-B8C6-4950-B841-A6B890F3690C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FE9B11-72EB-C84C-4B5D-B2E6DB0284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69A884-626F-C6AE-FA64-6D8264E97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FE1033-D0DC-48D3-8645-A63CAEF078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510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DDECA29-0406-F132-7C7C-4A04C17B8CA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Algerian" panose="04020705040A02060702" pitchFamily="82" charset="0"/>
              </a:rPr>
              <a:t>L'abbatiale Sainte-Foy de Conques est une église abbatiale située à Conques (commune de Conques-en-Rouergue), dans le département de l'Aveyron.</a:t>
            </a:r>
          </a:p>
          <a:p>
            <a:pPr algn="ctr"/>
            <a:endParaRPr lang="fr-FR" sz="2400" b="1" dirty="0">
              <a:latin typeface="Algerian" panose="04020705040A02060702" pitchFamily="82" charset="0"/>
            </a:endParaRPr>
          </a:p>
          <a:p>
            <a:pPr algn="ctr"/>
            <a:r>
              <a:rPr lang="fr-FR" sz="2400" b="1" dirty="0">
                <a:latin typeface="Algerian" panose="04020705040A02060702" pitchFamily="82" charset="0"/>
              </a:rPr>
              <a:t>En raison de sa vocation à l'accueil des pèlerins et au culte des reliques de sainte Foy, elle est qualifiée d'église de pèlerinage et constitue même le prototype d'autres grandes églises de pèlerinages, l'abbatiale Saint-Martial de Limoges, l'église Saint-Sauveur de Figeac, la basilique Saint-Sernin de Toulouse et la cathédrale de Saint-Jacques-de-Compostelle. Considérée comme un chef-d'œuvre de l'art roman du sud de la France, elle reste surtout célèbre pour son tympan et son trésor comprenant des pièces d'art uniques de l'époque carolingienne, dont la statue-reliquaire de sainte Foy.</a:t>
            </a:r>
          </a:p>
          <a:p>
            <a:pPr algn="ctr"/>
            <a:endParaRPr lang="fr-FR" sz="2400" b="1" dirty="0">
              <a:latin typeface="Algerian" panose="04020705040A02060702" pitchFamily="82" charset="0"/>
            </a:endParaRPr>
          </a:p>
          <a:p>
            <a:pPr algn="ctr"/>
            <a:r>
              <a:rPr lang="fr-FR" sz="2400" b="1" dirty="0">
                <a:latin typeface="Algerian" panose="04020705040A02060702" pitchFamily="82" charset="0"/>
              </a:rPr>
              <a:t>Cette abbaye a été construite à partir de 1041 par l'abbé </a:t>
            </a:r>
            <a:r>
              <a:rPr lang="fr-FR" sz="2400" b="1" dirty="0" err="1">
                <a:latin typeface="Algerian" panose="04020705040A02060702" pitchFamily="82" charset="0"/>
              </a:rPr>
              <a:t>Odolric</a:t>
            </a:r>
            <a:r>
              <a:rPr lang="fr-FR" sz="2400" b="1" dirty="0">
                <a:latin typeface="Algerian" panose="04020705040A02060702" pitchFamily="82" charset="0"/>
              </a:rPr>
              <a:t> à l'emplacement de l'ancien ermitage de </a:t>
            </a:r>
            <a:r>
              <a:rPr lang="fr-FR" sz="2400" b="1" dirty="0" err="1">
                <a:latin typeface="Algerian" panose="04020705040A02060702" pitchFamily="82" charset="0"/>
              </a:rPr>
              <a:t>Dadon</a:t>
            </a:r>
            <a:r>
              <a:rPr lang="fr-FR" sz="2400" b="1" dirty="0">
                <a:latin typeface="Algerian" panose="04020705040A02060702" pitchFamily="82" charset="0"/>
              </a:rPr>
              <a:t>, datant de la fin du </a:t>
            </a:r>
            <a:r>
              <a:rPr lang="fr-FR" sz="2400" b="1" dirty="0" err="1">
                <a:latin typeface="Algerian" panose="04020705040A02060702" pitchFamily="82" charset="0"/>
              </a:rPr>
              <a:t>viiie</a:t>
            </a:r>
            <a:r>
              <a:rPr lang="fr-FR" sz="2400" b="1" dirty="0">
                <a:latin typeface="Algerian" panose="04020705040A02060702" pitchFamily="82" charset="0"/>
              </a:rPr>
              <a:t> siècle. Depuis 1994, l'intérieur est décoré avec des vitraux de Pierre Soulages, un enfant du p</a:t>
            </a:r>
            <a:r>
              <a:rPr lang="fr-FR" sz="2400" b="1" dirty="0"/>
              <a:t>ays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077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iel&#10;&#10;Description générée automatiquement">
            <a:extLst>
              <a:ext uri="{FF2B5EF4-FFF2-40B4-BE49-F238E27FC236}">
                <a16:creationId xmlns:a16="http://schemas.microsoft.com/office/drawing/2014/main" id="{247CA8AC-9A7C-D158-E2D8-5B2AD4240D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794" y="27432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D841F1-8B25-E984-C673-71299CE5489B}"/>
              </a:ext>
            </a:extLst>
          </p:cNvPr>
          <p:cNvSpPr txBox="1"/>
          <p:nvPr/>
        </p:nvSpPr>
        <p:spPr>
          <a:xfrm>
            <a:off x="396206" y="2920327"/>
            <a:ext cx="36750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 nord et à l'est, l'abbatiale se dégage à grand-peine de la pente du terrain qui a été vigoureusement tranché sur une dizaine de mètres.</a:t>
            </a:r>
          </a:p>
        </p:txBody>
      </p:sp>
    </p:spTree>
    <p:extLst>
      <p:ext uri="{BB962C8B-B14F-4D97-AF65-F5344CB8AC3E}">
        <p14:creationId xmlns:p14="http://schemas.microsoft.com/office/powerpoint/2010/main" val="182522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C81C235C-8F91-851D-548D-090922E5B2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337" y="311062"/>
            <a:ext cx="4140000" cy="62358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FA6569-1E98-5F34-8456-56D526ABEB32}"/>
              </a:ext>
            </a:extLst>
          </p:cNvPr>
          <p:cNvSpPr txBox="1"/>
          <p:nvPr/>
        </p:nvSpPr>
        <p:spPr>
          <a:xfrm>
            <a:off x="5107576" y="1306286"/>
            <a:ext cx="6570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Façade de l'Abbatiale Sainte-Foy de Conques.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06FF946-136E-62EA-42A3-2840777C404A}"/>
              </a:ext>
            </a:extLst>
          </p:cNvPr>
          <p:cNvSpPr txBox="1"/>
          <p:nvPr/>
        </p:nvSpPr>
        <p:spPr>
          <a:xfrm>
            <a:off x="5107576" y="2329654"/>
            <a:ext cx="6831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Commune de Conques en Rouergue (Aveyron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96BE650-5F60-8C40-53A7-A8BE266A2196}"/>
              </a:ext>
            </a:extLst>
          </p:cNvPr>
          <p:cNvSpPr txBox="1"/>
          <p:nvPr/>
        </p:nvSpPr>
        <p:spPr>
          <a:xfrm>
            <a:off x="7928377" y="3353022"/>
            <a:ext cx="3592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N°1</a:t>
            </a:r>
          </a:p>
        </p:txBody>
      </p:sp>
    </p:spTree>
    <p:extLst>
      <p:ext uri="{BB962C8B-B14F-4D97-AF65-F5344CB8AC3E}">
        <p14:creationId xmlns:p14="http://schemas.microsoft.com/office/powerpoint/2010/main" val="362642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  <p:sndAc>
          <p:stSnd loop="1">
            <p:snd r:embed="rId2" name="Chants chrétiens. Le Credo (en latin avec paroles et traduction).wav"/>
          </p:stSnd>
        </p:sndAc>
      </p:transition>
    </mc:Choice>
    <mc:Fallback xmlns="">
      <p:transition spd="slow" advClick="0" advTm="8000">
        <p:wheel spokes="1"/>
        <p:sndAc>
          <p:stSnd loop="1">
            <p:snd r:embed="rId4" name="Chants chrétiens. Le Credo (en latin avec paroles et traduction)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arbre, ciel&#10;&#10;Description générée automatiquement">
            <a:extLst>
              <a:ext uri="{FF2B5EF4-FFF2-40B4-BE49-F238E27FC236}">
                <a16:creationId xmlns:a16="http://schemas.microsoft.com/office/drawing/2014/main" id="{46FFBC2A-0AE3-6DC5-1C06-1E738C649C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1384312"/>
            <a:ext cx="11304000" cy="37915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2B580C-F78F-84FC-6902-6AD44DAFFF0D}"/>
              </a:ext>
            </a:extLst>
          </p:cNvPr>
          <p:cNvSpPr txBox="1"/>
          <p:nvPr/>
        </p:nvSpPr>
        <p:spPr>
          <a:xfrm>
            <a:off x="4232366" y="5012023"/>
            <a:ext cx="9483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L'abbatiale de Conques.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2650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Architecture médiévale&#10;&#10;Description générée automatiquement">
            <a:extLst>
              <a:ext uri="{FF2B5EF4-FFF2-40B4-BE49-F238E27FC236}">
                <a16:creationId xmlns:a16="http://schemas.microsoft.com/office/drawing/2014/main" id="{2A958C2A-40F9-5C05-FAF9-F3FCA79ACD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687" y="369000"/>
            <a:ext cx="9314619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95B5A1-DA1E-C35B-3231-4C9E5F72F036}"/>
              </a:ext>
            </a:extLst>
          </p:cNvPr>
          <p:cNvSpPr txBox="1"/>
          <p:nvPr/>
        </p:nvSpPr>
        <p:spPr>
          <a:xfrm>
            <a:off x="9718766" y="3722915"/>
            <a:ext cx="2625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sur l'abbatiale Sainte-Foy.</a:t>
            </a:r>
          </a:p>
        </p:txBody>
      </p:sp>
    </p:spTree>
    <p:extLst>
      <p:ext uri="{BB962C8B-B14F-4D97-AF65-F5344CB8AC3E}">
        <p14:creationId xmlns:p14="http://schemas.microsoft.com/office/powerpoint/2010/main" val="34508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CD74D109-FB54-0B04-772D-8645CC91AC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743" y="369000"/>
            <a:ext cx="811773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0EF789-8FC6-45DF-D0ED-9A1755CA2614}"/>
              </a:ext>
            </a:extLst>
          </p:cNvPr>
          <p:cNvSpPr txBox="1"/>
          <p:nvPr/>
        </p:nvSpPr>
        <p:spPr>
          <a:xfrm>
            <a:off x="463474" y="3640800"/>
            <a:ext cx="29652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Abbatiale Sainte-Foy de Conques, Conques, Aveyron, FRANCE</a:t>
            </a:r>
          </a:p>
        </p:txBody>
      </p:sp>
    </p:spTree>
    <p:extLst>
      <p:ext uri="{BB962C8B-B14F-4D97-AF65-F5344CB8AC3E}">
        <p14:creationId xmlns:p14="http://schemas.microsoft.com/office/powerpoint/2010/main" val="60948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6F09469E-91DE-C614-F56D-07D07CD7B4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070" y="369000"/>
            <a:ext cx="6084351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E69EAE-E79D-3391-DAA2-9CF4D82CBF03}"/>
              </a:ext>
            </a:extLst>
          </p:cNvPr>
          <p:cNvSpPr txBox="1"/>
          <p:nvPr/>
        </p:nvSpPr>
        <p:spPr>
          <a:xfrm>
            <a:off x="6695421" y="3801291"/>
            <a:ext cx="30102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L'Abbatiale Sainte-Foy de Conques vue depuis le cloître.</a:t>
            </a:r>
          </a:p>
        </p:txBody>
      </p:sp>
    </p:spTree>
    <p:extLst>
      <p:ext uri="{BB962C8B-B14F-4D97-AF65-F5344CB8AC3E}">
        <p14:creationId xmlns:p14="http://schemas.microsoft.com/office/powerpoint/2010/main" val="172644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F783C20A-7D1D-D035-CD98-A40D442E47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3941" y="189000"/>
            <a:ext cx="430207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8076C7-B834-F956-9BF8-E6D783150F3C}"/>
              </a:ext>
            </a:extLst>
          </p:cNvPr>
          <p:cNvSpPr txBox="1"/>
          <p:nvPr/>
        </p:nvSpPr>
        <p:spPr>
          <a:xfrm>
            <a:off x="7485810" y="189000"/>
            <a:ext cx="3213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Façade de l'Abbatiale Sainte-Foy de Conques.</a:t>
            </a:r>
          </a:p>
        </p:txBody>
      </p:sp>
      <p:pic>
        <p:nvPicPr>
          <p:cNvPr id="6" name="Image 5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8BEBDAB7-0316-4658-9C13-11DC48D287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060" y="189000"/>
            <a:ext cx="432000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076D744-03F4-3CA1-61DC-6331193AE23E}"/>
              </a:ext>
            </a:extLst>
          </p:cNvPr>
          <p:cNvSpPr txBox="1"/>
          <p:nvPr/>
        </p:nvSpPr>
        <p:spPr>
          <a:xfrm>
            <a:off x="1428215" y="189000"/>
            <a:ext cx="3657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L'abbatiale Sainte-Foy; Conques; Midi-Pyrénées, Aveyron, France 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489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plante, herbe, escaliers&#10;&#10;Description générée automatiquement">
            <a:extLst>
              <a:ext uri="{FF2B5EF4-FFF2-40B4-BE49-F238E27FC236}">
                <a16:creationId xmlns:a16="http://schemas.microsoft.com/office/drawing/2014/main" id="{A83AD601-B403-A703-D585-BAECF46F57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786" y="189000"/>
            <a:ext cx="4858489" cy="648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E6DDC8C-5E6E-C142-241F-F952FAE5B986}"/>
              </a:ext>
            </a:extLst>
          </p:cNvPr>
          <p:cNvSpPr txBox="1"/>
          <p:nvPr/>
        </p:nvSpPr>
        <p:spPr>
          <a:xfrm>
            <a:off x="5624195" y="5468671"/>
            <a:ext cx="22990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Sarcophages près de l'édifice.</a:t>
            </a:r>
          </a:p>
        </p:txBody>
      </p:sp>
    </p:spTree>
    <p:extLst>
      <p:ext uri="{BB962C8B-B14F-4D97-AF65-F5344CB8AC3E}">
        <p14:creationId xmlns:p14="http://schemas.microsoft.com/office/powerpoint/2010/main" val="400285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pierre, brique&#10;&#10;Description générée automatiquement">
            <a:extLst>
              <a:ext uri="{FF2B5EF4-FFF2-40B4-BE49-F238E27FC236}">
                <a16:creationId xmlns:a16="http://schemas.microsoft.com/office/drawing/2014/main" id="{46D6129B-D84F-7BB5-1F59-EE51C6F915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225" y="189000"/>
            <a:ext cx="10033549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77E8830-B0E1-B5DA-7C77-06C1845EF643}"/>
              </a:ext>
            </a:extLst>
          </p:cNvPr>
          <p:cNvSpPr txBox="1"/>
          <p:nvPr/>
        </p:nvSpPr>
        <p:spPr>
          <a:xfrm>
            <a:off x="5461229" y="6261407"/>
            <a:ext cx="4506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Détails du toit.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59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bâtiment, Histoire&#10;&#10;Description générée automatiquement">
            <a:extLst>
              <a:ext uri="{FF2B5EF4-FFF2-40B4-BE49-F238E27FC236}">
                <a16:creationId xmlns:a16="http://schemas.microsoft.com/office/drawing/2014/main" id="{ACD15A44-A3C7-16AC-BD50-938D9597E0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9737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CDE5B88-295B-8024-94AC-EE1C7F21B2B2}"/>
              </a:ext>
            </a:extLst>
          </p:cNvPr>
          <p:cNvSpPr txBox="1"/>
          <p:nvPr/>
        </p:nvSpPr>
        <p:spPr>
          <a:xfrm>
            <a:off x="787037" y="4082143"/>
            <a:ext cx="60938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Chapiteau extérieur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0574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Sculpture, porte&#10;&#10;Description générée automatiquement">
            <a:extLst>
              <a:ext uri="{FF2B5EF4-FFF2-40B4-BE49-F238E27FC236}">
                <a16:creationId xmlns:a16="http://schemas.microsoft.com/office/drawing/2014/main" id="{47391328-8179-34C8-3F7C-2FB93C578F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914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B4B54F-757C-F7A7-86F9-4D865B0C5865}"/>
              </a:ext>
            </a:extLst>
          </p:cNvPr>
          <p:cNvSpPr txBox="1"/>
          <p:nvPr/>
        </p:nvSpPr>
        <p:spPr>
          <a:xfrm>
            <a:off x="8834914" y="4594886"/>
            <a:ext cx="3357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tympan.</a:t>
            </a:r>
          </a:p>
        </p:txBody>
      </p:sp>
    </p:spTree>
    <p:extLst>
      <p:ext uri="{BB962C8B-B14F-4D97-AF65-F5344CB8AC3E}">
        <p14:creationId xmlns:p14="http://schemas.microsoft.com/office/powerpoint/2010/main" val="276402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sur pierre, sculpture&#10;&#10;Description générée automatiquement">
            <a:extLst>
              <a:ext uri="{FF2B5EF4-FFF2-40B4-BE49-F238E27FC236}">
                <a16:creationId xmlns:a16="http://schemas.microsoft.com/office/drawing/2014/main" id="{2B9B1A37-E09C-BC80-8D35-FF8FB3899A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344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E0EAA9A-0534-9DED-2C79-6D1B205E4D76}"/>
              </a:ext>
            </a:extLst>
          </p:cNvPr>
          <p:cNvSpPr txBox="1"/>
          <p:nvPr/>
        </p:nvSpPr>
        <p:spPr>
          <a:xfrm>
            <a:off x="1854925" y="4167052"/>
            <a:ext cx="3566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Paradis.</a:t>
            </a:r>
          </a:p>
        </p:txBody>
      </p:sp>
    </p:spTree>
    <p:extLst>
      <p:ext uri="{BB962C8B-B14F-4D97-AF65-F5344CB8AC3E}">
        <p14:creationId xmlns:p14="http://schemas.microsoft.com/office/powerpoint/2010/main" val="342033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tatue, soulagement&#10;&#10;Description générée automatiquement">
            <a:extLst>
              <a:ext uri="{FF2B5EF4-FFF2-40B4-BE49-F238E27FC236}">
                <a16:creationId xmlns:a16="http://schemas.microsoft.com/office/drawing/2014/main" id="{2DC8663F-56EC-08F2-0E3B-075C4A686F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115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F1FA0C-3A97-6336-A3B4-3636CA7EEFAF}"/>
              </a:ext>
            </a:extLst>
          </p:cNvPr>
          <p:cNvSpPr txBox="1"/>
          <p:nvPr/>
        </p:nvSpPr>
        <p:spPr>
          <a:xfrm>
            <a:off x="8974183" y="3429000"/>
            <a:ext cx="28085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Abraham, les élus, les Saintes Femmes ; un damné poussé par un démon dans la gueule de Léviathan.</a:t>
            </a:r>
          </a:p>
        </p:txBody>
      </p:sp>
    </p:spTree>
    <p:extLst>
      <p:ext uri="{BB962C8B-B14F-4D97-AF65-F5344CB8AC3E}">
        <p14:creationId xmlns:p14="http://schemas.microsoft.com/office/powerpoint/2010/main" val="399602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tatue, soulagement&#10;&#10;Description générée automatiquement">
            <a:extLst>
              <a:ext uri="{FF2B5EF4-FFF2-40B4-BE49-F238E27FC236}">
                <a16:creationId xmlns:a16="http://schemas.microsoft.com/office/drawing/2014/main" id="{E1FAE510-9B50-6413-EA66-FBE2DC2CF6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1738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D7D722-EC69-A4F3-A466-33F4A9270A41}"/>
              </a:ext>
            </a:extLst>
          </p:cNvPr>
          <p:cNvSpPr txBox="1"/>
          <p:nvPr/>
        </p:nvSpPr>
        <p:spPr>
          <a:xfrm>
            <a:off x="1815737" y="4606889"/>
            <a:ext cx="2717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L'Enfer.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1073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soulagement, statue&#10;&#10;Description générée automatiquement">
            <a:extLst>
              <a:ext uri="{FF2B5EF4-FFF2-40B4-BE49-F238E27FC236}">
                <a16:creationId xmlns:a16="http://schemas.microsoft.com/office/drawing/2014/main" id="{4E8E078B-E6B0-3229-115A-5BD17EC433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658" y="189000"/>
            <a:ext cx="4858488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2B2244-8EBD-2721-F992-F8A197AE7352}"/>
              </a:ext>
            </a:extLst>
          </p:cNvPr>
          <p:cNvSpPr txBox="1"/>
          <p:nvPr/>
        </p:nvSpPr>
        <p:spPr>
          <a:xfrm>
            <a:off x="1888585" y="189000"/>
            <a:ext cx="3375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Christ en majesté.</a:t>
            </a:r>
          </a:p>
        </p:txBody>
      </p:sp>
      <p:pic>
        <p:nvPicPr>
          <p:cNvPr id="6" name="Image 5" descr="Une image contenant Sculpture, Sculpture sur pierre, soulagement, statue&#10;&#10;Description générée automatiquement">
            <a:extLst>
              <a:ext uri="{FF2B5EF4-FFF2-40B4-BE49-F238E27FC236}">
                <a16:creationId xmlns:a16="http://schemas.microsoft.com/office/drawing/2014/main" id="{D51FEFB8-7230-AD16-AE62-D2B03ECC8B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0858" y="189000"/>
            <a:ext cx="4858484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8BA301A-2A5B-1DCE-8B17-012F9F8AAAF7}"/>
              </a:ext>
            </a:extLst>
          </p:cNvPr>
          <p:cNvSpPr txBox="1"/>
          <p:nvPr/>
        </p:nvSpPr>
        <p:spPr>
          <a:xfrm>
            <a:off x="6518366" y="0"/>
            <a:ext cx="47309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Procession des élus : la Vierge Marie et saint Pierre, suivis des fondateurs et abbés.</a:t>
            </a:r>
          </a:p>
        </p:txBody>
      </p:sp>
    </p:spTree>
    <p:extLst>
      <p:ext uri="{BB962C8B-B14F-4D97-AF65-F5344CB8AC3E}">
        <p14:creationId xmlns:p14="http://schemas.microsoft.com/office/powerpoint/2010/main" val="9635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tatue, Sculpture, soulagement&#10;&#10;Description générée automatiquement">
            <a:extLst>
              <a:ext uri="{FF2B5EF4-FFF2-40B4-BE49-F238E27FC236}">
                <a16:creationId xmlns:a16="http://schemas.microsoft.com/office/drawing/2014/main" id="{923B391A-55FA-C8B1-7F7C-094FC57382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418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F992F7-F7BD-A8B4-0E01-7C3738CC031A}"/>
              </a:ext>
            </a:extLst>
          </p:cNvPr>
          <p:cNvSpPr txBox="1"/>
          <p:nvPr/>
        </p:nvSpPr>
        <p:spPr>
          <a:xfrm>
            <a:off x="5177248" y="5068388"/>
            <a:ext cx="1697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élus.</a:t>
            </a:r>
          </a:p>
        </p:txBody>
      </p:sp>
      <p:pic>
        <p:nvPicPr>
          <p:cNvPr id="6" name="Image 5" descr="Une image contenant statue, art, Sculpture, Visage humain&#10;&#10;Description générée automatiquement">
            <a:extLst>
              <a:ext uri="{FF2B5EF4-FFF2-40B4-BE49-F238E27FC236}">
                <a16:creationId xmlns:a16="http://schemas.microsoft.com/office/drawing/2014/main" id="{CD0C7F68-7805-1136-3941-4BF770CF57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3148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38D13F6-2F75-0483-CAF6-2E89539DED56}"/>
              </a:ext>
            </a:extLst>
          </p:cNvPr>
          <p:cNvSpPr txBox="1"/>
          <p:nvPr/>
        </p:nvSpPr>
        <p:spPr>
          <a:xfrm>
            <a:off x="5577840" y="986247"/>
            <a:ext cx="1514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L’abbé, le roi, les clercs.</a:t>
            </a:r>
          </a:p>
        </p:txBody>
      </p:sp>
    </p:spTree>
    <p:extLst>
      <p:ext uri="{BB962C8B-B14F-4D97-AF65-F5344CB8AC3E}">
        <p14:creationId xmlns:p14="http://schemas.microsoft.com/office/powerpoint/2010/main" val="3936468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culpture, Sculpture sur pierre, soulagement&#10;&#10;Description générée automatiquement">
            <a:extLst>
              <a:ext uri="{FF2B5EF4-FFF2-40B4-BE49-F238E27FC236}">
                <a16:creationId xmlns:a16="http://schemas.microsoft.com/office/drawing/2014/main" id="{241245F0-7329-4C40-72C4-15CEC0302A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039" y="369000"/>
            <a:ext cx="9183603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5B9D3D-1FA8-ED81-14CA-34125E7A68B9}"/>
              </a:ext>
            </a:extLst>
          </p:cNvPr>
          <p:cNvSpPr txBox="1"/>
          <p:nvPr/>
        </p:nvSpPr>
        <p:spPr>
          <a:xfrm>
            <a:off x="9932125" y="2599508"/>
            <a:ext cx="23426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registre supérieur se trouve tout en haut, des deux côtés de la croix, au-dessus de la traverse horizontale.</a:t>
            </a:r>
          </a:p>
        </p:txBody>
      </p:sp>
    </p:spTree>
    <p:extLst>
      <p:ext uri="{BB962C8B-B14F-4D97-AF65-F5344CB8AC3E}">
        <p14:creationId xmlns:p14="http://schemas.microsoft.com/office/powerpoint/2010/main" val="378782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tatue, soulagement&#10;&#10;Description générée automatiquement">
            <a:extLst>
              <a:ext uri="{FF2B5EF4-FFF2-40B4-BE49-F238E27FC236}">
                <a16:creationId xmlns:a16="http://schemas.microsoft.com/office/drawing/2014/main" id="{A86859BC-3841-D09F-5C1D-FBB1B51B39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285" y="369000"/>
            <a:ext cx="918360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37AB3E-C2DF-863B-1B7F-ACC06EA67A1C}"/>
              </a:ext>
            </a:extLst>
          </p:cNvPr>
          <p:cNvSpPr txBox="1"/>
          <p:nvPr/>
        </p:nvSpPr>
        <p:spPr>
          <a:xfrm>
            <a:off x="195943" y="3775165"/>
            <a:ext cx="2599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Conques - Abbatiale Sainte-Foy</a:t>
            </a:r>
          </a:p>
        </p:txBody>
      </p:sp>
    </p:spTree>
    <p:extLst>
      <p:ext uri="{BB962C8B-B14F-4D97-AF65-F5344CB8AC3E}">
        <p14:creationId xmlns:p14="http://schemas.microsoft.com/office/powerpoint/2010/main" val="211389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soulagement, Artefact&#10;&#10;Description générée automatiquement">
            <a:extLst>
              <a:ext uri="{FF2B5EF4-FFF2-40B4-BE49-F238E27FC236}">
                <a16:creationId xmlns:a16="http://schemas.microsoft.com/office/drawing/2014/main" id="{2795CA56-AEC2-4EA6-1F1F-B2DF127469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4365" y="369000"/>
            <a:ext cx="918360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2FDC6B-241A-C31A-F588-45811B5DB65C}"/>
              </a:ext>
            </a:extLst>
          </p:cNvPr>
          <p:cNvSpPr txBox="1"/>
          <p:nvPr/>
        </p:nvSpPr>
        <p:spPr>
          <a:xfrm>
            <a:off x="10085446" y="3709685"/>
            <a:ext cx="23643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Conques - Abbatiale Sainte-Foy</a:t>
            </a:r>
          </a:p>
        </p:txBody>
      </p:sp>
    </p:spTree>
    <p:extLst>
      <p:ext uri="{BB962C8B-B14F-4D97-AF65-F5344CB8AC3E}">
        <p14:creationId xmlns:p14="http://schemas.microsoft.com/office/powerpoint/2010/main" val="225980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tatue, soulagement&#10;&#10;Description générée automatiquement">
            <a:extLst>
              <a:ext uri="{FF2B5EF4-FFF2-40B4-BE49-F238E27FC236}">
                <a16:creationId xmlns:a16="http://schemas.microsoft.com/office/drawing/2014/main" id="{11D00B0F-EC64-31FB-E0F4-A56EA85418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523" y="369000"/>
            <a:ext cx="918361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3F92F4-8CC1-A00D-A388-DA23A969CE80}"/>
              </a:ext>
            </a:extLst>
          </p:cNvPr>
          <p:cNvSpPr txBox="1"/>
          <p:nvPr/>
        </p:nvSpPr>
        <p:spPr>
          <a:xfrm>
            <a:off x="862149" y="3429000"/>
            <a:ext cx="27693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Conques - Abbatiale Sainte-Foy</a:t>
            </a:r>
          </a:p>
        </p:txBody>
      </p:sp>
    </p:spTree>
    <p:extLst>
      <p:ext uri="{BB962C8B-B14F-4D97-AF65-F5344CB8AC3E}">
        <p14:creationId xmlns:p14="http://schemas.microsoft.com/office/powerpoint/2010/main" val="60304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arcade, église&#10;&#10;Description générée automatiquement">
            <a:extLst>
              <a:ext uri="{FF2B5EF4-FFF2-40B4-BE49-F238E27FC236}">
                <a16:creationId xmlns:a16="http://schemas.microsoft.com/office/drawing/2014/main" id="{F1BE69C9-3E76-8B05-2E8C-F9F77A2AA4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35" y="189000"/>
            <a:ext cx="485848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44ED72-220C-73A6-2165-B778851A8F49}"/>
              </a:ext>
            </a:extLst>
          </p:cNvPr>
          <p:cNvSpPr txBox="1"/>
          <p:nvPr/>
        </p:nvSpPr>
        <p:spPr>
          <a:xfrm>
            <a:off x="5535833" y="4702629"/>
            <a:ext cx="33702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	</a:t>
            </a:r>
            <a:r>
              <a:rPr lang="fr-FR" sz="2400" b="1" dirty="0">
                <a:solidFill>
                  <a:srgbClr val="FFFF00"/>
                </a:solidFill>
              </a:rPr>
              <a:t>la nef de l'église abbatiale de Conques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39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statue, Artefact&#10;&#10;Description générée automatiquement">
            <a:extLst>
              <a:ext uri="{FF2B5EF4-FFF2-40B4-BE49-F238E27FC236}">
                <a16:creationId xmlns:a16="http://schemas.microsoft.com/office/drawing/2014/main" id="{1ED00998-733C-3231-BB7A-9FD4C0CD01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5863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6CCB3E-B8F5-E79C-8E53-9EFBB33E53C6}"/>
              </a:ext>
            </a:extLst>
          </p:cNvPr>
          <p:cNvSpPr txBox="1"/>
          <p:nvPr/>
        </p:nvSpPr>
        <p:spPr>
          <a:xfrm>
            <a:off x="979714" y="4114800"/>
            <a:ext cx="32787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Sainte-Foy-de-Conques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33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e, arcade, Site historique&#10;&#10;Description générée automatiquement">
            <a:extLst>
              <a:ext uri="{FF2B5EF4-FFF2-40B4-BE49-F238E27FC236}">
                <a16:creationId xmlns:a16="http://schemas.microsoft.com/office/drawing/2014/main" id="{F2DF9CC7-E10A-47A2-F81E-769CA4C87F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291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3B9238-3D1A-F648-FE66-0A468DE691CF}"/>
              </a:ext>
            </a:extLst>
          </p:cNvPr>
          <p:cNvSpPr txBox="1"/>
          <p:nvPr/>
        </p:nvSpPr>
        <p:spPr>
          <a:xfrm>
            <a:off x="8647611" y="4167944"/>
            <a:ext cx="3291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Sainte-Foy-de-Conques</a:t>
            </a:r>
          </a:p>
        </p:txBody>
      </p:sp>
    </p:spTree>
    <p:extLst>
      <p:ext uri="{BB962C8B-B14F-4D97-AF65-F5344CB8AC3E}">
        <p14:creationId xmlns:p14="http://schemas.microsoft.com/office/powerpoint/2010/main" val="278211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bâtiment, soulagement&#10;&#10;Description générée automatiquement">
            <a:extLst>
              <a:ext uri="{FF2B5EF4-FFF2-40B4-BE49-F238E27FC236}">
                <a16:creationId xmlns:a16="http://schemas.microsoft.com/office/drawing/2014/main" id="{0467B4D1-C0EA-8341-60F9-4487DE27DB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8297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CB1652-4932-8A81-4D5F-615BE8C4147D}"/>
              </a:ext>
            </a:extLst>
          </p:cNvPr>
          <p:cNvSpPr txBox="1"/>
          <p:nvPr/>
        </p:nvSpPr>
        <p:spPr>
          <a:xfrm>
            <a:off x="0" y="3429000"/>
            <a:ext cx="34224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l' Abbatiale Sainte-Foy de Conques , chapiteau sculpté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185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B07F89-6C88-159D-30CD-FCFDC8C4E7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726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6D22A6-D4F7-557C-F373-D3C7E1226CE8}"/>
              </a:ext>
            </a:extLst>
          </p:cNvPr>
          <p:cNvSpPr txBox="1"/>
          <p:nvPr/>
        </p:nvSpPr>
        <p:spPr>
          <a:xfrm>
            <a:off x="8795726" y="4020234"/>
            <a:ext cx="3078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Sainte-Foy-de-Conques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32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efact, Sculpture sur pierre, Sculpture&#10;&#10;Description générée automatiquement">
            <a:extLst>
              <a:ext uri="{FF2B5EF4-FFF2-40B4-BE49-F238E27FC236}">
                <a16:creationId xmlns:a16="http://schemas.microsoft.com/office/drawing/2014/main" id="{70009964-C678-DB07-ACA2-54AEFD7255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7476" y="189000"/>
            <a:ext cx="485848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9C77077-EE97-AEFD-40A0-D78CD0F73E10}"/>
              </a:ext>
            </a:extLst>
          </p:cNvPr>
          <p:cNvSpPr txBox="1"/>
          <p:nvPr/>
        </p:nvSpPr>
        <p:spPr>
          <a:xfrm>
            <a:off x="2672895" y="4197923"/>
            <a:ext cx="60938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Sainte-Foy-de-Conques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33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ronze, sculpture, en bois&#10;&#10;Description générée automatiquement">
            <a:extLst>
              <a:ext uri="{FF2B5EF4-FFF2-40B4-BE49-F238E27FC236}">
                <a16:creationId xmlns:a16="http://schemas.microsoft.com/office/drawing/2014/main" id="{A03377A2-8E39-6230-0D76-3ED9202206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047" y="369000"/>
            <a:ext cx="91836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C02D67-4A23-C7F0-8A51-F4F40367C4BA}"/>
              </a:ext>
            </a:extLst>
          </p:cNvPr>
          <p:cNvSpPr txBox="1"/>
          <p:nvPr/>
        </p:nvSpPr>
        <p:spPr>
          <a:xfrm>
            <a:off x="9833647" y="4284617"/>
            <a:ext cx="22511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Lion ornant le parement d'une des stalles.</a:t>
            </a:r>
          </a:p>
        </p:txBody>
      </p:sp>
    </p:spTree>
    <p:extLst>
      <p:ext uri="{BB962C8B-B14F-4D97-AF65-F5344CB8AC3E}">
        <p14:creationId xmlns:p14="http://schemas.microsoft.com/office/powerpoint/2010/main" val="90944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eubles, intérieur, mur, en bois&#10;&#10;Description générée automatiquement">
            <a:extLst>
              <a:ext uri="{FF2B5EF4-FFF2-40B4-BE49-F238E27FC236}">
                <a16:creationId xmlns:a16="http://schemas.microsoft.com/office/drawing/2014/main" id="{1133135C-A322-2321-A9B7-73B80C1C00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092" y="369000"/>
            <a:ext cx="918361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EEADB6-4626-CED8-B275-4038805CDD30}"/>
              </a:ext>
            </a:extLst>
          </p:cNvPr>
          <p:cNvSpPr txBox="1"/>
          <p:nvPr/>
        </p:nvSpPr>
        <p:spPr>
          <a:xfrm>
            <a:off x="731520" y="2508068"/>
            <a:ext cx="252113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Stalles aux miséricordes ornées de sculptures profanes, situées à la croisée du transept.</a:t>
            </a:r>
          </a:p>
        </p:txBody>
      </p:sp>
    </p:spTree>
    <p:extLst>
      <p:ext uri="{BB962C8B-B14F-4D97-AF65-F5344CB8AC3E}">
        <p14:creationId xmlns:p14="http://schemas.microsoft.com/office/powerpoint/2010/main" val="15522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Moulures, Volute, mur&#10;&#10;Description générée automatiquement">
            <a:extLst>
              <a:ext uri="{FF2B5EF4-FFF2-40B4-BE49-F238E27FC236}">
                <a16:creationId xmlns:a16="http://schemas.microsoft.com/office/drawing/2014/main" id="{B8384B86-EFCE-9A20-8350-71D9FBCC65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159" y="369000"/>
            <a:ext cx="9183621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7AD6ED-3AFC-D418-DBE3-BB54D7FDCB84}"/>
              </a:ext>
            </a:extLst>
          </p:cNvPr>
          <p:cNvSpPr txBox="1"/>
          <p:nvPr/>
        </p:nvSpPr>
        <p:spPr>
          <a:xfrm>
            <a:off x="9496696" y="3709851"/>
            <a:ext cx="24340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miséricorde de l'abbatiale Ste Foy de Conques (12) France</a:t>
            </a:r>
          </a:p>
        </p:txBody>
      </p:sp>
    </p:spTree>
    <p:extLst>
      <p:ext uri="{BB962C8B-B14F-4D97-AF65-F5344CB8AC3E}">
        <p14:creationId xmlns:p14="http://schemas.microsoft.com/office/powerpoint/2010/main" val="220563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intérieur, Artefact, table&#10;&#10;Description générée automatiquement">
            <a:extLst>
              <a:ext uri="{FF2B5EF4-FFF2-40B4-BE49-F238E27FC236}">
                <a16:creationId xmlns:a16="http://schemas.microsoft.com/office/drawing/2014/main" id="{7452E254-F077-8E0F-FFBD-35887AAECC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7406" y="369000"/>
            <a:ext cx="918360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4926FF-2AC8-646D-FC56-4D815C2B46B2}"/>
              </a:ext>
            </a:extLst>
          </p:cNvPr>
          <p:cNvSpPr txBox="1"/>
          <p:nvPr/>
        </p:nvSpPr>
        <p:spPr>
          <a:xfrm>
            <a:off x="261257" y="3519266"/>
            <a:ext cx="2651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miséricorde de l'abbaye Ste Foy de Conques (12) France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9871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bâtiment, arbre, Ruines&#10;&#10;Description générée automatiquement">
            <a:extLst>
              <a:ext uri="{FF2B5EF4-FFF2-40B4-BE49-F238E27FC236}">
                <a16:creationId xmlns:a16="http://schemas.microsoft.com/office/drawing/2014/main" id="{303A8466-0156-7AB7-C02D-1D08963B59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409" y="1196167"/>
            <a:ext cx="7517554" cy="504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018FE687-0701-D42A-9865-350617E55238}"/>
              </a:ext>
            </a:extLst>
          </p:cNvPr>
          <p:cNvSpPr txBox="1"/>
          <p:nvPr/>
        </p:nvSpPr>
        <p:spPr>
          <a:xfrm>
            <a:off x="666206" y="104503"/>
            <a:ext cx="10019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 ’Abbatiale Sainte- Foy De Conques N°1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87EBB3A-D241-BFF7-0574-CE4F7E776223}"/>
              </a:ext>
            </a:extLst>
          </p:cNvPr>
          <p:cNvSpPr txBox="1"/>
          <p:nvPr/>
        </p:nvSpPr>
        <p:spPr>
          <a:xfrm>
            <a:off x="1489164" y="621833"/>
            <a:ext cx="6805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Commune  De Conques- En Rouergue  Aveyron 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35348727-5D64-A6CE-4F4C-D0019ED77FCA}"/>
              </a:ext>
            </a:extLst>
          </p:cNvPr>
          <p:cNvSpPr txBox="1"/>
          <p:nvPr/>
        </p:nvSpPr>
        <p:spPr>
          <a:xfrm>
            <a:off x="6844937" y="1482664"/>
            <a:ext cx="6217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Une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58AF699-E7A8-3533-3D01-D449FB691D3E}"/>
              </a:ext>
            </a:extLst>
          </p:cNvPr>
          <p:cNvSpPr txBox="1"/>
          <p:nvPr/>
        </p:nvSpPr>
        <p:spPr>
          <a:xfrm>
            <a:off x="7997174" y="3429000"/>
            <a:ext cx="4023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EEAA2188-CC14-4BA9-E6DC-00325B86085A}"/>
              </a:ext>
            </a:extLst>
          </p:cNvPr>
          <p:cNvSpPr txBox="1"/>
          <p:nvPr/>
        </p:nvSpPr>
        <p:spPr>
          <a:xfrm>
            <a:off x="8608423" y="4484858"/>
            <a:ext cx="3216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3953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olice, écriture manuscrite, Graphique, typographie&#10;&#10;Description générée automatiquement">
            <a:extLst>
              <a:ext uri="{FF2B5EF4-FFF2-40B4-BE49-F238E27FC236}">
                <a16:creationId xmlns:a16="http://schemas.microsoft.com/office/drawing/2014/main" id="{C997EE52-1E46-35C2-13EB-76659100D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387" y="3226526"/>
            <a:ext cx="5181225" cy="215537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FA023C1-D8CA-B456-AF57-0ED897AC3786}"/>
              </a:ext>
            </a:extLst>
          </p:cNvPr>
          <p:cNvSpPr txBox="1"/>
          <p:nvPr/>
        </p:nvSpPr>
        <p:spPr>
          <a:xfrm>
            <a:off x="2468879" y="1907178"/>
            <a:ext cx="10398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Remercie De Votre Visite</a:t>
            </a:r>
          </a:p>
        </p:txBody>
      </p:sp>
    </p:spTree>
    <p:extLst>
      <p:ext uri="{BB962C8B-B14F-4D97-AF65-F5344CB8AC3E}">
        <p14:creationId xmlns:p14="http://schemas.microsoft.com/office/powerpoint/2010/main" val="52458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470</Words>
  <Application>Microsoft Office PowerPoint</Application>
  <PresentationFormat>Grand écran</PresentationFormat>
  <Paragraphs>46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Algerian</vt:lpstr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2024-04-15T08:25:21Z</dcterms:created>
  <dcterms:modified xsi:type="dcterms:W3CDTF">2024-04-16T04:53:57Z</dcterms:modified>
</cp:coreProperties>
</file>