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81" r:id="rId4"/>
    <p:sldId id="280" r:id="rId5"/>
    <p:sldId id="279" r:id="rId6"/>
    <p:sldId id="278" r:id="rId7"/>
    <p:sldId id="277" r:id="rId8"/>
    <p:sldId id="276" r:id="rId9"/>
    <p:sldId id="275" r:id="rId10"/>
    <p:sldId id="274" r:id="rId11"/>
    <p:sldId id="273" r:id="rId12"/>
    <p:sldId id="272" r:id="rId13"/>
    <p:sldId id="271" r:id="rId14"/>
    <p:sldId id="270" r:id="rId15"/>
    <p:sldId id="269" r:id="rId16"/>
    <p:sldId id="268" r:id="rId17"/>
    <p:sldId id="267" r:id="rId18"/>
    <p:sldId id="266" r:id="rId19"/>
    <p:sldId id="265" r:id="rId20"/>
    <p:sldId id="264" r:id="rId21"/>
    <p:sldId id="263" r:id="rId22"/>
    <p:sldId id="262" r:id="rId23"/>
    <p:sldId id="261" r:id="rId24"/>
    <p:sldId id="259" r:id="rId25"/>
    <p:sldId id="260" r:id="rId26"/>
    <p:sldId id="258" r:id="rId27"/>
    <p:sldId id="257"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8E57EFD-2468-DD63-75BB-E934CF5E2B5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FE99D40-B52F-25EA-87A5-79E7DDBFB1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7C989CC-9802-72C3-2C7E-6FA58AD731E6}"/>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5" name="Espace réservé du pied de page 4">
            <a:extLst>
              <a:ext uri="{FF2B5EF4-FFF2-40B4-BE49-F238E27FC236}">
                <a16:creationId xmlns:a16="http://schemas.microsoft.com/office/drawing/2014/main" id="{A6EE8318-CA9E-2B7E-FDB1-D06B347F97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E4ECBEB-8D74-B9DF-FC5D-CDB44026E865}"/>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170296337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89A7C0-F4CE-D286-59EA-EABDF456FE0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B499D11-3860-8726-ED15-1E027564237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11225D4-F48C-E91A-F658-8D93519CE95F}"/>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5" name="Espace réservé du pied de page 4">
            <a:extLst>
              <a:ext uri="{FF2B5EF4-FFF2-40B4-BE49-F238E27FC236}">
                <a16:creationId xmlns:a16="http://schemas.microsoft.com/office/drawing/2014/main" id="{2AF9AF17-F828-29D2-A2D8-5AE2127150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8012E77-1010-061B-56FC-E03E1688293F}"/>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57501725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DBD4E6-58AD-E3B8-CDF5-39BA062FC6E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AF8C109A-33C6-CF05-9995-76486EC604C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CF1CC4B-C49B-C5CC-B549-82E92442015E}"/>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5" name="Espace réservé du pied de page 4">
            <a:extLst>
              <a:ext uri="{FF2B5EF4-FFF2-40B4-BE49-F238E27FC236}">
                <a16:creationId xmlns:a16="http://schemas.microsoft.com/office/drawing/2014/main" id="{1E7C0C36-4DFD-35B1-679F-722CDAB6CEC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451E97F-82B4-71AE-9A85-FB306F9AC89C}"/>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4082143133"/>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C49F70-4232-4A31-5D1B-87AC6847491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D71BC85-FD38-0530-1A53-B9170FB8271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C1DBEEC6-9B38-2996-69BB-0ABD12A47AB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ED972F0-FB19-2D4D-13CF-C35BC3C3FB2E}"/>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6" name="Espace réservé du pied de page 5">
            <a:extLst>
              <a:ext uri="{FF2B5EF4-FFF2-40B4-BE49-F238E27FC236}">
                <a16:creationId xmlns:a16="http://schemas.microsoft.com/office/drawing/2014/main" id="{814DEC5F-EF33-2E6C-D5EC-E4EAD051ABB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10D1A26-1AE7-1EE8-4618-42E8CB80A574}"/>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29631256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F7E0DC-CB00-B6C0-650B-EB1A955C919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B9EEB05-9101-3FBE-1D03-5DF0E92808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BBC77B2-C91D-E8B7-6FC9-7FA8379E93C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545C350-DBD3-0671-E2F6-32E57026D3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5BB7057-5A8D-1F43-C1D3-FA5CC7BA6AC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58AB1DA-5813-6DFE-DC83-BA0A04BF4010}"/>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8" name="Espace réservé du pied de page 7">
            <a:extLst>
              <a:ext uri="{FF2B5EF4-FFF2-40B4-BE49-F238E27FC236}">
                <a16:creationId xmlns:a16="http://schemas.microsoft.com/office/drawing/2014/main" id="{1E5E3E73-7E4A-31C9-815C-4830F6BD1C3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F1E256A-95D6-79BE-F648-3CC9DE977CE6}"/>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301777601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88AD17-793A-D797-5A5D-9061CB65090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6F4D2DE-5E2D-8DAF-A66B-6CF56DB99690}"/>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4" name="Espace réservé du pied de page 3">
            <a:extLst>
              <a:ext uri="{FF2B5EF4-FFF2-40B4-BE49-F238E27FC236}">
                <a16:creationId xmlns:a16="http://schemas.microsoft.com/office/drawing/2014/main" id="{93BC273B-531B-9910-B315-264DC7302F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D1638B1-E7BC-77FB-3375-57FDA2980B9B}"/>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74879812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F92056C-869B-17E6-100E-B3B35713F79C}"/>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3" name="Espace réservé du pied de page 2">
            <a:extLst>
              <a:ext uri="{FF2B5EF4-FFF2-40B4-BE49-F238E27FC236}">
                <a16:creationId xmlns:a16="http://schemas.microsoft.com/office/drawing/2014/main" id="{B7E400F3-D718-DD99-646B-8782452737B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A7C98E0-5B30-ECB6-0514-D34D94EF49E8}"/>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2242140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6D2405-3162-7A81-99A6-35909D52D63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179859A-F2B4-E0F0-7048-74ED4629A4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75FDCA0-52A1-F9B1-49A4-70B3C40061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A1B4745-8D7B-3651-CB74-359BFB5701DE}"/>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6" name="Espace réservé du pied de page 5">
            <a:extLst>
              <a:ext uri="{FF2B5EF4-FFF2-40B4-BE49-F238E27FC236}">
                <a16:creationId xmlns:a16="http://schemas.microsoft.com/office/drawing/2014/main" id="{E1FCD95C-E119-C02B-B3F1-38C7781E5E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4563BE7-76B4-650D-8A40-7F6DBDE90644}"/>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349579100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AFE069-253F-81A0-A647-0E20C8CC056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E097957-B5B5-4112-4BB1-9FA7B5CC8E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53D1653-9A71-FFCC-62F4-2551C536C0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D83F8B4-855B-26BC-4D6B-820407638607}"/>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6" name="Espace réservé du pied de page 5">
            <a:extLst>
              <a:ext uri="{FF2B5EF4-FFF2-40B4-BE49-F238E27FC236}">
                <a16:creationId xmlns:a16="http://schemas.microsoft.com/office/drawing/2014/main" id="{AA2D2AB0-9460-76E1-5712-A6A1A1DF8E0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81AC1CD-2018-44FF-8426-01817913A232}"/>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125882227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0427C8-B8D7-D8F4-DB26-DC4EFA7D07D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4B8B9DB-A775-86DF-E0D8-F53450B44F6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952426D-CEC6-FDA1-641B-421E267561E0}"/>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5" name="Espace réservé du pied de page 4">
            <a:extLst>
              <a:ext uri="{FF2B5EF4-FFF2-40B4-BE49-F238E27FC236}">
                <a16:creationId xmlns:a16="http://schemas.microsoft.com/office/drawing/2014/main" id="{151FA9E8-71EF-82B8-2AC9-1B7DF539603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8426AE7-4A87-C903-2C2F-2DC751683891}"/>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221648891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E9BE082-4647-F861-779D-44C414D19C4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ABB1FE7-DB53-6FC5-550F-39D2A0889D8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4D66F48-8F6B-AFF6-1EA3-B5021A9128DC}"/>
              </a:ext>
            </a:extLst>
          </p:cNvPr>
          <p:cNvSpPr>
            <a:spLocks noGrp="1"/>
          </p:cNvSpPr>
          <p:nvPr>
            <p:ph type="dt" sz="half" idx="10"/>
          </p:nvPr>
        </p:nvSpPr>
        <p:spPr/>
        <p:txBody>
          <a:bodyPr/>
          <a:lstStyle/>
          <a:p>
            <a:fld id="{B3FA5718-CC3B-4777-9F97-8A2BD56868D2}" type="datetimeFigureOut">
              <a:rPr lang="fr-FR" smtClean="0"/>
              <a:t>17/04/2024</a:t>
            </a:fld>
            <a:endParaRPr lang="fr-FR"/>
          </a:p>
        </p:txBody>
      </p:sp>
      <p:sp>
        <p:nvSpPr>
          <p:cNvPr id="5" name="Espace réservé du pied de page 4">
            <a:extLst>
              <a:ext uri="{FF2B5EF4-FFF2-40B4-BE49-F238E27FC236}">
                <a16:creationId xmlns:a16="http://schemas.microsoft.com/office/drawing/2014/main" id="{F875D3B1-AEFE-AE2D-F352-654082CECF1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9B2B84C-EDBD-C810-0C04-7284B6ED768F}"/>
              </a:ext>
            </a:extLst>
          </p:cNvPr>
          <p:cNvSpPr>
            <a:spLocks noGrp="1"/>
          </p:cNvSpPr>
          <p:nvPr>
            <p:ph type="sldNum" sz="quarter" idx="12"/>
          </p:nvPr>
        </p:nvSpPr>
        <p:spPr/>
        <p:txBody>
          <a:bodyPr/>
          <a:lstStyle/>
          <a:p>
            <a:fld id="{9A857C9C-B21C-4BD5-8D3A-9B984D5EE870}" type="slidenum">
              <a:rPr lang="fr-FR" smtClean="0"/>
              <a:t>‹N°›</a:t>
            </a:fld>
            <a:endParaRPr lang="fr-FR"/>
          </a:p>
        </p:txBody>
      </p:sp>
    </p:spTree>
    <p:extLst>
      <p:ext uri="{BB962C8B-B14F-4D97-AF65-F5344CB8AC3E}">
        <p14:creationId xmlns:p14="http://schemas.microsoft.com/office/powerpoint/2010/main" val="356564838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7F006CD-7324-775F-C728-82C9798FC14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BE3AAB6-8496-8515-79D8-8325AFB226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874C091-1A8E-203D-1248-058B57583B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3FA5718-CC3B-4777-9F97-8A2BD56868D2}" type="datetimeFigureOut">
              <a:rPr lang="fr-FR" smtClean="0"/>
              <a:t>17/04/2024</a:t>
            </a:fld>
            <a:endParaRPr lang="fr-FR"/>
          </a:p>
        </p:txBody>
      </p:sp>
      <p:sp>
        <p:nvSpPr>
          <p:cNvPr id="5" name="Espace réservé du pied de page 4">
            <a:extLst>
              <a:ext uri="{FF2B5EF4-FFF2-40B4-BE49-F238E27FC236}">
                <a16:creationId xmlns:a16="http://schemas.microsoft.com/office/drawing/2014/main" id="{3747DB06-C61A-330C-68DF-E72A50B2D4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190F2D8-A23B-E26D-0B8C-25A8724C48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A857C9C-B21C-4BD5-8D3A-9B984D5EE870}" type="slidenum">
              <a:rPr lang="fr-FR" smtClean="0"/>
              <a:t>‹N°›</a:t>
            </a:fld>
            <a:endParaRPr lang="fr-FR"/>
          </a:p>
        </p:txBody>
      </p:sp>
    </p:spTree>
    <p:extLst>
      <p:ext uri="{BB962C8B-B14F-4D97-AF65-F5344CB8AC3E}">
        <p14:creationId xmlns:p14="http://schemas.microsoft.com/office/powerpoint/2010/main" val="3404087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ymétrie, bâtiment, église, intérieur&#10;&#10;Description générée automatiquement">
            <a:extLst>
              <a:ext uri="{FF2B5EF4-FFF2-40B4-BE49-F238E27FC236}">
                <a16:creationId xmlns:a16="http://schemas.microsoft.com/office/drawing/2014/main" id="{1C69816B-5B37-36E7-7716-B99093ECC2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249" y="549000"/>
            <a:ext cx="10075216" cy="576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4ED36D89-2663-8C44-FD28-51AB44BFD093}"/>
              </a:ext>
            </a:extLst>
          </p:cNvPr>
          <p:cNvSpPr txBox="1"/>
          <p:nvPr/>
        </p:nvSpPr>
        <p:spPr>
          <a:xfrm>
            <a:off x="2220685" y="87335"/>
            <a:ext cx="10075216" cy="461665"/>
          </a:xfrm>
          <a:prstGeom prst="rect">
            <a:avLst/>
          </a:prstGeom>
          <a:noFill/>
        </p:spPr>
        <p:txBody>
          <a:bodyPr wrap="square" rtlCol="0">
            <a:spAutoFit/>
          </a:bodyPr>
          <a:lstStyle/>
          <a:p>
            <a:r>
              <a:rPr lang="fr-FR" sz="2400" b="1" dirty="0">
                <a:solidFill>
                  <a:srgbClr val="FFFF00"/>
                </a:solidFill>
              </a:rPr>
              <a:t>Lorient Vous Présente Le Modernisme Catalan </a:t>
            </a:r>
          </a:p>
        </p:txBody>
      </p:sp>
      <p:sp>
        <p:nvSpPr>
          <p:cNvPr id="5" name="ZoneTexte 4">
            <a:extLst>
              <a:ext uri="{FF2B5EF4-FFF2-40B4-BE49-F238E27FC236}">
                <a16:creationId xmlns:a16="http://schemas.microsoft.com/office/drawing/2014/main" id="{941FF211-7E0E-1116-E45C-B334A1C097D5}"/>
              </a:ext>
            </a:extLst>
          </p:cNvPr>
          <p:cNvSpPr txBox="1"/>
          <p:nvPr/>
        </p:nvSpPr>
        <p:spPr>
          <a:xfrm>
            <a:off x="10607040" y="2651760"/>
            <a:ext cx="1584960" cy="3046988"/>
          </a:xfrm>
          <a:prstGeom prst="rect">
            <a:avLst/>
          </a:prstGeom>
          <a:noFill/>
        </p:spPr>
        <p:txBody>
          <a:bodyPr wrap="square" rtlCol="0">
            <a:spAutoFit/>
          </a:bodyPr>
          <a:lstStyle/>
          <a:p>
            <a:r>
              <a:rPr lang="fr-FR" sz="2400" b="1" dirty="0">
                <a:solidFill>
                  <a:srgbClr val="FFFF00"/>
                </a:solidFill>
              </a:rPr>
              <a:t>Plafond de la Sagrada Familia, à Barcelone (en février 2011).</a:t>
            </a:r>
          </a:p>
        </p:txBody>
      </p:sp>
    </p:spTree>
    <p:extLst>
      <p:ext uri="{BB962C8B-B14F-4D97-AF65-F5344CB8AC3E}">
        <p14:creationId xmlns:p14="http://schemas.microsoft.com/office/powerpoint/2010/main" val="119436415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sndAc>
          <p:stSnd loop="1">
            <p:snd r:embed="rId2" name="Consuelo Velázquez - Bésame Mucho  Cover  Alexandra Ilieva &amp; Family  Thomann.wav"/>
          </p:stSnd>
        </p:sndAc>
      </p:transition>
    </mc:Choice>
    <mc:Fallback xmlns="">
      <p:transition spd="slow" advClick="0" advTm="8000">
        <p:fade/>
        <p:sndAc>
          <p:stSnd loop="1">
            <p:snd r:embed="rId4" name="Consuelo Velázquez - Bésame Mucho  Cover  Alexandra Ilieva &amp; Family  Thoman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DC6E2C-5278-3589-C9B9-8A42FC359A9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latin typeface="Algerian" panose="04020705040A02060702" pitchFamily="82" charset="0"/>
              </a:rPr>
              <a:t>Le modernisme catalan est un mouvement artistique d'origine catalane inscrit dans la tendance de l'Art nouveau en Europe et dans la continuité de la renaissance catalane. Le modernisme catalan se développa principalement, en particulier dans les arts décoratifs, pendant un demi-siècle, entre 1880 et 1930.</a:t>
            </a:r>
          </a:p>
        </p:txBody>
      </p:sp>
    </p:spTree>
    <p:extLst>
      <p:ext uri="{BB962C8B-B14F-4D97-AF65-F5344CB8AC3E}">
        <p14:creationId xmlns:p14="http://schemas.microsoft.com/office/powerpoint/2010/main" val="29323694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lieu de culte, ciel, église&#10;&#10;Description générée automatiquement">
            <a:extLst>
              <a:ext uri="{FF2B5EF4-FFF2-40B4-BE49-F238E27FC236}">
                <a16:creationId xmlns:a16="http://schemas.microsoft.com/office/drawing/2014/main" id="{4A93E67B-39EF-6FEA-90BF-FB00BF51BB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4032" y="189000"/>
            <a:ext cx="5077375"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FF74194D-F926-54A9-6E32-67AEFC5CD1B5}"/>
              </a:ext>
            </a:extLst>
          </p:cNvPr>
          <p:cNvSpPr txBox="1"/>
          <p:nvPr/>
        </p:nvSpPr>
        <p:spPr>
          <a:xfrm>
            <a:off x="6714032" y="189000"/>
            <a:ext cx="5569132" cy="1200329"/>
          </a:xfrm>
          <a:prstGeom prst="rect">
            <a:avLst/>
          </a:prstGeom>
          <a:noFill/>
        </p:spPr>
        <p:txBody>
          <a:bodyPr wrap="square" rtlCol="0">
            <a:spAutoFit/>
          </a:bodyPr>
          <a:lstStyle/>
          <a:p>
            <a:r>
              <a:rPr lang="fr-FR" sz="2400" b="1" dirty="0">
                <a:solidFill>
                  <a:schemeClr val="bg1"/>
                </a:solidFill>
              </a:rPr>
              <a:t>Façade de la Nativité de la Sagrada Familia, à Barcelone (en septembre 2012).</a:t>
            </a:r>
          </a:p>
        </p:txBody>
      </p:sp>
      <p:pic>
        <p:nvPicPr>
          <p:cNvPr id="6" name="Image 5" descr="Une image contenant intérieur, mur, Orgue, pièce&#10;&#10;Description générée automatiquement">
            <a:extLst>
              <a:ext uri="{FF2B5EF4-FFF2-40B4-BE49-F238E27FC236}">
                <a16:creationId xmlns:a16="http://schemas.microsoft.com/office/drawing/2014/main" id="{35A69A67-C587-E8E2-7E2F-DDA4D60F2C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388" y="189000"/>
            <a:ext cx="5327851" cy="6480000"/>
          </a:xfrm>
          <a:prstGeom prst="rect">
            <a:avLst/>
          </a:prstGeom>
          <a:ln w="38100">
            <a:solidFill>
              <a:srgbClr val="FFFF00"/>
            </a:solidFill>
            <a:prstDash val="dash"/>
          </a:ln>
        </p:spPr>
      </p:pic>
      <p:sp>
        <p:nvSpPr>
          <p:cNvPr id="7" name="ZoneTexte 6">
            <a:extLst>
              <a:ext uri="{FF2B5EF4-FFF2-40B4-BE49-F238E27FC236}">
                <a16:creationId xmlns:a16="http://schemas.microsoft.com/office/drawing/2014/main" id="{46BE49A3-E652-6C5E-901F-B9ABAAE66688}"/>
              </a:ext>
            </a:extLst>
          </p:cNvPr>
          <p:cNvSpPr txBox="1"/>
          <p:nvPr/>
        </p:nvSpPr>
        <p:spPr>
          <a:xfrm>
            <a:off x="927462" y="5838003"/>
            <a:ext cx="4689566" cy="830997"/>
          </a:xfrm>
          <a:prstGeom prst="rect">
            <a:avLst/>
          </a:prstGeom>
          <a:noFill/>
        </p:spPr>
        <p:txBody>
          <a:bodyPr wrap="square" rtlCol="0">
            <a:spAutoFit/>
          </a:bodyPr>
          <a:lstStyle/>
          <a:p>
            <a:r>
              <a:rPr lang="fr-FR" sz="2400" b="1" dirty="0">
                <a:solidFill>
                  <a:schemeClr val="bg1"/>
                </a:solidFill>
              </a:rPr>
              <a:t>Intérieur du Palais de la musique catalane, à Barcelone.</a:t>
            </a:r>
          </a:p>
        </p:txBody>
      </p:sp>
    </p:spTree>
    <p:extLst>
      <p:ext uri="{BB962C8B-B14F-4D97-AF65-F5344CB8AC3E}">
        <p14:creationId xmlns:p14="http://schemas.microsoft.com/office/powerpoint/2010/main" val="90045467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bâtiment, ciel, voiture&#10;&#10;Description générée automatiquement">
            <a:extLst>
              <a:ext uri="{FF2B5EF4-FFF2-40B4-BE49-F238E27FC236}">
                <a16:creationId xmlns:a16="http://schemas.microsoft.com/office/drawing/2014/main" id="{A7A7261E-D546-C291-F4AE-9CBD7CC95F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70365" y="369000"/>
            <a:ext cx="8160000" cy="6120000"/>
          </a:xfrm>
          <a:prstGeom prst="rect">
            <a:avLst/>
          </a:prstGeom>
          <a:ln w="38100">
            <a:solidFill>
              <a:schemeClr val="bg1"/>
            </a:solidFill>
            <a:prstDash val="dash"/>
          </a:ln>
        </p:spPr>
      </p:pic>
      <p:sp>
        <p:nvSpPr>
          <p:cNvPr id="7" name="ZoneTexte 6">
            <a:extLst>
              <a:ext uri="{FF2B5EF4-FFF2-40B4-BE49-F238E27FC236}">
                <a16:creationId xmlns:a16="http://schemas.microsoft.com/office/drawing/2014/main" id="{0AD61FCD-8128-4852-E05F-7266F284AB02}"/>
              </a:ext>
            </a:extLst>
          </p:cNvPr>
          <p:cNvSpPr txBox="1"/>
          <p:nvPr/>
        </p:nvSpPr>
        <p:spPr>
          <a:xfrm>
            <a:off x="692330" y="3670663"/>
            <a:ext cx="2664823" cy="2308324"/>
          </a:xfrm>
          <a:prstGeom prst="rect">
            <a:avLst/>
          </a:prstGeom>
          <a:noFill/>
        </p:spPr>
        <p:txBody>
          <a:bodyPr wrap="square" rtlCol="0">
            <a:spAutoFit/>
          </a:bodyPr>
          <a:lstStyle/>
          <a:p>
            <a:r>
              <a:rPr lang="fr-FR" sz="2400" b="1" dirty="0">
                <a:solidFill>
                  <a:srgbClr val="FFFF00"/>
                </a:solidFill>
              </a:rPr>
              <a:t>Édifices modernistes sur le </a:t>
            </a:r>
            <a:r>
              <a:rPr lang="fr-FR" sz="2400" b="1" dirty="0" err="1">
                <a:solidFill>
                  <a:srgbClr val="FFFF00"/>
                </a:solidFill>
              </a:rPr>
              <a:t>Passeig</a:t>
            </a:r>
            <a:r>
              <a:rPr lang="fr-FR" sz="2400" b="1" dirty="0">
                <a:solidFill>
                  <a:srgbClr val="FFFF00"/>
                </a:solidFill>
              </a:rPr>
              <a:t> de </a:t>
            </a:r>
            <a:r>
              <a:rPr lang="fr-FR" sz="2400" b="1" dirty="0" err="1">
                <a:solidFill>
                  <a:srgbClr val="FFFF00"/>
                </a:solidFill>
              </a:rPr>
              <a:t>Gràcia</a:t>
            </a:r>
            <a:r>
              <a:rPr lang="fr-FR" sz="2400" b="1" dirty="0">
                <a:solidFill>
                  <a:srgbClr val="FFFF00"/>
                </a:solidFill>
              </a:rPr>
              <a:t>, </a:t>
            </a:r>
            <a:r>
              <a:rPr lang="fr-FR" sz="2400" b="1" dirty="0" err="1">
                <a:solidFill>
                  <a:srgbClr val="FFFF00"/>
                </a:solidFill>
              </a:rPr>
              <a:t>Illa</a:t>
            </a:r>
            <a:r>
              <a:rPr lang="fr-FR" sz="2400" b="1" dirty="0">
                <a:solidFill>
                  <a:srgbClr val="FFFF00"/>
                </a:solidFill>
              </a:rPr>
              <a:t> de la </a:t>
            </a:r>
            <a:r>
              <a:rPr lang="fr-FR" sz="2400" b="1" dirty="0" err="1">
                <a:solidFill>
                  <a:srgbClr val="FFFF00"/>
                </a:solidFill>
              </a:rPr>
              <a:t>Discòrdia</a:t>
            </a:r>
            <a:r>
              <a:rPr lang="fr-FR" sz="2400" b="1" dirty="0">
                <a:solidFill>
                  <a:srgbClr val="FFFF00"/>
                </a:solidFill>
              </a:rPr>
              <a:t> à Barcelone.</a:t>
            </a:r>
          </a:p>
        </p:txBody>
      </p:sp>
    </p:spTree>
    <p:extLst>
      <p:ext uri="{BB962C8B-B14F-4D97-AF65-F5344CB8AC3E}">
        <p14:creationId xmlns:p14="http://schemas.microsoft.com/office/powerpoint/2010/main" val="168733574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façade, bâtiment&#10;&#10;Description générée automatiquement">
            <a:extLst>
              <a:ext uri="{FF2B5EF4-FFF2-40B4-BE49-F238E27FC236}">
                <a16:creationId xmlns:a16="http://schemas.microsoft.com/office/drawing/2014/main" id="{8D1F72B4-1FA3-55C1-36A9-7F50F56A70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787" y="189000"/>
            <a:ext cx="3159047"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DEEF1785-E757-F27A-BE95-1189807D8B04}"/>
              </a:ext>
            </a:extLst>
          </p:cNvPr>
          <p:cNvSpPr txBox="1"/>
          <p:nvPr/>
        </p:nvSpPr>
        <p:spPr>
          <a:xfrm>
            <a:off x="3779914" y="5068389"/>
            <a:ext cx="2057006" cy="1200329"/>
          </a:xfrm>
          <a:prstGeom prst="rect">
            <a:avLst/>
          </a:prstGeom>
          <a:noFill/>
        </p:spPr>
        <p:txBody>
          <a:bodyPr wrap="square" rtlCol="0">
            <a:spAutoFit/>
          </a:bodyPr>
          <a:lstStyle/>
          <a:p>
            <a:r>
              <a:rPr lang="es-ES" sz="2400" b="1" dirty="0">
                <a:solidFill>
                  <a:srgbClr val="FFFF00"/>
                </a:solidFill>
              </a:rPr>
              <a:t>La Casa Batlló de Gaudí.</a:t>
            </a:r>
            <a:endParaRPr lang="fr-FR" sz="2400" b="1" dirty="0">
              <a:solidFill>
                <a:srgbClr val="FFFF00"/>
              </a:solidFill>
            </a:endParaRPr>
          </a:p>
        </p:txBody>
      </p:sp>
      <p:pic>
        <p:nvPicPr>
          <p:cNvPr id="6" name="Image 5" descr="Une image contenant plein air, arbre, fer, barrière&#10;&#10;Description générée automatiquement">
            <a:extLst>
              <a:ext uri="{FF2B5EF4-FFF2-40B4-BE49-F238E27FC236}">
                <a16:creationId xmlns:a16="http://schemas.microsoft.com/office/drawing/2014/main" id="{BA6AA578-16C1-8120-E93D-D107F2F907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56057" y="1487658"/>
            <a:ext cx="5627077" cy="3882683"/>
          </a:xfrm>
          <a:prstGeom prst="rect">
            <a:avLst/>
          </a:prstGeom>
          <a:ln w="38100">
            <a:solidFill>
              <a:srgbClr val="FFFF00"/>
            </a:solidFill>
            <a:prstDash val="dash"/>
          </a:ln>
        </p:spPr>
      </p:pic>
      <p:sp>
        <p:nvSpPr>
          <p:cNvPr id="7" name="ZoneTexte 6">
            <a:extLst>
              <a:ext uri="{FF2B5EF4-FFF2-40B4-BE49-F238E27FC236}">
                <a16:creationId xmlns:a16="http://schemas.microsoft.com/office/drawing/2014/main" id="{3FEE59B9-4D74-F67B-5933-8D7A0320454C}"/>
              </a:ext>
            </a:extLst>
          </p:cNvPr>
          <p:cNvSpPr txBox="1"/>
          <p:nvPr/>
        </p:nvSpPr>
        <p:spPr>
          <a:xfrm>
            <a:off x="8412480" y="1025993"/>
            <a:ext cx="5377162" cy="461665"/>
          </a:xfrm>
          <a:prstGeom prst="rect">
            <a:avLst/>
          </a:prstGeom>
          <a:noFill/>
        </p:spPr>
        <p:txBody>
          <a:bodyPr wrap="square" rtlCol="0">
            <a:spAutoFit/>
          </a:bodyPr>
          <a:lstStyle/>
          <a:p>
            <a:r>
              <a:rPr lang="fr-FR" sz="2400" b="1">
                <a:solidFill>
                  <a:srgbClr val="FFFF00"/>
                </a:solidFill>
              </a:rPr>
              <a:t>Fer forgé</a:t>
            </a:r>
            <a:endParaRPr lang="fr-FR" sz="2400" b="1" dirty="0">
              <a:solidFill>
                <a:srgbClr val="FFFF00"/>
              </a:solidFill>
            </a:endParaRPr>
          </a:p>
        </p:txBody>
      </p:sp>
    </p:spTree>
    <p:extLst>
      <p:ext uri="{BB962C8B-B14F-4D97-AF65-F5344CB8AC3E}">
        <p14:creationId xmlns:p14="http://schemas.microsoft.com/office/powerpoint/2010/main" val="283101698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cier, Faisceau, métal&#10;&#10;Description générée automatiquement">
            <a:extLst>
              <a:ext uri="{FF2B5EF4-FFF2-40B4-BE49-F238E27FC236}">
                <a16:creationId xmlns:a16="http://schemas.microsoft.com/office/drawing/2014/main" id="{CE08B30E-6214-D361-E097-E29144B30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474" y="279000"/>
            <a:ext cx="8400000" cy="630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C37F0265-24F4-AF8F-B6FB-152EA00BB937}"/>
              </a:ext>
            </a:extLst>
          </p:cNvPr>
          <p:cNvSpPr txBox="1"/>
          <p:nvPr/>
        </p:nvSpPr>
        <p:spPr>
          <a:xfrm>
            <a:off x="9104811" y="4441371"/>
            <a:ext cx="2730138" cy="461665"/>
          </a:xfrm>
          <a:prstGeom prst="rect">
            <a:avLst/>
          </a:prstGeom>
          <a:noFill/>
        </p:spPr>
        <p:txBody>
          <a:bodyPr wrap="square" rtlCol="0">
            <a:spAutoFit/>
          </a:bodyPr>
          <a:lstStyle/>
          <a:p>
            <a:r>
              <a:rPr lang="fr-FR" sz="2400" b="1" dirty="0"/>
              <a:t>Voûte catalane</a:t>
            </a:r>
          </a:p>
        </p:txBody>
      </p:sp>
    </p:spTree>
    <p:extLst>
      <p:ext uri="{BB962C8B-B14F-4D97-AF65-F5344CB8AC3E}">
        <p14:creationId xmlns:p14="http://schemas.microsoft.com/office/powerpoint/2010/main" val="284389778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façade, voiture&#10;&#10;Description générée automatiquement">
            <a:extLst>
              <a:ext uri="{FF2B5EF4-FFF2-40B4-BE49-F238E27FC236}">
                <a16:creationId xmlns:a16="http://schemas.microsoft.com/office/drawing/2014/main" id="{CE40BB42-6EBC-B1B1-709F-E67691F9F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9693" y="189000"/>
            <a:ext cx="4858486"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11B8492A-CCC7-F069-50F3-F34501A5E68E}"/>
              </a:ext>
            </a:extLst>
          </p:cNvPr>
          <p:cNvSpPr txBox="1"/>
          <p:nvPr/>
        </p:nvSpPr>
        <p:spPr>
          <a:xfrm>
            <a:off x="2743200" y="4108270"/>
            <a:ext cx="3352800" cy="1569660"/>
          </a:xfrm>
          <a:prstGeom prst="rect">
            <a:avLst/>
          </a:prstGeom>
          <a:noFill/>
        </p:spPr>
        <p:txBody>
          <a:bodyPr wrap="square" rtlCol="0">
            <a:spAutoFit/>
          </a:bodyPr>
          <a:lstStyle/>
          <a:p>
            <a:r>
              <a:rPr lang="fr-FR" sz="2400" b="1" dirty="0">
                <a:solidFill>
                  <a:srgbClr val="FFFF00"/>
                </a:solidFill>
              </a:rPr>
              <a:t>Le Gran </a:t>
            </a:r>
            <a:r>
              <a:rPr lang="fr-FR" sz="2400" b="1" dirty="0" err="1">
                <a:solidFill>
                  <a:srgbClr val="FFFF00"/>
                </a:solidFill>
              </a:rPr>
              <a:t>Hotel</a:t>
            </a:r>
            <a:r>
              <a:rPr lang="fr-FR" sz="2400" b="1" dirty="0">
                <a:solidFill>
                  <a:srgbClr val="FFFF00"/>
                </a:solidFill>
              </a:rPr>
              <a:t>, à Palma de Majorque, conçu par </a:t>
            </a:r>
            <a:r>
              <a:rPr lang="fr-FR" sz="2400" b="1" dirty="0" err="1">
                <a:solidFill>
                  <a:srgbClr val="FFFF00"/>
                </a:solidFill>
              </a:rPr>
              <a:t>Lluís</a:t>
            </a:r>
            <a:r>
              <a:rPr lang="fr-FR" sz="2400" b="1" dirty="0">
                <a:solidFill>
                  <a:srgbClr val="FFFF00"/>
                </a:solidFill>
              </a:rPr>
              <a:t> </a:t>
            </a:r>
            <a:r>
              <a:rPr lang="fr-FR" sz="2400" b="1" dirty="0" err="1">
                <a:solidFill>
                  <a:srgbClr val="FFFF00"/>
                </a:solidFill>
              </a:rPr>
              <a:t>Domènech</a:t>
            </a:r>
            <a:r>
              <a:rPr lang="fr-FR" sz="2400" b="1" dirty="0">
                <a:solidFill>
                  <a:srgbClr val="FFFF00"/>
                </a:solidFill>
              </a:rPr>
              <a:t> i </a:t>
            </a:r>
            <a:r>
              <a:rPr lang="fr-FR" sz="2400" b="1" dirty="0" err="1">
                <a:solidFill>
                  <a:srgbClr val="FFFF00"/>
                </a:solidFill>
              </a:rPr>
              <a:t>Montaner</a:t>
            </a:r>
            <a:r>
              <a:rPr lang="fr-FR" sz="2400" b="1" dirty="0">
                <a:solidFill>
                  <a:srgbClr val="FFFF00"/>
                </a:solidFill>
              </a:rPr>
              <a:t> en 1903.</a:t>
            </a:r>
          </a:p>
        </p:txBody>
      </p:sp>
    </p:spTree>
    <p:extLst>
      <p:ext uri="{BB962C8B-B14F-4D97-AF65-F5344CB8AC3E}">
        <p14:creationId xmlns:p14="http://schemas.microsoft.com/office/powerpoint/2010/main" val="346527270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7A820A11-4229-469D-DB1E-2D77538E78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586" y="369000"/>
            <a:ext cx="9205499" cy="6120000"/>
          </a:xfrm>
          <a:prstGeom prst="rect">
            <a:avLst/>
          </a:prstGeom>
          <a:ln w="38100">
            <a:solidFill>
              <a:schemeClr val="accent5"/>
            </a:solidFill>
            <a:prstDash val="dash"/>
          </a:ln>
        </p:spPr>
      </p:pic>
      <p:sp>
        <p:nvSpPr>
          <p:cNvPr id="4" name="ZoneTexte 3">
            <a:extLst>
              <a:ext uri="{FF2B5EF4-FFF2-40B4-BE49-F238E27FC236}">
                <a16:creationId xmlns:a16="http://schemas.microsoft.com/office/drawing/2014/main" id="{E56B4642-BC45-C84F-5C2C-A60DE7A0DFED}"/>
              </a:ext>
            </a:extLst>
          </p:cNvPr>
          <p:cNvSpPr txBox="1"/>
          <p:nvPr/>
        </p:nvSpPr>
        <p:spPr>
          <a:xfrm>
            <a:off x="9914708" y="3069771"/>
            <a:ext cx="2277291" cy="2308324"/>
          </a:xfrm>
          <a:prstGeom prst="rect">
            <a:avLst/>
          </a:prstGeom>
          <a:noFill/>
        </p:spPr>
        <p:txBody>
          <a:bodyPr wrap="square" rtlCol="0">
            <a:spAutoFit/>
          </a:bodyPr>
          <a:lstStyle/>
          <a:p>
            <a:r>
              <a:rPr lang="pt-BR" sz="2400" b="1"/>
              <a:t>La Masia Freixa, à Terrassa, par Lluís Muncunill i Parellada</a:t>
            </a:r>
            <a:endParaRPr lang="fr-FR" sz="2400" b="1" dirty="0"/>
          </a:p>
        </p:txBody>
      </p:sp>
    </p:spTree>
    <p:extLst>
      <p:ext uri="{BB962C8B-B14F-4D97-AF65-F5344CB8AC3E}">
        <p14:creationId xmlns:p14="http://schemas.microsoft.com/office/powerpoint/2010/main" val="298014319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fenêtre, façade&#10;&#10;Description générée automatiquement">
            <a:extLst>
              <a:ext uri="{FF2B5EF4-FFF2-40B4-BE49-F238E27FC236}">
                <a16:creationId xmlns:a16="http://schemas.microsoft.com/office/drawing/2014/main" id="{6474A476-4413-B5B6-899F-1235C1E5A5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20147" y="189000"/>
            <a:ext cx="4860000"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BAB76552-E029-45E4-213B-4F4A7763EC37}"/>
              </a:ext>
            </a:extLst>
          </p:cNvPr>
          <p:cNvSpPr txBox="1"/>
          <p:nvPr/>
        </p:nvSpPr>
        <p:spPr>
          <a:xfrm>
            <a:off x="2886891" y="3670664"/>
            <a:ext cx="3892732" cy="830997"/>
          </a:xfrm>
          <a:prstGeom prst="rect">
            <a:avLst/>
          </a:prstGeom>
          <a:noFill/>
        </p:spPr>
        <p:txBody>
          <a:bodyPr wrap="square" rtlCol="0">
            <a:spAutoFit/>
          </a:bodyPr>
          <a:lstStyle/>
          <a:p>
            <a:r>
              <a:rPr lang="fr-FR" sz="2400" b="1">
                <a:solidFill>
                  <a:srgbClr val="FFFF00"/>
                </a:solidFill>
              </a:rPr>
              <a:t>Prédominance de la courbe sur la droite.</a:t>
            </a:r>
            <a:endParaRPr lang="fr-FR" sz="2400" b="1" dirty="0">
              <a:solidFill>
                <a:srgbClr val="FFFF00"/>
              </a:solidFill>
            </a:endParaRPr>
          </a:p>
        </p:txBody>
      </p:sp>
    </p:spTree>
    <p:extLst>
      <p:ext uri="{BB962C8B-B14F-4D97-AF65-F5344CB8AC3E}">
        <p14:creationId xmlns:p14="http://schemas.microsoft.com/office/powerpoint/2010/main" val="367629783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nuage, art, statue&#10;&#10;Description générée automatiquement">
            <a:extLst>
              <a:ext uri="{FF2B5EF4-FFF2-40B4-BE49-F238E27FC236}">
                <a16:creationId xmlns:a16="http://schemas.microsoft.com/office/drawing/2014/main" id="{CDB4F820-8E86-02B1-F537-F58EE734D4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372" y="189000"/>
            <a:ext cx="4322160"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26FC05F4-8D66-EF3F-BA3A-19A9880F40C5}"/>
              </a:ext>
            </a:extLst>
          </p:cNvPr>
          <p:cNvSpPr txBox="1"/>
          <p:nvPr/>
        </p:nvSpPr>
        <p:spPr>
          <a:xfrm>
            <a:off x="5199017" y="4062548"/>
            <a:ext cx="4545874" cy="461665"/>
          </a:xfrm>
          <a:prstGeom prst="rect">
            <a:avLst/>
          </a:prstGeom>
          <a:noFill/>
        </p:spPr>
        <p:txBody>
          <a:bodyPr wrap="square" rtlCol="0">
            <a:spAutoFit/>
          </a:bodyPr>
          <a:lstStyle/>
          <a:p>
            <a:r>
              <a:rPr lang="fr-FR" sz="2400" b="1" dirty="0">
                <a:solidFill>
                  <a:srgbClr val="FFFF00"/>
                </a:solidFill>
              </a:rPr>
              <a:t>Asymétrie des formes.</a:t>
            </a:r>
          </a:p>
        </p:txBody>
      </p:sp>
    </p:spTree>
    <p:extLst>
      <p:ext uri="{BB962C8B-B14F-4D97-AF65-F5344CB8AC3E}">
        <p14:creationId xmlns:p14="http://schemas.microsoft.com/office/powerpoint/2010/main" val="140872990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mosaïque, instrument à archet&#10;&#10;Description générée automatiquement">
            <a:extLst>
              <a:ext uri="{FF2B5EF4-FFF2-40B4-BE49-F238E27FC236}">
                <a16:creationId xmlns:a16="http://schemas.microsoft.com/office/drawing/2014/main" id="{CED3CFB2-172F-C6CD-FB8D-E8C7F646C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9004" y="369000"/>
            <a:ext cx="9205153" cy="612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7417326A-8A5C-6730-8F13-3E5ADECCF878}"/>
              </a:ext>
            </a:extLst>
          </p:cNvPr>
          <p:cNvSpPr txBox="1"/>
          <p:nvPr/>
        </p:nvSpPr>
        <p:spPr>
          <a:xfrm>
            <a:off x="193816" y="2921946"/>
            <a:ext cx="2388375" cy="1938992"/>
          </a:xfrm>
          <a:prstGeom prst="rect">
            <a:avLst/>
          </a:prstGeom>
          <a:noFill/>
        </p:spPr>
        <p:txBody>
          <a:bodyPr wrap="square" rtlCol="0">
            <a:spAutoFit/>
          </a:bodyPr>
          <a:lstStyle/>
          <a:p>
            <a:r>
              <a:rPr lang="fr-FR" sz="2400" b="1" dirty="0" err="1">
                <a:solidFill>
                  <a:srgbClr val="FFFF00"/>
                </a:solidFill>
              </a:rPr>
              <a:t>Détaillisme</a:t>
            </a:r>
            <a:r>
              <a:rPr lang="fr-FR" sz="2400" b="1" dirty="0">
                <a:solidFill>
                  <a:srgbClr val="FFFF00"/>
                </a:solidFill>
              </a:rPr>
              <a:t> de la décoration dans la recherche esthétique.</a:t>
            </a:r>
          </a:p>
        </p:txBody>
      </p:sp>
    </p:spTree>
    <p:extLst>
      <p:ext uri="{BB962C8B-B14F-4D97-AF65-F5344CB8AC3E}">
        <p14:creationId xmlns:p14="http://schemas.microsoft.com/office/powerpoint/2010/main" val="196175795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otif, Motif, Arts créatifs, art&#10;&#10;Description générée automatiquement">
            <a:extLst>
              <a:ext uri="{FF2B5EF4-FFF2-40B4-BE49-F238E27FC236}">
                <a16:creationId xmlns:a16="http://schemas.microsoft.com/office/drawing/2014/main" id="{71415A6E-B8D0-DA55-1DE5-0DA0BBCD59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725" y="189000"/>
            <a:ext cx="4858478"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9CE8A5D3-E1AF-B0C7-A0C2-05C83A7A5B36}"/>
              </a:ext>
            </a:extLst>
          </p:cNvPr>
          <p:cNvSpPr txBox="1"/>
          <p:nvPr/>
        </p:nvSpPr>
        <p:spPr>
          <a:xfrm>
            <a:off x="5878286" y="4101737"/>
            <a:ext cx="4858478" cy="830997"/>
          </a:xfrm>
          <a:prstGeom prst="rect">
            <a:avLst/>
          </a:prstGeom>
          <a:noFill/>
        </p:spPr>
        <p:txBody>
          <a:bodyPr wrap="square" rtlCol="0">
            <a:spAutoFit/>
          </a:bodyPr>
          <a:lstStyle/>
          <a:p>
            <a:r>
              <a:rPr lang="fr-FR" sz="2400" b="1">
                <a:solidFill>
                  <a:srgbClr val="FFFF00"/>
                </a:solidFill>
              </a:rPr>
              <a:t>Utilisation fréquente de motifs végétaux et naturels.</a:t>
            </a:r>
            <a:endParaRPr lang="fr-FR" sz="2400" b="1" dirty="0">
              <a:solidFill>
                <a:srgbClr val="FFFF00"/>
              </a:solidFill>
            </a:endParaRPr>
          </a:p>
        </p:txBody>
      </p:sp>
    </p:spTree>
    <p:extLst>
      <p:ext uri="{BB962C8B-B14F-4D97-AF65-F5344CB8AC3E}">
        <p14:creationId xmlns:p14="http://schemas.microsoft.com/office/powerpoint/2010/main" val="3014965718"/>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plein air, art, bâtiment&#10;&#10;Description générée automatiquement">
            <a:extLst>
              <a:ext uri="{FF2B5EF4-FFF2-40B4-BE49-F238E27FC236}">
                <a16:creationId xmlns:a16="http://schemas.microsoft.com/office/drawing/2014/main" id="{F88A354A-CF1A-A42B-278F-64ED761B6B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62153" y="189000"/>
            <a:ext cx="4641000"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FFC88749-DB10-A8D9-FCA5-0D9D2397CB2F}"/>
              </a:ext>
            </a:extLst>
          </p:cNvPr>
          <p:cNvSpPr txBox="1"/>
          <p:nvPr/>
        </p:nvSpPr>
        <p:spPr>
          <a:xfrm>
            <a:off x="3448595" y="4362994"/>
            <a:ext cx="3579223" cy="461665"/>
          </a:xfrm>
          <a:prstGeom prst="rect">
            <a:avLst/>
          </a:prstGeom>
          <a:noFill/>
        </p:spPr>
        <p:txBody>
          <a:bodyPr wrap="square" rtlCol="0">
            <a:spAutoFit/>
          </a:bodyPr>
          <a:lstStyle/>
          <a:p>
            <a:r>
              <a:rPr lang="fr-FR" sz="2400" b="1" dirty="0">
                <a:solidFill>
                  <a:srgbClr val="FFFF00"/>
                </a:solidFill>
              </a:rPr>
              <a:t>Bustes de femmes[5].</a:t>
            </a:r>
          </a:p>
        </p:txBody>
      </p:sp>
    </p:spTree>
    <p:extLst>
      <p:ext uri="{BB962C8B-B14F-4D97-AF65-F5344CB8AC3E}">
        <p14:creationId xmlns:p14="http://schemas.microsoft.com/office/powerpoint/2010/main" val="121593415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rt, Artefact, Sculpture classique&#10;&#10;Description générée automatiquement">
            <a:extLst>
              <a:ext uri="{FF2B5EF4-FFF2-40B4-BE49-F238E27FC236}">
                <a16:creationId xmlns:a16="http://schemas.microsoft.com/office/drawing/2014/main" id="{5ABF6463-B4A6-054A-56ED-5C675D6E10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394" y="369000"/>
            <a:ext cx="7577841" cy="6120000"/>
          </a:xfrm>
          <a:prstGeom prst="rect">
            <a:avLst/>
          </a:prstGeom>
          <a:ln w="38100">
            <a:solidFill>
              <a:srgbClr val="7030A0"/>
            </a:solidFill>
            <a:prstDash val="dash"/>
          </a:ln>
        </p:spPr>
      </p:pic>
      <p:sp>
        <p:nvSpPr>
          <p:cNvPr id="4" name="ZoneTexte 3">
            <a:extLst>
              <a:ext uri="{FF2B5EF4-FFF2-40B4-BE49-F238E27FC236}">
                <a16:creationId xmlns:a16="http://schemas.microsoft.com/office/drawing/2014/main" id="{844F0865-3334-2379-4CE1-0DE20D77210E}"/>
              </a:ext>
            </a:extLst>
          </p:cNvPr>
          <p:cNvSpPr txBox="1"/>
          <p:nvPr/>
        </p:nvSpPr>
        <p:spPr>
          <a:xfrm>
            <a:off x="8226235" y="4258491"/>
            <a:ext cx="3569525" cy="830997"/>
          </a:xfrm>
          <a:prstGeom prst="rect">
            <a:avLst/>
          </a:prstGeom>
          <a:noFill/>
        </p:spPr>
        <p:txBody>
          <a:bodyPr wrap="square" rtlCol="0">
            <a:spAutoFit/>
          </a:bodyPr>
          <a:lstStyle/>
          <a:p>
            <a:r>
              <a:rPr lang="fr-FR" sz="2400" b="1"/>
              <a:t>Desconsol (1903) de Josep Llimona (MNAC)</a:t>
            </a:r>
            <a:endParaRPr lang="fr-FR" sz="2400" b="1" dirty="0"/>
          </a:p>
        </p:txBody>
      </p:sp>
    </p:spTree>
    <p:extLst>
      <p:ext uri="{BB962C8B-B14F-4D97-AF65-F5344CB8AC3E}">
        <p14:creationId xmlns:p14="http://schemas.microsoft.com/office/powerpoint/2010/main" val="1634575263"/>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F2FA9329-BB1B-E0CD-A818-AA68592637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17090" y="369000"/>
            <a:ext cx="8160000" cy="6120000"/>
          </a:xfrm>
          <a:prstGeom prst="rect">
            <a:avLst/>
          </a:prstGeom>
          <a:ln w="38100">
            <a:solidFill>
              <a:srgbClr val="7030A0"/>
            </a:solidFill>
            <a:prstDash val="dash"/>
          </a:ln>
        </p:spPr>
      </p:pic>
      <p:sp>
        <p:nvSpPr>
          <p:cNvPr id="4" name="ZoneTexte 3">
            <a:extLst>
              <a:ext uri="{FF2B5EF4-FFF2-40B4-BE49-F238E27FC236}">
                <a16:creationId xmlns:a16="http://schemas.microsoft.com/office/drawing/2014/main" id="{9C0C6A37-826A-7C33-0433-8F33FEA18697}"/>
              </a:ext>
            </a:extLst>
          </p:cNvPr>
          <p:cNvSpPr txBox="1"/>
          <p:nvPr/>
        </p:nvSpPr>
        <p:spPr>
          <a:xfrm>
            <a:off x="705394" y="4180115"/>
            <a:ext cx="3017520" cy="1200329"/>
          </a:xfrm>
          <a:prstGeom prst="rect">
            <a:avLst/>
          </a:prstGeom>
          <a:noFill/>
        </p:spPr>
        <p:txBody>
          <a:bodyPr wrap="square" rtlCol="0">
            <a:spAutoFit/>
          </a:bodyPr>
          <a:lstStyle/>
          <a:p>
            <a:r>
              <a:rPr lang="fr-FR" sz="2400" b="1"/>
              <a:t>Entrée cimetière moderniste de Lloret de Mar</a:t>
            </a:r>
            <a:endParaRPr lang="fr-FR" sz="2400" b="1" dirty="0"/>
          </a:p>
        </p:txBody>
      </p:sp>
    </p:spTree>
    <p:extLst>
      <p:ext uri="{BB962C8B-B14F-4D97-AF65-F5344CB8AC3E}">
        <p14:creationId xmlns:p14="http://schemas.microsoft.com/office/powerpoint/2010/main" val="55717347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83B0555-5FF2-6202-3E14-39D312EE06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709" y="279000"/>
            <a:ext cx="8400000" cy="630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938E9FC5-62D4-00DB-EED7-2298528B3B9B}"/>
              </a:ext>
            </a:extLst>
          </p:cNvPr>
          <p:cNvSpPr txBox="1"/>
          <p:nvPr/>
        </p:nvSpPr>
        <p:spPr>
          <a:xfrm>
            <a:off x="9222377" y="3429000"/>
            <a:ext cx="2821577" cy="1938992"/>
          </a:xfrm>
          <a:prstGeom prst="rect">
            <a:avLst/>
          </a:prstGeom>
          <a:noFill/>
        </p:spPr>
        <p:txBody>
          <a:bodyPr wrap="square" rtlCol="0">
            <a:spAutoFit/>
          </a:bodyPr>
          <a:lstStyle/>
          <a:p>
            <a:r>
              <a:rPr lang="fr-FR" sz="2400" b="1" dirty="0"/>
              <a:t>Panthéons de style moderniste catalan au cimetière de </a:t>
            </a:r>
            <a:r>
              <a:rPr lang="fr-FR" sz="2400" b="1" dirty="0" err="1"/>
              <a:t>Lloret</a:t>
            </a:r>
            <a:r>
              <a:rPr lang="fr-FR" sz="2400" b="1" dirty="0"/>
              <a:t> de Mar</a:t>
            </a:r>
          </a:p>
        </p:txBody>
      </p:sp>
    </p:spTree>
    <p:extLst>
      <p:ext uri="{BB962C8B-B14F-4D97-AF65-F5344CB8AC3E}">
        <p14:creationId xmlns:p14="http://schemas.microsoft.com/office/powerpoint/2010/main" val="2617603774"/>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statue&#10;&#10;Description générée automatiquement">
            <a:extLst>
              <a:ext uri="{FF2B5EF4-FFF2-40B4-BE49-F238E27FC236}">
                <a16:creationId xmlns:a16="http://schemas.microsoft.com/office/drawing/2014/main" id="{CE6EF66F-86F6-8E44-B242-F0C16874BD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7902" y="369000"/>
            <a:ext cx="8160000" cy="6120000"/>
          </a:xfrm>
          <a:prstGeom prst="rect">
            <a:avLst/>
          </a:prstGeom>
          <a:ln w="38100">
            <a:solidFill>
              <a:schemeClr val="accent5"/>
            </a:solidFill>
            <a:prstDash val="dash"/>
          </a:ln>
        </p:spPr>
      </p:pic>
      <p:sp>
        <p:nvSpPr>
          <p:cNvPr id="4" name="ZoneTexte 3">
            <a:extLst>
              <a:ext uri="{FF2B5EF4-FFF2-40B4-BE49-F238E27FC236}">
                <a16:creationId xmlns:a16="http://schemas.microsoft.com/office/drawing/2014/main" id="{9D60AC4C-3CB4-98E4-BAC0-A8AC894BA955}"/>
              </a:ext>
            </a:extLst>
          </p:cNvPr>
          <p:cNvSpPr txBox="1"/>
          <p:nvPr/>
        </p:nvSpPr>
        <p:spPr>
          <a:xfrm>
            <a:off x="209006" y="3827417"/>
            <a:ext cx="2834640" cy="830997"/>
          </a:xfrm>
          <a:prstGeom prst="rect">
            <a:avLst/>
          </a:prstGeom>
          <a:noFill/>
        </p:spPr>
        <p:txBody>
          <a:bodyPr wrap="square" rtlCol="0">
            <a:spAutoFit/>
          </a:bodyPr>
          <a:lstStyle/>
          <a:p>
            <a:r>
              <a:rPr lang="fr-FR" sz="2400" b="1"/>
              <a:t>Caveau panthéon Esqueu i Villalonga</a:t>
            </a:r>
            <a:endParaRPr lang="fr-FR" sz="2400" b="1" dirty="0"/>
          </a:p>
        </p:txBody>
      </p:sp>
    </p:spTree>
    <p:extLst>
      <p:ext uri="{BB962C8B-B14F-4D97-AF65-F5344CB8AC3E}">
        <p14:creationId xmlns:p14="http://schemas.microsoft.com/office/powerpoint/2010/main" val="143882171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ol, pierre, plein air&#10;&#10;Description générée automatiquement">
            <a:extLst>
              <a:ext uri="{FF2B5EF4-FFF2-40B4-BE49-F238E27FC236}">
                <a16:creationId xmlns:a16="http://schemas.microsoft.com/office/drawing/2014/main" id="{6AED401B-598E-C8F7-A050-DFF9C8796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028" y="369000"/>
            <a:ext cx="8160000" cy="612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D0487DBC-E1E4-5C55-3A16-8AB56943A4E1}"/>
              </a:ext>
            </a:extLst>
          </p:cNvPr>
          <p:cNvSpPr txBox="1"/>
          <p:nvPr/>
        </p:nvSpPr>
        <p:spPr>
          <a:xfrm>
            <a:off x="9287691" y="3866606"/>
            <a:ext cx="2904309" cy="1200329"/>
          </a:xfrm>
          <a:prstGeom prst="rect">
            <a:avLst/>
          </a:prstGeom>
          <a:noFill/>
        </p:spPr>
        <p:txBody>
          <a:bodyPr wrap="square" rtlCol="0">
            <a:spAutoFit/>
          </a:bodyPr>
          <a:lstStyle/>
          <a:p>
            <a:r>
              <a:rPr lang="fr-FR" sz="2400" b="1" dirty="0">
                <a:solidFill>
                  <a:srgbClr val="FFFF00"/>
                </a:solidFill>
              </a:rPr>
              <a:t>Plus de détails</a:t>
            </a:r>
          </a:p>
          <a:p>
            <a:r>
              <a:rPr lang="fr-FR" sz="2400" b="1" dirty="0">
                <a:solidFill>
                  <a:srgbClr val="FFFF00"/>
                </a:solidFill>
              </a:rPr>
              <a:t>Caveau panthéon détail</a:t>
            </a:r>
          </a:p>
        </p:txBody>
      </p:sp>
    </p:spTree>
    <p:extLst>
      <p:ext uri="{BB962C8B-B14F-4D97-AF65-F5344CB8AC3E}">
        <p14:creationId xmlns:p14="http://schemas.microsoft.com/office/powerpoint/2010/main" val="296280246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ciel, arbre&#10;&#10;Description générée automatiquement">
            <a:extLst>
              <a:ext uri="{FF2B5EF4-FFF2-40B4-BE49-F238E27FC236}">
                <a16:creationId xmlns:a16="http://schemas.microsoft.com/office/drawing/2014/main" id="{29A092B4-1216-2EF4-7574-E4124EE62F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4029" y="364500"/>
            <a:ext cx="8172000" cy="6129000"/>
          </a:xfrm>
          <a:prstGeom prst="rect">
            <a:avLst/>
          </a:prstGeom>
          <a:ln w="38100">
            <a:solidFill>
              <a:srgbClr val="FFFF00"/>
            </a:solidFill>
            <a:prstDash val="sysDash"/>
          </a:ln>
        </p:spPr>
      </p:pic>
      <p:sp>
        <p:nvSpPr>
          <p:cNvPr id="4" name="ZoneTexte 3">
            <a:extLst>
              <a:ext uri="{FF2B5EF4-FFF2-40B4-BE49-F238E27FC236}">
                <a16:creationId xmlns:a16="http://schemas.microsoft.com/office/drawing/2014/main" id="{46D4B839-306A-18FF-292F-BAEB8C182ADC}"/>
              </a:ext>
            </a:extLst>
          </p:cNvPr>
          <p:cNvSpPr txBox="1"/>
          <p:nvPr/>
        </p:nvSpPr>
        <p:spPr>
          <a:xfrm>
            <a:off x="169817" y="4010297"/>
            <a:ext cx="2939143" cy="830997"/>
          </a:xfrm>
          <a:prstGeom prst="rect">
            <a:avLst/>
          </a:prstGeom>
          <a:noFill/>
        </p:spPr>
        <p:txBody>
          <a:bodyPr wrap="square" rtlCol="0">
            <a:spAutoFit/>
          </a:bodyPr>
          <a:lstStyle/>
          <a:p>
            <a:r>
              <a:rPr lang="fr-FR" sz="2400" b="1" dirty="0">
                <a:solidFill>
                  <a:srgbClr val="FFFF00"/>
                </a:solidFill>
              </a:rPr>
              <a:t>Caveau panthéon dragon détail</a:t>
            </a:r>
          </a:p>
        </p:txBody>
      </p:sp>
    </p:spTree>
    <p:extLst>
      <p:ext uri="{BB962C8B-B14F-4D97-AF65-F5344CB8AC3E}">
        <p14:creationId xmlns:p14="http://schemas.microsoft.com/office/powerpoint/2010/main" val="3344887449"/>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grave, statue, ciel&#10;&#10;Description générée automatiquement">
            <a:extLst>
              <a:ext uri="{FF2B5EF4-FFF2-40B4-BE49-F238E27FC236}">
                <a16:creationId xmlns:a16="http://schemas.microsoft.com/office/drawing/2014/main" id="{0B6D0A3B-A63E-8774-61CC-486EB66E18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987" y="189000"/>
            <a:ext cx="4860000"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85992793-AB62-D66B-9663-F17C554FF9B3}"/>
              </a:ext>
            </a:extLst>
          </p:cNvPr>
          <p:cNvSpPr txBox="1"/>
          <p:nvPr/>
        </p:nvSpPr>
        <p:spPr>
          <a:xfrm>
            <a:off x="5943600" y="4310743"/>
            <a:ext cx="2991394" cy="830997"/>
          </a:xfrm>
          <a:prstGeom prst="rect">
            <a:avLst/>
          </a:prstGeom>
          <a:noFill/>
        </p:spPr>
        <p:txBody>
          <a:bodyPr wrap="square" rtlCol="0">
            <a:spAutoFit/>
          </a:bodyPr>
          <a:lstStyle/>
          <a:p>
            <a:r>
              <a:rPr lang="fr-FR" sz="2400" b="1" dirty="0">
                <a:solidFill>
                  <a:srgbClr val="FFFF00"/>
                </a:solidFill>
              </a:rPr>
              <a:t>caveau art moderniste</a:t>
            </a:r>
          </a:p>
        </p:txBody>
      </p:sp>
    </p:spTree>
    <p:extLst>
      <p:ext uri="{BB962C8B-B14F-4D97-AF65-F5344CB8AC3E}">
        <p14:creationId xmlns:p14="http://schemas.microsoft.com/office/powerpoint/2010/main" val="3835873057"/>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ciel, nuage&#10;&#10;Description générée automatiquement">
            <a:extLst>
              <a:ext uri="{FF2B5EF4-FFF2-40B4-BE49-F238E27FC236}">
                <a16:creationId xmlns:a16="http://schemas.microsoft.com/office/drawing/2014/main" id="{2331A49B-EEB8-D464-23AC-5DB12AF686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02582" y="189000"/>
            <a:ext cx="4860000" cy="6480000"/>
          </a:xfrm>
          <a:prstGeom prst="rect">
            <a:avLst/>
          </a:prstGeom>
          <a:ln w="38100">
            <a:solidFill>
              <a:schemeClr val="bg1"/>
            </a:solidFill>
            <a:prstDash val="dash"/>
          </a:ln>
        </p:spPr>
      </p:pic>
      <p:sp>
        <p:nvSpPr>
          <p:cNvPr id="4" name="ZoneTexte 3">
            <a:extLst>
              <a:ext uri="{FF2B5EF4-FFF2-40B4-BE49-F238E27FC236}">
                <a16:creationId xmlns:a16="http://schemas.microsoft.com/office/drawing/2014/main" id="{2AF69C7B-03F7-0E71-39C5-D4101C50FE9D}"/>
              </a:ext>
            </a:extLst>
          </p:cNvPr>
          <p:cNvSpPr txBox="1"/>
          <p:nvPr/>
        </p:nvSpPr>
        <p:spPr>
          <a:xfrm>
            <a:off x="2795452" y="3722914"/>
            <a:ext cx="4598126" cy="461665"/>
          </a:xfrm>
          <a:prstGeom prst="rect">
            <a:avLst/>
          </a:prstGeom>
          <a:noFill/>
        </p:spPr>
        <p:txBody>
          <a:bodyPr wrap="square" rtlCol="0">
            <a:spAutoFit/>
          </a:bodyPr>
          <a:lstStyle/>
          <a:p>
            <a:r>
              <a:rPr lang="fr-FR" sz="2400" b="1" dirty="0"/>
              <a:t>Caveau art moderniste</a:t>
            </a:r>
          </a:p>
        </p:txBody>
      </p:sp>
    </p:spTree>
    <p:extLst>
      <p:ext uri="{BB962C8B-B14F-4D97-AF65-F5344CB8AC3E}">
        <p14:creationId xmlns:p14="http://schemas.microsoft.com/office/powerpoint/2010/main" val="547055883"/>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obe&#10;&#10;Description générée automatiquement">
            <a:extLst>
              <a:ext uri="{FF2B5EF4-FFF2-40B4-BE49-F238E27FC236}">
                <a16:creationId xmlns:a16="http://schemas.microsoft.com/office/drawing/2014/main" id="{EA5E4B0C-0495-61E6-6044-6F6A6389A7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5736" y="189000"/>
            <a:ext cx="4860000"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4EB78DC9-E77B-F100-BC24-F10DD6FB7267}"/>
              </a:ext>
            </a:extLst>
          </p:cNvPr>
          <p:cNvSpPr txBox="1"/>
          <p:nvPr/>
        </p:nvSpPr>
        <p:spPr>
          <a:xfrm>
            <a:off x="5786846" y="4349931"/>
            <a:ext cx="3670663" cy="461665"/>
          </a:xfrm>
          <a:prstGeom prst="rect">
            <a:avLst/>
          </a:prstGeom>
          <a:noFill/>
        </p:spPr>
        <p:txBody>
          <a:bodyPr wrap="square" rtlCol="0">
            <a:spAutoFit/>
          </a:bodyPr>
          <a:lstStyle/>
          <a:p>
            <a:r>
              <a:rPr lang="fr-FR" sz="2400" b="1" dirty="0">
                <a:solidFill>
                  <a:srgbClr val="FFFF00"/>
                </a:solidFill>
              </a:rPr>
              <a:t>Caveau art moderniste</a:t>
            </a:r>
          </a:p>
        </p:txBody>
      </p:sp>
    </p:spTree>
    <p:extLst>
      <p:ext uri="{BB962C8B-B14F-4D97-AF65-F5344CB8AC3E}">
        <p14:creationId xmlns:p14="http://schemas.microsoft.com/office/powerpoint/2010/main" val="512354565"/>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statue, plein air, art&#10;&#10;Description générée automatiquement">
            <a:extLst>
              <a:ext uri="{FF2B5EF4-FFF2-40B4-BE49-F238E27FC236}">
                <a16:creationId xmlns:a16="http://schemas.microsoft.com/office/drawing/2014/main" id="{B153A1AE-3A7E-3B91-1D46-7D772B277D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9336" y="189000"/>
            <a:ext cx="4860000"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75E15118-3B53-3B78-1FD5-709568C215D1}"/>
              </a:ext>
            </a:extLst>
          </p:cNvPr>
          <p:cNvSpPr txBox="1"/>
          <p:nvPr/>
        </p:nvSpPr>
        <p:spPr>
          <a:xfrm>
            <a:off x="2390503" y="4532812"/>
            <a:ext cx="3971108" cy="461665"/>
          </a:xfrm>
          <a:prstGeom prst="rect">
            <a:avLst/>
          </a:prstGeom>
          <a:noFill/>
        </p:spPr>
        <p:txBody>
          <a:bodyPr wrap="square" rtlCol="0">
            <a:spAutoFit/>
          </a:bodyPr>
          <a:lstStyle/>
          <a:p>
            <a:r>
              <a:rPr lang="fr-FR" sz="2400" b="1" dirty="0"/>
              <a:t>Caveau Mataró i </a:t>
            </a:r>
            <a:r>
              <a:rPr lang="fr-FR" sz="2400" b="1" dirty="0" err="1"/>
              <a:t>Vilallonga</a:t>
            </a:r>
            <a:endParaRPr lang="fr-FR" sz="2400" b="1" dirty="0"/>
          </a:p>
        </p:txBody>
      </p:sp>
    </p:spTree>
    <p:extLst>
      <p:ext uri="{BB962C8B-B14F-4D97-AF65-F5344CB8AC3E}">
        <p14:creationId xmlns:p14="http://schemas.microsoft.com/office/powerpoint/2010/main" val="177650280"/>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bâtiment, voiture&#10;&#10;Description générée automatiquement">
            <a:extLst>
              <a:ext uri="{FF2B5EF4-FFF2-40B4-BE49-F238E27FC236}">
                <a16:creationId xmlns:a16="http://schemas.microsoft.com/office/drawing/2014/main" id="{9D9EDB9B-48C2-A81B-AF7C-4529766E1E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1488" y="369000"/>
            <a:ext cx="7479067" cy="612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0480A4A5-C4AE-714F-3953-EF43D2E8D3A3}"/>
              </a:ext>
            </a:extLst>
          </p:cNvPr>
          <p:cNvSpPr txBox="1"/>
          <p:nvPr/>
        </p:nvSpPr>
        <p:spPr>
          <a:xfrm>
            <a:off x="8451669" y="3814354"/>
            <a:ext cx="3566160" cy="1200329"/>
          </a:xfrm>
          <a:prstGeom prst="rect">
            <a:avLst/>
          </a:prstGeom>
          <a:noFill/>
        </p:spPr>
        <p:txBody>
          <a:bodyPr wrap="square" rtlCol="0">
            <a:spAutoFit/>
          </a:bodyPr>
          <a:lstStyle/>
          <a:p>
            <a:r>
              <a:rPr lang="fr-FR" sz="2400" b="1">
                <a:solidFill>
                  <a:srgbClr val="FFFF00"/>
                </a:solidFill>
              </a:rPr>
              <a:t>La Casa Navàs, de Domènech i Montaner, à Reus.</a:t>
            </a:r>
            <a:endParaRPr lang="fr-FR" sz="2400" b="1" dirty="0">
              <a:solidFill>
                <a:srgbClr val="FFFF00"/>
              </a:solidFill>
            </a:endParaRPr>
          </a:p>
        </p:txBody>
      </p:sp>
    </p:spTree>
    <p:extLst>
      <p:ext uri="{BB962C8B-B14F-4D97-AF65-F5344CB8AC3E}">
        <p14:creationId xmlns:p14="http://schemas.microsoft.com/office/powerpoint/2010/main" val="230367940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art, banc&#10;&#10;Description générée automatiquement">
            <a:extLst>
              <a:ext uri="{FF2B5EF4-FFF2-40B4-BE49-F238E27FC236}">
                <a16:creationId xmlns:a16="http://schemas.microsoft.com/office/drawing/2014/main" id="{6EDB53F5-D5AC-5C5A-3E51-7812FBE5AF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6412" y="189000"/>
            <a:ext cx="8640000" cy="6480000"/>
          </a:xfrm>
          <a:prstGeom prst="rect">
            <a:avLst/>
          </a:prstGeom>
          <a:ln w="38100">
            <a:solidFill>
              <a:srgbClr val="002060"/>
            </a:solidFill>
            <a:prstDash val="dash"/>
          </a:ln>
        </p:spPr>
      </p:pic>
      <p:sp>
        <p:nvSpPr>
          <p:cNvPr id="4" name="ZoneTexte 3">
            <a:extLst>
              <a:ext uri="{FF2B5EF4-FFF2-40B4-BE49-F238E27FC236}">
                <a16:creationId xmlns:a16="http://schemas.microsoft.com/office/drawing/2014/main" id="{8B189E75-1FF3-6238-CC81-EBDA05FFA6E3}"/>
              </a:ext>
            </a:extLst>
          </p:cNvPr>
          <p:cNvSpPr txBox="1"/>
          <p:nvPr/>
        </p:nvSpPr>
        <p:spPr>
          <a:xfrm>
            <a:off x="222069" y="3429000"/>
            <a:ext cx="2738846" cy="1200329"/>
          </a:xfrm>
          <a:prstGeom prst="rect">
            <a:avLst/>
          </a:prstGeom>
          <a:noFill/>
        </p:spPr>
        <p:txBody>
          <a:bodyPr wrap="square" rtlCol="0">
            <a:spAutoFit/>
          </a:bodyPr>
          <a:lstStyle/>
          <a:p>
            <a:r>
              <a:rPr lang="pt-BR" sz="2400" b="1" dirty="0"/>
              <a:t>Casa Barbey de Joaquim Raspall, à La Garriga</a:t>
            </a:r>
          </a:p>
        </p:txBody>
      </p:sp>
    </p:spTree>
    <p:extLst>
      <p:ext uri="{BB962C8B-B14F-4D97-AF65-F5344CB8AC3E}">
        <p14:creationId xmlns:p14="http://schemas.microsoft.com/office/powerpoint/2010/main" val="2163389622"/>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façade, ciel&#10;&#10;Description générée automatiquement">
            <a:extLst>
              <a:ext uri="{FF2B5EF4-FFF2-40B4-BE49-F238E27FC236}">
                <a16:creationId xmlns:a16="http://schemas.microsoft.com/office/drawing/2014/main" id="{37668C65-BB09-376E-9CEF-948D51D855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251" y="189000"/>
            <a:ext cx="4885959"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BEC430CB-0D86-98D5-FF08-5D8171A7684B}"/>
              </a:ext>
            </a:extLst>
          </p:cNvPr>
          <p:cNvSpPr txBox="1"/>
          <p:nvPr/>
        </p:nvSpPr>
        <p:spPr>
          <a:xfrm>
            <a:off x="6008914" y="4101737"/>
            <a:ext cx="3735977" cy="1200329"/>
          </a:xfrm>
          <a:prstGeom prst="rect">
            <a:avLst/>
          </a:prstGeom>
          <a:noFill/>
        </p:spPr>
        <p:txBody>
          <a:bodyPr wrap="square" rtlCol="0">
            <a:spAutoFit/>
          </a:bodyPr>
          <a:lstStyle/>
          <a:p>
            <a:r>
              <a:rPr lang="pt-BR" sz="2400" b="1" dirty="0">
                <a:solidFill>
                  <a:srgbClr val="FFFF00"/>
                </a:solidFill>
              </a:rPr>
              <a:t>Casa Coll i Regàs de Josep Puig i Cadafalch, à Mataró</a:t>
            </a:r>
            <a:endParaRPr lang="fr-FR" sz="2400" b="1" dirty="0">
              <a:solidFill>
                <a:srgbClr val="FFFF00"/>
              </a:solidFill>
            </a:endParaRPr>
          </a:p>
        </p:txBody>
      </p:sp>
    </p:spTree>
    <p:extLst>
      <p:ext uri="{BB962C8B-B14F-4D97-AF65-F5344CB8AC3E}">
        <p14:creationId xmlns:p14="http://schemas.microsoft.com/office/powerpoint/2010/main" val="2504505041"/>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00CD8BB3-1F03-A5A9-1526-339AE598F0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8754" y="369000"/>
            <a:ext cx="8067552" cy="612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A69D111D-9A2E-4EF5-3C1D-F824B252413C}"/>
              </a:ext>
            </a:extLst>
          </p:cNvPr>
          <p:cNvSpPr txBox="1"/>
          <p:nvPr/>
        </p:nvSpPr>
        <p:spPr>
          <a:xfrm>
            <a:off x="780869" y="4330338"/>
            <a:ext cx="2677885" cy="830997"/>
          </a:xfrm>
          <a:prstGeom prst="rect">
            <a:avLst/>
          </a:prstGeom>
          <a:noFill/>
        </p:spPr>
        <p:txBody>
          <a:bodyPr wrap="square" rtlCol="0">
            <a:spAutoFit/>
          </a:bodyPr>
          <a:lstStyle/>
          <a:p>
            <a:r>
              <a:rPr lang="fr-FR" sz="2400" b="1">
                <a:solidFill>
                  <a:srgbClr val="FFFF00"/>
                </a:solidFill>
              </a:rPr>
              <a:t>Ancien abattoir de Tortosa</a:t>
            </a:r>
            <a:endParaRPr lang="fr-FR" sz="2400" b="1" dirty="0">
              <a:solidFill>
                <a:srgbClr val="FFFF00"/>
              </a:solidFill>
            </a:endParaRPr>
          </a:p>
        </p:txBody>
      </p:sp>
    </p:spTree>
    <p:extLst>
      <p:ext uri="{BB962C8B-B14F-4D97-AF65-F5344CB8AC3E}">
        <p14:creationId xmlns:p14="http://schemas.microsoft.com/office/powerpoint/2010/main" val="728091433"/>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Dessin d’enfant, art, peinture&#10;&#10;Description générée automatiquement">
            <a:extLst>
              <a:ext uri="{FF2B5EF4-FFF2-40B4-BE49-F238E27FC236}">
                <a16:creationId xmlns:a16="http://schemas.microsoft.com/office/drawing/2014/main" id="{103B07E5-8FEF-0AAA-97AD-081C66973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011" y="189000"/>
            <a:ext cx="4305648" cy="648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505DEEEA-0372-F081-6237-C9F598E2C436}"/>
              </a:ext>
            </a:extLst>
          </p:cNvPr>
          <p:cNvSpPr txBox="1"/>
          <p:nvPr/>
        </p:nvSpPr>
        <p:spPr>
          <a:xfrm>
            <a:off x="5368834" y="4297680"/>
            <a:ext cx="3461657" cy="830997"/>
          </a:xfrm>
          <a:prstGeom prst="rect">
            <a:avLst/>
          </a:prstGeom>
          <a:noFill/>
        </p:spPr>
        <p:txBody>
          <a:bodyPr wrap="square" rtlCol="0">
            <a:spAutoFit/>
          </a:bodyPr>
          <a:lstStyle/>
          <a:p>
            <a:r>
              <a:rPr lang="fr-FR" sz="2400" b="1" dirty="0">
                <a:solidFill>
                  <a:srgbClr val="FFFF00"/>
                </a:solidFill>
              </a:rPr>
              <a:t>Engel </a:t>
            </a:r>
            <a:r>
              <a:rPr lang="fr-FR" sz="2400" b="1" dirty="0" err="1">
                <a:solidFill>
                  <a:srgbClr val="FFFF00"/>
                </a:solidFill>
              </a:rPr>
              <a:t>Apotheke</a:t>
            </a:r>
            <a:r>
              <a:rPr lang="fr-FR" sz="2400" b="1" dirty="0">
                <a:solidFill>
                  <a:srgbClr val="FFFF00"/>
                </a:solidFill>
              </a:rPr>
              <a:t>, Vienne.</a:t>
            </a:r>
          </a:p>
        </p:txBody>
      </p:sp>
    </p:spTree>
    <p:extLst>
      <p:ext uri="{BB962C8B-B14F-4D97-AF65-F5344CB8AC3E}">
        <p14:creationId xmlns:p14="http://schemas.microsoft.com/office/powerpoint/2010/main" val="3500190224"/>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ransport, embarcation, bateau, plein air&#10;&#10;Description générée automatiquement">
            <a:extLst>
              <a:ext uri="{FF2B5EF4-FFF2-40B4-BE49-F238E27FC236}">
                <a16:creationId xmlns:a16="http://schemas.microsoft.com/office/drawing/2014/main" id="{CB803058-188D-CFC2-B62C-E33B57B31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0321" y="369000"/>
            <a:ext cx="9172846" cy="6120000"/>
          </a:xfrm>
          <a:prstGeom prst="rect">
            <a:avLst/>
          </a:prstGeom>
          <a:ln w="38100">
            <a:solidFill>
              <a:srgbClr val="FFFF00"/>
            </a:solidFill>
            <a:prstDash val="dash"/>
          </a:ln>
        </p:spPr>
      </p:pic>
      <p:sp>
        <p:nvSpPr>
          <p:cNvPr id="4" name="ZoneTexte 3">
            <a:extLst>
              <a:ext uri="{FF2B5EF4-FFF2-40B4-BE49-F238E27FC236}">
                <a16:creationId xmlns:a16="http://schemas.microsoft.com/office/drawing/2014/main" id="{3D66F3D6-987A-54DA-5462-2E51A5366652}"/>
              </a:ext>
            </a:extLst>
          </p:cNvPr>
          <p:cNvSpPr txBox="1"/>
          <p:nvPr/>
        </p:nvSpPr>
        <p:spPr>
          <a:xfrm>
            <a:off x="65315" y="3592285"/>
            <a:ext cx="2495006" cy="1938992"/>
          </a:xfrm>
          <a:prstGeom prst="rect">
            <a:avLst/>
          </a:prstGeom>
          <a:noFill/>
        </p:spPr>
        <p:txBody>
          <a:bodyPr wrap="square" rtlCol="0">
            <a:spAutoFit/>
          </a:bodyPr>
          <a:lstStyle/>
          <a:p>
            <a:r>
              <a:rPr lang="fr-FR" sz="2400" b="1" dirty="0">
                <a:solidFill>
                  <a:srgbClr val="FFFF00"/>
                </a:solidFill>
              </a:rPr>
              <a:t>Trois bateaux de croisière amarrés à Barcelone en 2012.</a:t>
            </a:r>
          </a:p>
        </p:txBody>
      </p:sp>
    </p:spTree>
    <p:extLst>
      <p:ext uri="{BB962C8B-B14F-4D97-AF65-F5344CB8AC3E}">
        <p14:creationId xmlns:p14="http://schemas.microsoft.com/office/powerpoint/2010/main" val="289462443"/>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B8C41ED-8225-6D0E-64D0-91D8A57CA0BE}"/>
              </a:ext>
            </a:extLst>
          </p:cNvPr>
          <p:cNvSpPr txBox="1"/>
          <p:nvPr/>
        </p:nvSpPr>
        <p:spPr>
          <a:xfrm>
            <a:off x="1489166" y="1005840"/>
            <a:ext cx="10567852" cy="584775"/>
          </a:xfrm>
          <a:prstGeom prst="rect">
            <a:avLst/>
          </a:prstGeom>
          <a:noFill/>
        </p:spPr>
        <p:txBody>
          <a:bodyPr wrap="square" rtlCol="0">
            <a:spAutoFit/>
          </a:bodyPr>
          <a:lstStyle/>
          <a:p>
            <a:r>
              <a:rPr lang="fr-FR" sz="3200" b="1" dirty="0">
                <a:solidFill>
                  <a:srgbClr val="FFFF00"/>
                </a:solidFill>
              </a:rPr>
              <a:t>Lorient Vous A Présenté Le modernisme Catalan</a:t>
            </a:r>
          </a:p>
        </p:txBody>
      </p:sp>
      <p:sp>
        <p:nvSpPr>
          <p:cNvPr id="3" name="ZoneTexte 2">
            <a:extLst>
              <a:ext uri="{FF2B5EF4-FFF2-40B4-BE49-F238E27FC236}">
                <a16:creationId xmlns:a16="http://schemas.microsoft.com/office/drawing/2014/main" id="{671F8334-8B8B-C19C-F647-592416ACA1E7}"/>
              </a:ext>
            </a:extLst>
          </p:cNvPr>
          <p:cNvSpPr txBox="1"/>
          <p:nvPr/>
        </p:nvSpPr>
        <p:spPr>
          <a:xfrm>
            <a:off x="3331028" y="3136612"/>
            <a:ext cx="782465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2AB94B96-7EAE-C133-F157-7422CCCAD7F7}"/>
              </a:ext>
            </a:extLst>
          </p:cNvPr>
          <p:cNvSpPr txBox="1"/>
          <p:nvPr/>
        </p:nvSpPr>
        <p:spPr>
          <a:xfrm>
            <a:off x="2360023" y="2137091"/>
            <a:ext cx="7471954" cy="584775"/>
          </a:xfrm>
          <a:prstGeom prst="rect">
            <a:avLst/>
          </a:prstGeom>
          <a:noFill/>
        </p:spPr>
        <p:txBody>
          <a:bodyPr wrap="square" rtlCol="0">
            <a:spAutoFit/>
          </a:bodyPr>
          <a:lstStyle/>
          <a:p>
            <a:r>
              <a:rPr lang="fr-FR" sz="3200" b="1" dirty="0">
                <a:solidFill>
                  <a:srgbClr val="FFFF00"/>
                </a:solidFill>
              </a:rPr>
              <a:t>Lorient Vous Remercie De Votre Visite</a:t>
            </a:r>
          </a:p>
        </p:txBody>
      </p:sp>
      <p:sp>
        <p:nvSpPr>
          <p:cNvPr id="5" name="ZoneTexte 4">
            <a:extLst>
              <a:ext uri="{FF2B5EF4-FFF2-40B4-BE49-F238E27FC236}">
                <a16:creationId xmlns:a16="http://schemas.microsoft.com/office/drawing/2014/main" id="{339C412A-08BE-35AA-0B1C-E012FFAE6DE7}"/>
              </a:ext>
            </a:extLst>
          </p:cNvPr>
          <p:cNvSpPr txBox="1"/>
          <p:nvPr/>
        </p:nvSpPr>
        <p:spPr>
          <a:xfrm>
            <a:off x="5434148" y="4136133"/>
            <a:ext cx="5721532"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4166647716"/>
      </p:ext>
    </p:extLst>
  </p:cSld>
  <p:clrMapOvr>
    <a:masterClrMapping/>
  </p:clrMapOvr>
  <mc:AlternateContent xmlns:mc="http://schemas.openxmlformats.org/markup-compatibility/2006" xmlns:p14="http://schemas.microsoft.com/office/powerpoint/2010/main">
    <mc:Choice Requires="p14">
      <p:transition spd="slow" p14:dur="5000" advClick="0" advTm="8000">
        <p14:flip dir="r"/>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85</TotalTime>
  <Words>315</Words>
  <Application>Microsoft Office PowerPoint</Application>
  <PresentationFormat>Grand écran</PresentationFormat>
  <Paragraphs>37</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2024-04-17T07:03:03Z</dcterms:created>
  <dcterms:modified xsi:type="dcterms:W3CDTF">2024-04-17T08:38:22Z</dcterms:modified>
</cp:coreProperties>
</file>