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65" r:id="rId4"/>
    <p:sldId id="267" r:id="rId5"/>
    <p:sldId id="268" r:id="rId6"/>
    <p:sldId id="266" r:id="rId7"/>
    <p:sldId id="264" r:id="rId8"/>
    <p:sldId id="263" r:id="rId9"/>
    <p:sldId id="262" r:id="rId10"/>
    <p:sldId id="269" r:id="rId11"/>
    <p:sldId id="257" r:id="rId12"/>
    <p:sldId id="271" r:id="rId13"/>
    <p:sldId id="258" r:id="rId14"/>
    <p:sldId id="260" r:id="rId15"/>
    <p:sldId id="261" r:id="rId16"/>
    <p:sldId id="259" r:id="rId17"/>
    <p:sldId id="287" r:id="rId18"/>
    <p:sldId id="286" r:id="rId19"/>
    <p:sldId id="270" r:id="rId20"/>
    <p:sldId id="273" r:id="rId21"/>
    <p:sldId id="274" r:id="rId22"/>
    <p:sldId id="275" r:id="rId23"/>
    <p:sldId id="276" r:id="rId24"/>
    <p:sldId id="278" r:id="rId25"/>
    <p:sldId id="279" r:id="rId26"/>
    <p:sldId id="277" r:id="rId27"/>
    <p:sldId id="280" r:id="rId28"/>
    <p:sldId id="281" r:id="rId29"/>
    <p:sldId id="282" r:id="rId30"/>
    <p:sldId id="283" r:id="rId31"/>
    <p:sldId id="284" r:id="rId32"/>
    <p:sldId id="288"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05" autoAdjust="0"/>
    <p:restoredTop sz="94660"/>
  </p:normalViewPr>
  <p:slideViewPr>
    <p:cSldViewPr snapToGrid="0">
      <p:cViewPr varScale="1">
        <p:scale>
          <a:sx n="73" d="100"/>
          <a:sy n="73" d="100"/>
        </p:scale>
        <p:origin x="54"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4A595-4668-E2F8-F99F-33C4F5E838D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4727C8E-366E-81CB-AED6-D6B3A7B316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05051CF-D6AA-51A1-4640-85FA9E82D92E}"/>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236B932A-900B-15CD-6671-677D38C772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D9B2CE-8D4C-DAE2-14AB-800FFD55F93C}"/>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54705923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1AA3EE-CE42-E0A3-DE12-980198AA3E9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D58F1AB-8CC5-4A73-B880-BAC7853C9CA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9A7AFBD-1A3B-3BF1-EF39-86DECC521307}"/>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EB8082A0-0C89-7D3F-3F29-B9ED23735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2C9F1C-431F-42D7-E30F-426D7D280640}"/>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3018526043"/>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A1A84F-ADF2-F2FA-4844-3374621252E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8108E48-E60C-F2BA-0CFD-6B477652D11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2EC16E0-BE4D-3828-6319-B23CA4C9F144}"/>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084A5D92-5F65-20FD-3F1F-72214EB39A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9073922-D39A-92EA-60EA-541B5F03B152}"/>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267606816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664AA2-7572-CEE0-C5F5-2F9DE8229C1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1D41C01-A2BE-CD2D-34C4-2A4996A1708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DC02EC-2B32-E684-A21B-098968F2B3E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93BE7C8-346F-22BB-1375-B7B2B7D7714C}"/>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6" name="Espace réservé du pied de page 5">
            <a:extLst>
              <a:ext uri="{FF2B5EF4-FFF2-40B4-BE49-F238E27FC236}">
                <a16:creationId xmlns:a16="http://schemas.microsoft.com/office/drawing/2014/main" id="{3695A51E-C519-16C4-66EA-0CD72EBEFD4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5EFC77E-FB88-DFB9-3367-3C37CEFC1B15}"/>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301647380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5A583D-1A19-1E7E-4FB8-368E3278393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B8DE127-FDC4-A2C4-FF1F-4952DD90D4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EE04B78-8C6F-0412-A0F4-4CADAF89EB2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FC4C431-A80E-7F66-9ECA-FD18B2FB62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752BC8A-FDBF-FA6B-77E2-BBE388642B0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FBF557-CE52-CC2C-8EB0-E09A845777BD}"/>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8" name="Espace réservé du pied de page 7">
            <a:extLst>
              <a:ext uri="{FF2B5EF4-FFF2-40B4-BE49-F238E27FC236}">
                <a16:creationId xmlns:a16="http://schemas.microsoft.com/office/drawing/2014/main" id="{DB245DBC-5C3A-A13E-E05B-EBFF5C4FC85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5410863-6C19-A382-CA75-FBEACD190790}"/>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87543531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07E93-51CD-087C-E3A1-E4612306DB3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8E7F99B-A78D-5035-170B-FB26F553037E}"/>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4" name="Espace réservé du pied de page 3">
            <a:extLst>
              <a:ext uri="{FF2B5EF4-FFF2-40B4-BE49-F238E27FC236}">
                <a16:creationId xmlns:a16="http://schemas.microsoft.com/office/drawing/2014/main" id="{84E2B718-73CC-8C6F-082C-6361FF422BF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9CBC2BD-AA01-5173-8021-5D0785B488C5}"/>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265365172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659105D-E9C3-E9AC-8B7A-414972894D82}"/>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3" name="Espace réservé du pied de page 2">
            <a:extLst>
              <a:ext uri="{FF2B5EF4-FFF2-40B4-BE49-F238E27FC236}">
                <a16:creationId xmlns:a16="http://schemas.microsoft.com/office/drawing/2014/main" id="{F1A7C8C8-4297-8121-E339-28A0D158A04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015EF0D-F430-0EE5-C056-FEF11C373332}"/>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421535235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2C310A-26EE-314F-C998-72FB684F2CF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2F8038F-39A7-9D84-9C2E-6BED15BB0A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66C75DE-E1F4-415B-D987-6E4AC5E84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E8C00D5-AFCC-2F5B-A4C8-0D01B35259AD}"/>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6" name="Espace réservé du pied de page 5">
            <a:extLst>
              <a:ext uri="{FF2B5EF4-FFF2-40B4-BE49-F238E27FC236}">
                <a16:creationId xmlns:a16="http://schemas.microsoft.com/office/drawing/2014/main" id="{44B71C5C-585F-0A46-2BCD-63B3BA07C41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7F4C2C6-5109-2F61-FE80-FC6937A0C8FD}"/>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369503644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E680C6-03E4-8947-7568-B7F773119CC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61654D2-EE37-ACFF-DA9D-A9C353EDE6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EB509D5-D15D-CD87-0958-BE5DAD7C74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240269-677B-425A-F616-ACEA41561264}"/>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6" name="Espace réservé du pied de page 5">
            <a:extLst>
              <a:ext uri="{FF2B5EF4-FFF2-40B4-BE49-F238E27FC236}">
                <a16:creationId xmlns:a16="http://schemas.microsoft.com/office/drawing/2014/main" id="{E9D1EAB8-1758-671B-3C30-961F139F5C0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846EA74-E78F-070F-513B-63681DDA496C}"/>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191825604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63D0CD-B6EC-E98C-F15A-373805595A2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6E5CF0F-509D-F4C2-DB6F-FE071994779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75FCCAA-F0AC-C7CA-777B-FE8A37CF8537}"/>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557FF67A-8D2B-69E3-8C49-F7D5CC5DF3F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3CE56B-B058-B8C7-3BE8-035BEBD774F0}"/>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391642640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E949CE-CAF0-CA73-77A7-21B1B2B9848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948492A-3BFE-BC67-79C4-5A279B545AA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7852E01-D258-EB27-A64C-63BAC713A214}"/>
              </a:ext>
            </a:extLst>
          </p:cNvPr>
          <p:cNvSpPr>
            <a:spLocks noGrp="1"/>
          </p:cNvSpPr>
          <p:nvPr>
            <p:ph type="dt" sz="half" idx="10"/>
          </p:nvPr>
        </p:nvSpPr>
        <p:spPr/>
        <p:txBody>
          <a:bodyPr/>
          <a:lstStyle/>
          <a:p>
            <a:fld id="{01CF5662-DD25-4002-A93B-CE9C1E6F6C3B}"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A8B143A5-0B27-7587-7F73-F4D6EC0CE6C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989CBD-B85D-6355-4D7A-4F6EAA77A06B}"/>
              </a:ext>
            </a:extLst>
          </p:cNvPr>
          <p:cNvSpPr>
            <a:spLocks noGrp="1"/>
          </p:cNvSpPr>
          <p:nvPr>
            <p:ph type="sldNum" sz="quarter" idx="12"/>
          </p:nvPr>
        </p:nvSpPr>
        <p:spPr/>
        <p:txBody>
          <a:bodyPr/>
          <a:lstStyle/>
          <a:p>
            <a:fld id="{C3216286-E759-4823-AB86-8350026929BE}" type="slidenum">
              <a:rPr lang="fr-FR" smtClean="0"/>
              <a:t>‹N°›</a:t>
            </a:fld>
            <a:endParaRPr lang="fr-FR"/>
          </a:p>
        </p:txBody>
      </p:sp>
    </p:spTree>
    <p:extLst>
      <p:ext uri="{BB962C8B-B14F-4D97-AF65-F5344CB8AC3E}">
        <p14:creationId xmlns:p14="http://schemas.microsoft.com/office/powerpoint/2010/main" val="136030658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4FC2635-61B2-D849-566B-FAC6D152E5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81B5047-D508-35E7-084C-61D1E2F9E7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A1E65CC-D482-15AE-B5B4-4CD521517F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1CF5662-DD25-4002-A93B-CE9C1E6F6C3B}" type="datetimeFigureOut">
              <a:rPr lang="fr-FR" smtClean="0"/>
              <a:t>16/04/2024</a:t>
            </a:fld>
            <a:endParaRPr lang="fr-FR"/>
          </a:p>
        </p:txBody>
      </p:sp>
      <p:sp>
        <p:nvSpPr>
          <p:cNvPr id="5" name="Espace réservé du pied de page 4">
            <a:extLst>
              <a:ext uri="{FF2B5EF4-FFF2-40B4-BE49-F238E27FC236}">
                <a16:creationId xmlns:a16="http://schemas.microsoft.com/office/drawing/2014/main" id="{B78E185F-1D59-5E44-DBE3-38EAEFEF0D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A662EC9-42F7-8FE1-4AA7-DDEAFAD459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3216286-E759-4823-AB86-8350026929BE}" type="slidenum">
              <a:rPr lang="fr-FR" smtClean="0"/>
              <a:t>‹N°›</a:t>
            </a:fld>
            <a:endParaRPr lang="fr-FR"/>
          </a:p>
        </p:txBody>
      </p:sp>
    </p:spTree>
    <p:extLst>
      <p:ext uri="{BB962C8B-B14F-4D97-AF65-F5344CB8AC3E}">
        <p14:creationId xmlns:p14="http://schemas.microsoft.com/office/powerpoint/2010/main" val="5329554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herbe&#10;&#10;Description générée automatiquement">
            <a:extLst>
              <a:ext uri="{FF2B5EF4-FFF2-40B4-BE49-F238E27FC236}">
                <a16:creationId xmlns:a16="http://schemas.microsoft.com/office/drawing/2014/main" id="{D4C2DDA2-2873-F628-C8DB-F37F422FB93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7291" y="587829"/>
            <a:ext cx="7920000" cy="5940000"/>
          </a:xfrm>
          <a:prstGeom prst="rect">
            <a:avLst/>
          </a:prstGeom>
          <a:effectLst>
            <a:softEdge rad="317500"/>
          </a:effectLst>
        </p:spPr>
      </p:pic>
      <p:sp>
        <p:nvSpPr>
          <p:cNvPr id="4" name="ZoneTexte 3">
            <a:extLst>
              <a:ext uri="{FF2B5EF4-FFF2-40B4-BE49-F238E27FC236}">
                <a16:creationId xmlns:a16="http://schemas.microsoft.com/office/drawing/2014/main" id="{D6B713CE-A085-F00F-18BB-32CBD27F5D38}"/>
              </a:ext>
            </a:extLst>
          </p:cNvPr>
          <p:cNvSpPr txBox="1"/>
          <p:nvPr/>
        </p:nvSpPr>
        <p:spPr>
          <a:xfrm>
            <a:off x="710928" y="126164"/>
            <a:ext cx="12206581" cy="461665"/>
          </a:xfrm>
          <a:prstGeom prst="rect">
            <a:avLst/>
          </a:prstGeom>
          <a:noFill/>
        </p:spPr>
        <p:txBody>
          <a:bodyPr wrap="square" rtlCol="0">
            <a:spAutoFit/>
          </a:bodyPr>
          <a:lstStyle/>
          <a:p>
            <a:r>
              <a:rPr lang="fr-FR" sz="2400" b="1" dirty="0">
                <a:solidFill>
                  <a:srgbClr val="FFFF00"/>
                </a:solidFill>
              </a:rPr>
              <a:t>Lorient Vous Présente L’Eglise Saint-Pierre Des Liens à </a:t>
            </a:r>
            <a:r>
              <a:rPr lang="fr-FR" sz="2400" b="1" dirty="0" err="1">
                <a:solidFill>
                  <a:srgbClr val="FFFF00"/>
                </a:solidFill>
              </a:rPr>
              <a:t>Junies</a:t>
            </a:r>
            <a:r>
              <a:rPr lang="fr-FR" sz="2400" b="1" dirty="0">
                <a:solidFill>
                  <a:srgbClr val="FFFF00"/>
                </a:solidFill>
              </a:rPr>
              <a:t> Et Son Couvent </a:t>
            </a:r>
          </a:p>
        </p:txBody>
      </p:sp>
      <p:sp>
        <p:nvSpPr>
          <p:cNvPr id="5" name="ZoneTexte 4">
            <a:extLst>
              <a:ext uri="{FF2B5EF4-FFF2-40B4-BE49-F238E27FC236}">
                <a16:creationId xmlns:a16="http://schemas.microsoft.com/office/drawing/2014/main" id="{5D2AC75D-6DA0-3659-7F5B-B58A31D6D61B}"/>
              </a:ext>
            </a:extLst>
          </p:cNvPr>
          <p:cNvSpPr txBox="1"/>
          <p:nvPr/>
        </p:nvSpPr>
        <p:spPr>
          <a:xfrm>
            <a:off x="9683932" y="3429000"/>
            <a:ext cx="2508068" cy="1938992"/>
          </a:xfrm>
          <a:prstGeom prst="rect">
            <a:avLst/>
          </a:prstGeom>
          <a:noFill/>
        </p:spPr>
        <p:txBody>
          <a:bodyPr wrap="square" rtlCol="0">
            <a:spAutoFit/>
          </a:bodyPr>
          <a:lstStyle/>
          <a:p>
            <a:r>
              <a:rPr lang="fr-FR" sz="2400" b="1" dirty="0">
                <a:solidFill>
                  <a:srgbClr val="FFFF00"/>
                </a:solidFill>
              </a:rPr>
              <a:t>Les </a:t>
            </a:r>
            <a:r>
              <a:rPr lang="fr-FR" sz="2400" b="1" dirty="0" err="1">
                <a:solidFill>
                  <a:srgbClr val="FFFF00"/>
                </a:solidFill>
              </a:rPr>
              <a:t>Junies</a:t>
            </a:r>
            <a:r>
              <a:rPr lang="fr-FR" sz="2400" b="1" dirty="0">
                <a:solidFill>
                  <a:srgbClr val="FFFF00"/>
                </a:solidFill>
              </a:rPr>
              <a:t> - Eglise Saint-Pierre-ès-Liens - Vue générale de l'église</a:t>
            </a:r>
          </a:p>
        </p:txBody>
      </p:sp>
    </p:spTree>
    <p:extLst>
      <p:ext uri="{BB962C8B-B14F-4D97-AF65-F5344CB8AC3E}">
        <p14:creationId xmlns:p14="http://schemas.microsoft.com/office/powerpoint/2010/main" val="2940031888"/>
      </p:ext>
    </p:extLst>
  </p:cSld>
  <p:clrMapOvr>
    <a:masterClrMapping/>
  </p:clrMapOvr>
  <mc:AlternateContent xmlns:mc="http://schemas.openxmlformats.org/markup-compatibility/2006" xmlns:p14="http://schemas.microsoft.com/office/powerpoint/2010/main">
    <mc:Choice Requires="p14">
      <p:transition spd="slow" p14:dur="5000" advClick="0" advTm="8000">
        <p:fade/>
        <p:sndAc>
          <p:stSnd loop="1">
            <p:snd r:embed="rId2" name="Chœur des Sœurs de lAbbaye dEchourgnac - Salve Regina.wav"/>
          </p:stSnd>
        </p:sndAc>
      </p:transition>
    </mc:Choice>
    <mc:Fallback xmlns="">
      <p:transition spd="slow" advClick="0" advTm="8000">
        <p:fade/>
        <p:sndAc>
          <p:stSnd loop="1">
            <p:snd r:embed="rId4" name="Chœur des Sœurs de lAbbaye dEchourgnac - Salve Regin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26A1505-85B0-B5D8-6BA7-910837B06C47}"/>
              </a:ext>
            </a:extLst>
          </p:cNvPr>
          <p:cNvSpPr/>
          <p:nvPr/>
        </p:nvSpPr>
        <p:spPr>
          <a:xfrm>
            <a:off x="0" y="0"/>
            <a:ext cx="12310533"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t>Vers 1214, Guillaume de </a:t>
            </a:r>
            <a:r>
              <a:rPr lang="fr-FR" sz="3600" b="1" dirty="0" err="1"/>
              <a:t>Cadaillac</a:t>
            </a:r>
            <a:r>
              <a:rPr lang="fr-FR" sz="3600" b="1" dirty="0"/>
              <a:t>, évêque de Cahors (1208-1235), donne la terre de </a:t>
            </a:r>
            <a:r>
              <a:rPr lang="fr-FR" sz="3600" b="1" dirty="0" err="1"/>
              <a:t>Canourgues</a:t>
            </a:r>
            <a:r>
              <a:rPr lang="fr-FR" sz="3600" b="1" dirty="0"/>
              <a:t> à Bertrand de Jean, marchand cadurcien enrichi dans le négoce et la banque, cahorsin2. Cette donation est intervenue au moment de la croisade des Albigeois. Il est possible qu'elle soit liée à leur participation financière au profit de l'évêque qui a combattu au côté de Simon de Montfort et obtenu que le comté de Cahors soit rattaché aux évêques de Cahors. Les de Jean vont donner leur nom à la terre qu'ils ont acquise, les </a:t>
            </a:r>
            <a:r>
              <a:rPr lang="fr-FR" sz="3600" b="1" dirty="0" err="1"/>
              <a:t>Joanies</a:t>
            </a:r>
            <a:r>
              <a:rPr lang="fr-FR" sz="3600" b="1" dirty="0"/>
              <a:t>, qui va progressivement devenir les </a:t>
            </a:r>
            <a:r>
              <a:rPr lang="fr-FR" sz="3600" b="1" dirty="0" err="1"/>
              <a:t>Junies</a:t>
            </a:r>
            <a:r>
              <a:rPr lang="fr-FR" sz="3600" b="1" dirty="0"/>
              <a:t>.</a:t>
            </a:r>
          </a:p>
        </p:txBody>
      </p:sp>
    </p:spTree>
    <p:extLst>
      <p:ext uri="{BB962C8B-B14F-4D97-AF65-F5344CB8AC3E}">
        <p14:creationId xmlns:p14="http://schemas.microsoft.com/office/powerpoint/2010/main" val="257860346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7">
                                            <p:txEl>
                                              <p:pRg st="0" end="0"/>
                                            </p:txEl>
                                          </p:spTgt>
                                        </p:tgtEl>
                                        <p:attrNameLst>
                                          <p:attrName>style.visibility</p:attrName>
                                        </p:attrNameLst>
                                      </p:cBhvr>
                                      <p:to>
                                        <p:strVal val="visible"/>
                                      </p:to>
                                    </p:set>
                                    <p:set>
                                      <p:cBhvr>
                                        <p:cTn id="7" dur="455" fill="hold">
                                          <p:stCondLst>
                                            <p:cond delay="0"/>
                                          </p:stCondLst>
                                        </p:cTn>
                                        <p:tgtEl>
                                          <p:spTgt spid="7">
                                            <p:txEl>
                                              <p:pRg st="0" end="0"/>
                                            </p:txEl>
                                          </p:spTgt>
                                        </p:tgtEl>
                                        <p:attrNameLst>
                                          <p:attrName>style.rotation</p:attrName>
                                        </p:attrNameLst>
                                      </p:cBhvr>
                                      <p:to>
                                        <p:strVal val="-45.0"/>
                                      </p:to>
                                    </p:set>
                                    <p:anim calcmode="lin" valueType="num">
                                      <p:cBhvr>
                                        <p:cTn id="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7">
                                            <p:txEl>
                                              <p:pRg st="0" end="0"/>
                                            </p:txEl>
                                          </p:spTgt>
                                        </p:tgtEl>
                                        <p:attrNameLst>
                                          <p:attrName>style.visibility</p:attrName>
                                        </p:attrNameLst>
                                      </p:cBhvr>
                                      <p:to>
                                        <p:strVal val="visible"/>
                                      </p:to>
                                    </p:set>
                                    <p:set>
                                      <p:cBhvr>
                                        <p:cTn id="16" dur="455" fill="hold">
                                          <p:stCondLst>
                                            <p:cond delay="0"/>
                                          </p:stCondLst>
                                        </p:cTn>
                                        <p:tgtEl>
                                          <p:spTgt spid="7">
                                            <p:txEl>
                                              <p:pRg st="0" end="0"/>
                                            </p:txEl>
                                          </p:spTgt>
                                        </p:tgtEl>
                                        <p:attrNameLst>
                                          <p:attrName>style.rotation</p:attrName>
                                        </p:attrNameLst>
                                      </p:cBhvr>
                                      <p:to>
                                        <p:strVal val="-45.0"/>
                                      </p:to>
                                    </p:set>
                                    <p:anim calcmode="lin" valueType="num">
                                      <p:cBhvr>
                                        <p:cTn id="17"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8A5551B9-AD7E-102D-124B-1B9A23C863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941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4E9032D-6971-E7CB-9E34-15DDF089F673}"/>
              </a:ext>
            </a:extLst>
          </p:cNvPr>
          <p:cNvSpPr txBox="1"/>
          <p:nvPr/>
        </p:nvSpPr>
        <p:spPr>
          <a:xfrm>
            <a:off x="9074915" y="3429000"/>
            <a:ext cx="2877599" cy="1569660"/>
          </a:xfrm>
          <a:prstGeom prst="rect">
            <a:avLst/>
          </a:prstGeom>
          <a:noFill/>
        </p:spPr>
        <p:txBody>
          <a:bodyPr wrap="square" rtlCol="0">
            <a:spAutoFit/>
          </a:bodyPr>
          <a:lstStyle/>
          <a:p>
            <a:r>
              <a:rPr lang="fr-FR" sz="2400" b="1" dirty="0">
                <a:solidFill>
                  <a:srgbClr val="FFFF00"/>
                </a:solidFill>
              </a:rPr>
              <a:t>Le chevet de l'église avec des bâtiments du couvent.</a:t>
            </a:r>
          </a:p>
        </p:txBody>
      </p:sp>
    </p:spTree>
    <p:extLst>
      <p:ext uri="{BB962C8B-B14F-4D97-AF65-F5344CB8AC3E}">
        <p14:creationId xmlns:p14="http://schemas.microsoft.com/office/powerpoint/2010/main" val="364281146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hapelle, coffre, cathédrale&#10;&#10;Description générée automatiquement">
            <a:extLst>
              <a:ext uri="{FF2B5EF4-FFF2-40B4-BE49-F238E27FC236}">
                <a16:creationId xmlns:a16="http://schemas.microsoft.com/office/drawing/2014/main" id="{807009F2-681D-99FF-6E25-F6988DFD4C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89858" y="201910"/>
            <a:ext cx="4661871"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211CB63-6856-4A25-7786-ECF8F4248B1D}"/>
              </a:ext>
            </a:extLst>
          </p:cNvPr>
          <p:cNvSpPr txBox="1"/>
          <p:nvPr/>
        </p:nvSpPr>
        <p:spPr>
          <a:xfrm>
            <a:off x="7241374" y="176090"/>
            <a:ext cx="3158838" cy="830997"/>
          </a:xfrm>
          <a:prstGeom prst="rect">
            <a:avLst/>
          </a:prstGeom>
          <a:noFill/>
        </p:spPr>
        <p:txBody>
          <a:bodyPr wrap="square" rtlCol="0">
            <a:spAutoFit/>
          </a:bodyPr>
          <a:lstStyle/>
          <a:p>
            <a:r>
              <a:rPr lang="fr-FR" sz="2400" b="1" dirty="0">
                <a:solidFill>
                  <a:schemeClr val="bg1"/>
                </a:solidFill>
              </a:rPr>
              <a:t>La nef vers le chœur et une chapelle.</a:t>
            </a:r>
          </a:p>
        </p:txBody>
      </p:sp>
      <p:pic>
        <p:nvPicPr>
          <p:cNvPr id="7" name="Image 6" descr="Une image contenant chapelle, intérieur, Lieux sacrés, lieu de culte&#10;&#10;Description générée automatiquement">
            <a:extLst>
              <a:ext uri="{FF2B5EF4-FFF2-40B4-BE49-F238E27FC236}">
                <a16:creationId xmlns:a16="http://schemas.microsoft.com/office/drawing/2014/main" id="{6942F8DE-13D6-ED1D-8E98-4B25052C97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40271" y="189000"/>
            <a:ext cx="4965514" cy="6480000"/>
          </a:xfrm>
          <a:prstGeom prst="rect">
            <a:avLst/>
          </a:prstGeom>
          <a:ln w="88900" cap="sq" cmpd="thickThin">
            <a:solidFill>
              <a:schemeClr val="bg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94DF222C-DB49-7185-A031-C422B9AAFD8B}"/>
              </a:ext>
            </a:extLst>
          </p:cNvPr>
          <p:cNvSpPr txBox="1"/>
          <p:nvPr/>
        </p:nvSpPr>
        <p:spPr>
          <a:xfrm>
            <a:off x="2135227" y="189000"/>
            <a:ext cx="3619168" cy="954107"/>
          </a:xfrm>
          <a:prstGeom prst="rect">
            <a:avLst/>
          </a:prstGeom>
          <a:noFill/>
        </p:spPr>
        <p:txBody>
          <a:bodyPr wrap="square" rtlCol="0">
            <a:spAutoFit/>
          </a:bodyPr>
          <a:lstStyle/>
          <a:p>
            <a:r>
              <a:rPr lang="fr-FR" sz="2800" b="1" dirty="0">
                <a:solidFill>
                  <a:schemeClr val="bg1"/>
                </a:solidFill>
              </a:rPr>
              <a:t>La nef vers l'ouest avec le retable.</a:t>
            </a:r>
          </a:p>
        </p:txBody>
      </p:sp>
    </p:spTree>
    <p:extLst>
      <p:ext uri="{BB962C8B-B14F-4D97-AF65-F5344CB8AC3E}">
        <p14:creationId xmlns:p14="http://schemas.microsoft.com/office/powerpoint/2010/main" val="96966715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arche, architecture, église&#10;&#10;Description générée automatiquement">
            <a:extLst>
              <a:ext uri="{FF2B5EF4-FFF2-40B4-BE49-F238E27FC236}">
                <a16:creationId xmlns:a16="http://schemas.microsoft.com/office/drawing/2014/main" id="{5368F639-3CA0-0C4A-140A-F61C81B74F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9003" y="189003"/>
            <a:ext cx="4588568"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4C4F1A4-C4EA-93B3-73CF-148F816208DA}"/>
              </a:ext>
            </a:extLst>
          </p:cNvPr>
          <p:cNvSpPr txBox="1"/>
          <p:nvPr/>
        </p:nvSpPr>
        <p:spPr>
          <a:xfrm>
            <a:off x="991878" y="6309003"/>
            <a:ext cx="4728754" cy="461665"/>
          </a:xfrm>
          <a:prstGeom prst="rect">
            <a:avLst/>
          </a:prstGeom>
          <a:noFill/>
        </p:spPr>
        <p:txBody>
          <a:bodyPr wrap="square" rtlCol="0">
            <a:spAutoFit/>
          </a:bodyPr>
          <a:lstStyle/>
          <a:p>
            <a:r>
              <a:rPr lang="fr-FR" sz="2400" b="1" dirty="0">
                <a:solidFill>
                  <a:srgbClr val="FFFF00"/>
                </a:solidFill>
              </a:rPr>
              <a:t>Portail modifié en 1851.</a:t>
            </a:r>
          </a:p>
        </p:txBody>
      </p:sp>
      <p:pic>
        <p:nvPicPr>
          <p:cNvPr id="5" name="Image 4" descr="Une image contenant lieu de culte, Lieux sacrés, écran, sanctuaire&#10;&#10;Description générée automatiquement">
            <a:extLst>
              <a:ext uri="{FF2B5EF4-FFF2-40B4-BE49-F238E27FC236}">
                <a16:creationId xmlns:a16="http://schemas.microsoft.com/office/drawing/2014/main" id="{430F9CBC-1B59-51FA-93DD-CB5A316A129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30997" y="1158170"/>
            <a:ext cx="5832000" cy="4886582"/>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6F13D74-2F60-9E39-2B72-D7F0B9BDBAD7}"/>
              </a:ext>
            </a:extLst>
          </p:cNvPr>
          <p:cNvSpPr txBox="1"/>
          <p:nvPr/>
        </p:nvSpPr>
        <p:spPr>
          <a:xfrm>
            <a:off x="6627645" y="582415"/>
            <a:ext cx="5233430" cy="461665"/>
          </a:xfrm>
          <a:prstGeom prst="rect">
            <a:avLst/>
          </a:prstGeom>
          <a:noFill/>
        </p:spPr>
        <p:txBody>
          <a:bodyPr wrap="square" rtlCol="0">
            <a:spAutoFit/>
          </a:bodyPr>
          <a:lstStyle/>
          <a:p>
            <a:r>
              <a:rPr lang="fr-FR" sz="2400" dirty="0">
                <a:solidFill>
                  <a:srgbClr val="FFFF00"/>
                </a:solidFill>
              </a:rPr>
              <a:t>Retable baroque du XVIIe siècle.</a:t>
            </a:r>
          </a:p>
        </p:txBody>
      </p:sp>
    </p:spTree>
    <p:extLst>
      <p:ext uri="{BB962C8B-B14F-4D97-AF65-F5344CB8AC3E}">
        <p14:creationId xmlns:p14="http://schemas.microsoft.com/office/powerpoint/2010/main" val="264046015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vitrail, bâtiment, verre&#10;&#10;Description générée automatiquement">
            <a:extLst>
              <a:ext uri="{FF2B5EF4-FFF2-40B4-BE49-F238E27FC236}">
                <a16:creationId xmlns:a16="http://schemas.microsoft.com/office/drawing/2014/main" id="{25DFF677-B99B-6B74-35F2-752B97A87C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0271" y="189000"/>
            <a:ext cx="7984985"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C407D8F-BF3C-8B6A-2BCE-30EB10359520}"/>
              </a:ext>
            </a:extLst>
          </p:cNvPr>
          <p:cNvSpPr txBox="1"/>
          <p:nvPr/>
        </p:nvSpPr>
        <p:spPr>
          <a:xfrm>
            <a:off x="8961120" y="3827417"/>
            <a:ext cx="2939143" cy="1938992"/>
          </a:xfrm>
          <a:prstGeom prst="rect">
            <a:avLst/>
          </a:prstGeom>
          <a:noFill/>
        </p:spPr>
        <p:txBody>
          <a:bodyPr wrap="square" rtlCol="0">
            <a:spAutoFit/>
          </a:bodyPr>
          <a:lstStyle/>
          <a:p>
            <a:r>
              <a:rPr lang="fr-FR" sz="2400" b="1" dirty="0"/>
              <a:t>Verrière de la vie du Christ. </a:t>
            </a:r>
            <a:r>
              <a:rPr lang="fr-FR" sz="2400" b="1" dirty="0" err="1"/>
              <a:t>Gaucelme</a:t>
            </a:r>
            <a:r>
              <a:rPr lang="fr-FR" sz="2400" b="1" dirty="0"/>
              <a:t> de Jean en donateur de l'église.</a:t>
            </a:r>
          </a:p>
        </p:txBody>
      </p:sp>
    </p:spTree>
    <p:extLst>
      <p:ext uri="{BB962C8B-B14F-4D97-AF65-F5344CB8AC3E}">
        <p14:creationId xmlns:p14="http://schemas.microsoft.com/office/powerpoint/2010/main" val="4175494262"/>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vitrail, bâtiment, verre&#10;&#10;Description générée automatiquement">
            <a:extLst>
              <a:ext uri="{FF2B5EF4-FFF2-40B4-BE49-F238E27FC236}">
                <a16:creationId xmlns:a16="http://schemas.microsoft.com/office/drawing/2014/main" id="{4A08D6EC-3B44-0C7F-79DA-24CA007221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25400" y="189000"/>
            <a:ext cx="350507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38396EC-BF28-1429-13A8-03BFD7234661}"/>
              </a:ext>
            </a:extLst>
          </p:cNvPr>
          <p:cNvSpPr txBox="1"/>
          <p:nvPr/>
        </p:nvSpPr>
        <p:spPr>
          <a:xfrm>
            <a:off x="5808772" y="287384"/>
            <a:ext cx="2416628" cy="1938992"/>
          </a:xfrm>
          <a:prstGeom prst="rect">
            <a:avLst/>
          </a:prstGeom>
          <a:noFill/>
        </p:spPr>
        <p:txBody>
          <a:bodyPr wrap="square" rtlCol="0">
            <a:spAutoFit/>
          </a:bodyPr>
          <a:lstStyle/>
          <a:p>
            <a:r>
              <a:rPr lang="fr-FR" sz="2400" b="1" dirty="0">
                <a:solidFill>
                  <a:srgbClr val="FFFF00"/>
                </a:solidFill>
              </a:rPr>
              <a:t>Verrière de la vie du Christ datant du XIVe siècle, avec les donateurs.</a:t>
            </a:r>
          </a:p>
        </p:txBody>
      </p:sp>
      <p:pic>
        <p:nvPicPr>
          <p:cNvPr id="6" name="Image 5" descr="Une image contenant église, vitrail, fenêtre, bâtiment&#10;&#10;Description générée automatiquement">
            <a:extLst>
              <a:ext uri="{FF2B5EF4-FFF2-40B4-BE49-F238E27FC236}">
                <a16:creationId xmlns:a16="http://schemas.microsoft.com/office/drawing/2014/main" id="{7690521E-8E87-50DD-7A6C-5B6E893B02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1525" y="189000"/>
            <a:ext cx="3643008" cy="6480000"/>
          </a:xfrm>
          <a:prstGeom prst="rect">
            <a:avLst/>
          </a:prstGeom>
          <a:ln w="889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80CA9A0B-357B-394B-82A0-CEDE6E62AE66}"/>
              </a:ext>
            </a:extLst>
          </p:cNvPr>
          <p:cNvSpPr txBox="1"/>
          <p:nvPr/>
        </p:nvSpPr>
        <p:spPr>
          <a:xfrm>
            <a:off x="4290208" y="4950823"/>
            <a:ext cx="2508069" cy="1200329"/>
          </a:xfrm>
          <a:prstGeom prst="rect">
            <a:avLst/>
          </a:prstGeom>
          <a:noFill/>
        </p:spPr>
        <p:txBody>
          <a:bodyPr wrap="square" rtlCol="0">
            <a:spAutoFit/>
          </a:bodyPr>
          <a:lstStyle/>
          <a:p>
            <a:r>
              <a:rPr lang="fr-FR" sz="2400" b="1" dirty="0">
                <a:solidFill>
                  <a:srgbClr val="FFFF00"/>
                </a:solidFill>
              </a:rPr>
              <a:t>Verrière de la vie du Christ : annonciation.</a:t>
            </a:r>
          </a:p>
        </p:txBody>
      </p:sp>
    </p:spTree>
    <p:extLst>
      <p:ext uri="{BB962C8B-B14F-4D97-AF65-F5344CB8AC3E}">
        <p14:creationId xmlns:p14="http://schemas.microsoft.com/office/powerpoint/2010/main" val="2361218182"/>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église, vitrail, verre&#10;&#10;Description générée automatiquement">
            <a:extLst>
              <a:ext uri="{FF2B5EF4-FFF2-40B4-BE49-F238E27FC236}">
                <a16:creationId xmlns:a16="http://schemas.microsoft.com/office/drawing/2014/main" id="{BDFCCE45-0B64-5360-2C07-0F0089AFA2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257" y="189000"/>
            <a:ext cx="3800589" cy="6480000"/>
          </a:xfrm>
          <a:prstGeom prst="rect">
            <a:avLst/>
          </a:prstGeom>
          <a:ln w="889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013DE22-D29A-4BD5-F9B5-6D04DC65D552}"/>
              </a:ext>
            </a:extLst>
          </p:cNvPr>
          <p:cNvSpPr txBox="1"/>
          <p:nvPr/>
        </p:nvSpPr>
        <p:spPr>
          <a:xfrm>
            <a:off x="4293160" y="4886235"/>
            <a:ext cx="2782388" cy="1200329"/>
          </a:xfrm>
          <a:prstGeom prst="rect">
            <a:avLst/>
          </a:prstGeom>
          <a:noFill/>
        </p:spPr>
        <p:txBody>
          <a:bodyPr wrap="square" rtlCol="0">
            <a:spAutoFit/>
          </a:bodyPr>
          <a:lstStyle/>
          <a:p>
            <a:r>
              <a:rPr lang="fr-FR" sz="2400" b="1" dirty="0"/>
              <a:t>Verrière de la vie du Christ : crucifixion.</a:t>
            </a:r>
          </a:p>
        </p:txBody>
      </p:sp>
      <p:pic>
        <p:nvPicPr>
          <p:cNvPr id="8" name="Image 7" descr="Une image contenant fenêtre, vitrail, église, bâtiment&#10;&#10;Description générée automatiquement">
            <a:extLst>
              <a:ext uri="{FF2B5EF4-FFF2-40B4-BE49-F238E27FC236}">
                <a16:creationId xmlns:a16="http://schemas.microsoft.com/office/drawing/2014/main" id="{CE3E70FE-6903-CD13-B6C1-B150AD680C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53719" y="189000"/>
            <a:ext cx="4111024" cy="6480000"/>
          </a:xfrm>
          <a:prstGeom prst="rect">
            <a:avLst/>
          </a:prstGeom>
          <a:ln w="88900" cap="sq" cmpd="thickThin">
            <a:solidFill>
              <a:srgbClr val="0070C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686B58B1-5E26-4687-D6E9-C5C6F17E06DD}"/>
              </a:ext>
            </a:extLst>
          </p:cNvPr>
          <p:cNvSpPr txBox="1"/>
          <p:nvPr/>
        </p:nvSpPr>
        <p:spPr>
          <a:xfrm>
            <a:off x="5395268" y="771436"/>
            <a:ext cx="1969365" cy="2677656"/>
          </a:xfrm>
          <a:prstGeom prst="rect">
            <a:avLst/>
          </a:prstGeom>
          <a:noFill/>
        </p:spPr>
        <p:txBody>
          <a:bodyPr wrap="square" rtlCol="0">
            <a:spAutoFit/>
          </a:bodyPr>
          <a:lstStyle/>
          <a:p>
            <a:r>
              <a:rPr lang="fr-FR" sz="2400" b="1" dirty="0"/>
              <a:t>Vitraux de la vie de la Vierge datant du XIXe siècles réalisés par </a:t>
            </a:r>
            <a:r>
              <a:rPr lang="fr-FR" sz="2400" b="1" dirty="0" err="1"/>
              <a:t>Dagrant</a:t>
            </a:r>
            <a:r>
              <a:rPr lang="fr-FR" sz="2400" b="1" dirty="0"/>
              <a:t>.</a:t>
            </a:r>
          </a:p>
        </p:txBody>
      </p:sp>
    </p:spTree>
    <p:extLst>
      <p:ext uri="{BB962C8B-B14F-4D97-AF65-F5344CB8AC3E}">
        <p14:creationId xmlns:p14="http://schemas.microsoft.com/office/powerpoint/2010/main" val="77645050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vitrail, fenêtre, bâtiment&#10;&#10;Description générée automatiquement">
            <a:extLst>
              <a:ext uri="{FF2B5EF4-FFF2-40B4-BE49-F238E27FC236}">
                <a16:creationId xmlns:a16="http://schemas.microsoft.com/office/drawing/2014/main" id="{D5529D7F-8DCC-626A-1A1F-1FE536ED5A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1297" y="189000"/>
            <a:ext cx="8277838"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D0564D9-C9C7-DACB-17A0-38E71DBFA550}"/>
              </a:ext>
            </a:extLst>
          </p:cNvPr>
          <p:cNvSpPr txBox="1"/>
          <p:nvPr/>
        </p:nvSpPr>
        <p:spPr>
          <a:xfrm>
            <a:off x="226474" y="3069772"/>
            <a:ext cx="2664823" cy="2677656"/>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Vitraux du XIVe siècle représentant des épisodes de la vie de saint Jean-Baptiste.</a:t>
            </a:r>
          </a:p>
        </p:txBody>
      </p:sp>
    </p:spTree>
    <p:extLst>
      <p:ext uri="{BB962C8B-B14F-4D97-AF65-F5344CB8AC3E}">
        <p14:creationId xmlns:p14="http://schemas.microsoft.com/office/powerpoint/2010/main" val="241564768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église, fenêtre, vitrail, art&#10;&#10;Description générée automatiquement">
            <a:extLst>
              <a:ext uri="{FF2B5EF4-FFF2-40B4-BE49-F238E27FC236}">
                <a16:creationId xmlns:a16="http://schemas.microsoft.com/office/drawing/2014/main" id="{40013506-70AA-9E46-879D-75AFB1B95F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570" y="1182017"/>
            <a:ext cx="3348000" cy="4493963"/>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église, vitrail, fenêtre, bâtiment&#10;&#10;Description générée automatiquement">
            <a:extLst>
              <a:ext uri="{FF2B5EF4-FFF2-40B4-BE49-F238E27FC236}">
                <a16:creationId xmlns:a16="http://schemas.microsoft.com/office/drawing/2014/main" id="{F1BFDD68-C016-05A8-B1A7-C926574EC26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16431" y="576262"/>
            <a:ext cx="3286125" cy="5705475"/>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62514904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église, bâtiment, vitrail&#10;&#10;Description générée automatiquement">
            <a:extLst>
              <a:ext uri="{FF2B5EF4-FFF2-40B4-BE49-F238E27FC236}">
                <a16:creationId xmlns:a16="http://schemas.microsoft.com/office/drawing/2014/main" id="{FBB9C559-1C81-D630-7CCC-91B1DAC8C1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1476" y="279000"/>
            <a:ext cx="7753845"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1F73261-3BE6-E7C8-2CE9-1B2DFBB84D37}"/>
              </a:ext>
            </a:extLst>
          </p:cNvPr>
          <p:cNvSpPr txBox="1"/>
          <p:nvPr/>
        </p:nvSpPr>
        <p:spPr>
          <a:xfrm>
            <a:off x="8817429" y="4153989"/>
            <a:ext cx="3200400" cy="830997"/>
          </a:xfrm>
          <a:prstGeom prst="rect">
            <a:avLst/>
          </a:prstGeom>
          <a:noFill/>
        </p:spPr>
        <p:txBody>
          <a:bodyPr wrap="square" rtlCol="0">
            <a:spAutoFit/>
          </a:bodyPr>
          <a:lstStyle/>
          <a:p>
            <a:r>
              <a:rPr lang="fr-FR" sz="2400" b="1" dirty="0">
                <a:solidFill>
                  <a:srgbClr val="FFFF00"/>
                </a:solidFill>
              </a:rPr>
              <a:t>Rose triangulaire de la façade ouest.</a:t>
            </a:r>
          </a:p>
        </p:txBody>
      </p:sp>
    </p:spTree>
    <p:extLst>
      <p:ext uri="{BB962C8B-B14F-4D97-AF65-F5344CB8AC3E}">
        <p14:creationId xmlns:p14="http://schemas.microsoft.com/office/powerpoint/2010/main" val="203747658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vitrail, fenêtre, bâtiment&#10;&#10;Description générée automatiquement">
            <a:extLst>
              <a:ext uri="{FF2B5EF4-FFF2-40B4-BE49-F238E27FC236}">
                <a16:creationId xmlns:a16="http://schemas.microsoft.com/office/drawing/2014/main" id="{FC7A8616-23CA-C4D9-F039-7ED7526BF5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0846" y="571500"/>
            <a:ext cx="3209925" cy="5715000"/>
          </a:xfrm>
          <a:prstGeom prst="rect">
            <a:avLst/>
          </a:prstGeom>
          <a:ln w="88900" cap="sq" cmpd="thickThin">
            <a:solidFill>
              <a:srgbClr val="FFFF00"/>
            </a:solidFill>
            <a:prstDash val="solid"/>
            <a:miter lim="800000"/>
          </a:ln>
          <a:effectLst>
            <a:innerShdw blurRad="76200">
              <a:srgbClr val="000000"/>
            </a:innerShdw>
          </a:effectLst>
        </p:spPr>
      </p:pic>
      <p:pic>
        <p:nvPicPr>
          <p:cNvPr id="9" name="Image 8" descr="Une image contenant plein air, herbe, bâtiment, ciel&#10;&#10;Description générée automatiquement">
            <a:extLst>
              <a:ext uri="{FF2B5EF4-FFF2-40B4-BE49-F238E27FC236}">
                <a16:creationId xmlns:a16="http://schemas.microsoft.com/office/drawing/2014/main" id="{CC8EFD01-930F-5E52-4C0A-58F4855DAE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1735577"/>
            <a:ext cx="5472000" cy="365363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32570044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lafond, coffre, arcade&#10;&#10;Description générée automatiquement">
            <a:extLst>
              <a:ext uri="{FF2B5EF4-FFF2-40B4-BE49-F238E27FC236}">
                <a16:creationId xmlns:a16="http://schemas.microsoft.com/office/drawing/2014/main" id="{0DCC0B2A-62C2-A2CE-2A8D-D53FF2AD651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22852" y="279000"/>
            <a:ext cx="7346295"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95683427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dre photo, intérieur, art, mur&#10;&#10;Description générée automatiquement">
            <a:extLst>
              <a:ext uri="{FF2B5EF4-FFF2-40B4-BE49-F238E27FC236}">
                <a16:creationId xmlns:a16="http://schemas.microsoft.com/office/drawing/2014/main" id="{4924E082-D00A-0C31-3857-D72D9D9066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5000" y="571500"/>
            <a:ext cx="8382000" cy="5715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5365231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bâtiment, Sculpture sur pierre, sculpture&#10;&#10;Description générée automatiquement">
            <a:extLst>
              <a:ext uri="{FF2B5EF4-FFF2-40B4-BE49-F238E27FC236}">
                <a16:creationId xmlns:a16="http://schemas.microsoft.com/office/drawing/2014/main" id="{CE4FC47A-223A-0AA2-F2A6-09484435041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2670" y="189000"/>
            <a:ext cx="4972664" cy="6480000"/>
          </a:xfrm>
          <a:prstGeom prst="rect">
            <a:avLst/>
          </a:prstGeom>
        </p:spPr>
      </p:pic>
      <p:pic>
        <p:nvPicPr>
          <p:cNvPr id="5" name="Image 4" descr="Une image contenant sculpture, Sculpture sur pierre, Sculpture, art&#10;&#10;Description générée automatiquement">
            <a:extLst>
              <a:ext uri="{FF2B5EF4-FFF2-40B4-BE49-F238E27FC236}">
                <a16:creationId xmlns:a16="http://schemas.microsoft.com/office/drawing/2014/main" id="{2963D73C-7766-1149-9E77-525584775E2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96000" y="189000"/>
            <a:ext cx="5604324" cy="6480000"/>
          </a:xfrm>
          <a:prstGeom prst="rect">
            <a:avLst/>
          </a:prstGeom>
        </p:spPr>
      </p:pic>
    </p:spTree>
    <p:extLst>
      <p:ext uri="{BB962C8B-B14F-4D97-AF65-F5344CB8AC3E}">
        <p14:creationId xmlns:p14="http://schemas.microsoft.com/office/powerpoint/2010/main" val="222349415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trail, art, Symétrie, fenêtre&#10;&#10;Description générée automatiquement">
            <a:extLst>
              <a:ext uri="{FF2B5EF4-FFF2-40B4-BE49-F238E27FC236}">
                <a16:creationId xmlns:a16="http://schemas.microsoft.com/office/drawing/2014/main" id="{0DE9058C-08D3-C942-4145-DB8D305580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433890" y="207000"/>
            <a:ext cx="6002923" cy="6444000"/>
          </a:xfrm>
          <a:prstGeom prst="rect">
            <a:avLst/>
          </a:prstGeom>
        </p:spPr>
      </p:pic>
      <p:sp>
        <p:nvSpPr>
          <p:cNvPr id="4" name="ZoneTexte 3">
            <a:extLst>
              <a:ext uri="{FF2B5EF4-FFF2-40B4-BE49-F238E27FC236}">
                <a16:creationId xmlns:a16="http://schemas.microsoft.com/office/drawing/2014/main" id="{BB5BD1AF-33B1-82C9-64EA-7C9DABE1FC63}"/>
              </a:ext>
            </a:extLst>
          </p:cNvPr>
          <p:cNvSpPr txBox="1"/>
          <p:nvPr/>
        </p:nvSpPr>
        <p:spPr>
          <a:xfrm>
            <a:off x="1767376" y="3913779"/>
            <a:ext cx="3545058" cy="1569660"/>
          </a:xfrm>
          <a:prstGeom prst="rect">
            <a:avLst/>
          </a:prstGeom>
          <a:noFill/>
        </p:spPr>
        <p:txBody>
          <a:bodyPr wrap="square" rtlCol="0">
            <a:spAutoFit/>
          </a:bodyPr>
          <a:lstStyle/>
          <a:p>
            <a:r>
              <a:rPr lang="fr-FR" sz="2400" b="1" dirty="0"/>
              <a:t>Les </a:t>
            </a:r>
            <a:r>
              <a:rPr lang="fr-FR" sz="2400" b="1" dirty="0" err="1"/>
              <a:t>Junies</a:t>
            </a:r>
            <a:r>
              <a:rPr lang="fr-FR" sz="2400" b="1" dirty="0"/>
              <a:t> - Église Saint-Pierre-ès-Liens - Vitrail de la vie du Christ - Armoiries des de Jean</a:t>
            </a:r>
          </a:p>
        </p:txBody>
      </p:sp>
    </p:spTree>
    <p:extLst>
      <p:ext uri="{BB962C8B-B14F-4D97-AF65-F5344CB8AC3E}">
        <p14:creationId xmlns:p14="http://schemas.microsoft.com/office/powerpoint/2010/main" val="259067403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32914A-1E07-9406-7722-8E2F86CA685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5400" b="1" dirty="0"/>
              <a:t>Les </a:t>
            </a:r>
            <a:r>
              <a:rPr lang="fr-FR" sz="5400" b="1" dirty="0" err="1"/>
              <a:t>Junies</a:t>
            </a:r>
            <a:r>
              <a:rPr lang="fr-FR" sz="5400" b="1" dirty="0"/>
              <a:t> est une commune française, située dans l'ouest du département du Lot en région Occitanie. Elle est également dans la Bouriane, une région naturelle sablonneuse et collinaire couverte de forêt avec comme essence principale des châtaigniers.</a:t>
            </a:r>
          </a:p>
        </p:txBody>
      </p:sp>
    </p:spTree>
    <p:extLst>
      <p:ext uri="{BB962C8B-B14F-4D97-AF65-F5344CB8AC3E}">
        <p14:creationId xmlns:p14="http://schemas.microsoft.com/office/powerpoint/2010/main" val="295561955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ciel, Architecture médiévale&#10;&#10;Description générée automatiquement">
            <a:extLst>
              <a:ext uri="{FF2B5EF4-FFF2-40B4-BE49-F238E27FC236}">
                <a16:creationId xmlns:a16="http://schemas.microsoft.com/office/drawing/2014/main" id="{A87776FF-570A-5926-EE80-A466C77F5C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191" y="304214"/>
            <a:ext cx="3223440" cy="5328000"/>
          </a:xfrm>
          <a:prstGeom prst="rect">
            <a:avLst/>
          </a:prstGeom>
          <a:ln w="88900" cap="sq" cmpd="thickThin">
            <a:solidFill>
              <a:schemeClr val="tx2"/>
            </a:solidFill>
            <a:prstDash val="solid"/>
            <a:miter lim="800000"/>
          </a:ln>
          <a:effectLst>
            <a:innerShdw blurRad="76200">
              <a:srgbClr val="000000"/>
            </a:innerShdw>
          </a:effectLst>
        </p:spPr>
      </p:pic>
      <p:pic>
        <p:nvPicPr>
          <p:cNvPr id="13" name="Image 12" descr="Une image contenant bâtiment, chapelle, cathédrale, coffre&#10;&#10;Description générée automatiquement">
            <a:extLst>
              <a:ext uri="{FF2B5EF4-FFF2-40B4-BE49-F238E27FC236}">
                <a16:creationId xmlns:a16="http://schemas.microsoft.com/office/drawing/2014/main" id="{02C29111-1B14-2313-E88A-FAE971F8C21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576370" y="829479"/>
            <a:ext cx="3257550" cy="5705475"/>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85017725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arbre, plante&#10;&#10;Description générée automatiquement">
            <a:extLst>
              <a:ext uri="{FF2B5EF4-FFF2-40B4-BE49-F238E27FC236}">
                <a16:creationId xmlns:a16="http://schemas.microsoft.com/office/drawing/2014/main" id="{E0797767-670C-C28B-4A1F-A0741BA6DE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2744" y="279000"/>
            <a:ext cx="4723524" cy="630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A8A717D-1E69-9A1D-C6B3-AE52EF23C069}"/>
              </a:ext>
            </a:extLst>
          </p:cNvPr>
          <p:cNvSpPr txBox="1"/>
          <p:nvPr/>
        </p:nvSpPr>
        <p:spPr>
          <a:xfrm>
            <a:off x="5937161" y="4275786"/>
            <a:ext cx="3193960" cy="461665"/>
          </a:xfrm>
          <a:prstGeom prst="rect">
            <a:avLst/>
          </a:prstGeom>
          <a:noFill/>
        </p:spPr>
        <p:txBody>
          <a:bodyPr wrap="square" rtlCol="0">
            <a:spAutoFit/>
          </a:bodyPr>
          <a:lstStyle/>
          <a:p>
            <a:r>
              <a:rPr lang="fr-FR" sz="2400" b="1" dirty="0"/>
              <a:t>Les </a:t>
            </a:r>
            <a:r>
              <a:rPr lang="fr-FR" sz="2400" b="1" dirty="0" err="1"/>
              <a:t>Junies</a:t>
            </a:r>
            <a:r>
              <a:rPr lang="fr-FR" sz="2400" b="1" dirty="0"/>
              <a:t> - Château</a:t>
            </a:r>
          </a:p>
        </p:txBody>
      </p:sp>
    </p:spTree>
    <p:extLst>
      <p:ext uri="{BB962C8B-B14F-4D97-AF65-F5344CB8AC3E}">
        <p14:creationId xmlns:p14="http://schemas.microsoft.com/office/powerpoint/2010/main" val="253967036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maison, bâtiment&#10;&#10;Description générée automatiquement">
            <a:extLst>
              <a:ext uri="{FF2B5EF4-FFF2-40B4-BE49-F238E27FC236}">
                <a16:creationId xmlns:a16="http://schemas.microsoft.com/office/drawing/2014/main" id="{BF690D90-70CB-861E-8649-6689A68355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1116" y="456335"/>
            <a:ext cx="10569767"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1332E1E-ABB2-E647-72D2-BAFBAA3D8CDA}"/>
              </a:ext>
            </a:extLst>
          </p:cNvPr>
          <p:cNvSpPr txBox="1"/>
          <p:nvPr/>
        </p:nvSpPr>
        <p:spPr>
          <a:xfrm>
            <a:off x="4966952" y="6396335"/>
            <a:ext cx="7225048" cy="461665"/>
          </a:xfrm>
          <a:prstGeom prst="rect">
            <a:avLst/>
          </a:prstGeom>
          <a:noFill/>
        </p:spPr>
        <p:txBody>
          <a:bodyPr wrap="square" rtlCol="0">
            <a:spAutoFit/>
          </a:bodyPr>
          <a:lstStyle/>
          <a:p>
            <a:r>
              <a:rPr lang="fr-FR" sz="2400" b="1" dirty="0"/>
              <a:t>La mairie</a:t>
            </a:r>
          </a:p>
        </p:txBody>
      </p:sp>
    </p:spTree>
    <p:extLst>
      <p:ext uri="{BB962C8B-B14F-4D97-AF65-F5344CB8AC3E}">
        <p14:creationId xmlns:p14="http://schemas.microsoft.com/office/powerpoint/2010/main" val="1614890863"/>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herbe&#10;&#10;Description générée automatiquement">
            <a:extLst>
              <a:ext uri="{FF2B5EF4-FFF2-40B4-BE49-F238E27FC236}">
                <a16:creationId xmlns:a16="http://schemas.microsoft.com/office/drawing/2014/main" id="{97E6B656-55AC-533E-E1B8-039E8D3676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9769"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3D0909A-647E-1665-50C4-D10CBE66C21A}"/>
              </a:ext>
            </a:extLst>
          </p:cNvPr>
          <p:cNvSpPr txBox="1"/>
          <p:nvPr/>
        </p:nvSpPr>
        <p:spPr>
          <a:xfrm>
            <a:off x="257578" y="3747753"/>
            <a:ext cx="2846231" cy="1200329"/>
          </a:xfrm>
          <a:prstGeom prst="rect">
            <a:avLst/>
          </a:prstGeom>
          <a:noFill/>
        </p:spPr>
        <p:txBody>
          <a:bodyPr wrap="square" rtlCol="0">
            <a:spAutoFit/>
          </a:bodyPr>
          <a:lstStyle/>
          <a:p>
            <a:r>
              <a:rPr lang="fr-FR" sz="2400" b="1" dirty="0">
                <a:solidFill>
                  <a:srgbClr val="FFFF00"/>
                </a:solidFill>
              </a:rPr>
              <a:t>Église Saint-Pierre-ès-Liens des </a:t>
            </a:r>
            <a:r>
              <a:rPr lang="fr-FR" sz="2400" b="1" dirty="0" err="1">
                <a:solidFill>
                  <a:srgbClr val="FFFF00"/>
                </a:solidFill>
              </a:rPr>
              <a:t>Junies</a:t>
            </a:r>
            <a:r>
              <a:rPr lang="fr-FR" sz="2400" b="1" dirty="0">
                <a:solidFill>
                  <a:srgbClr val="FFFF00"/>
                </a:solidFill>
              </a:rPr>
              <a:t>.</a:t>
            </a:r>
          </a:p>
        </p:txBody>
      </p:sp>
    </p:spTree>
    <p:extLst>
      <p:ext uri="{BB962C8B-B14F-4D97-AF65-F5344CB8AC3E}">
        <p14:creationId xmlns:p14="http://schemas.microsoft.com/office/powerpoint/2010/main" val="4245137652"/>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ciel, arbre&#10;&#10;Description générée automatiquement">
            <a:extLst>
              <a:ext uri="{FF2B5EF4-FFF2-40B4-BE49-F238E27FC236}">
                <a16:creationId xmlns:a16="http://schemas.microsoft.com/office/drawing/2014/main" id="{591CA888-239A-D318-73B1-C0DD0677EC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1121" y="452142"/>
            <a:ext cx="10569757" cy="5940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47ADA5D-604A-597A-7B7E-D83F5BF6401B}"/>
              </a:ext>
            </a:extLst>
          </p:cNvPr>
          <p:cNvSpPr txBox="1"/>
          <p:nvPr/>
        </p:nvSpPr>
        <p:spPr>
          <a:xfrm>
            <a:off x="3451539" y="6392142"/>
            <a:ext cx="7186411" cy="461665"/>
          </a:xfrm>
          <a:prstGeom prst="rect">
            <a:avLst/>
          </a:prstGeom>
          <a:noFill/>
        </p:spPr>
        <p:txBody>
          <a:bodyPr wrap="square" rtlCol="0">
            <a:spAutoFit/>
          </a:bodyPr>
          <a:lstStyle/>
          <a:p>
            <a:r>
              <a:rPr lang="fr-FR" sz="2400" b="1">
                <a:solidFill>
                  <a:srgbClr val="FFFF00"/>
                </a:solidFill>
              </a:rPr>
              <a:t>Église Saint-Martin de Canourgues.</a:t>
            </a:r>
            <a:endParaRPr lang="fr-FR" sz="2400" b="1" dirty="0">
              <a:solidFill>
                <a:srgbClr val="FFFF00"/>
              </a:solidFill>
            </a:endParaRPr>
          </a:p>
        </p:txBody>
      </p:sp>
    </p:spTree>
    <p:extLst>
      <p:ext uri="{BB962C8B-B14F-4D97-AF65-F5344CB8AC3E}">
        <p14:creationId xmlns:p14="http://schemas.microsoft.com/office/powerpoint/2010/main" val="379463108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église, bâtiment&#10;&#10;Description générée automatiquement">
            <a:extLst>
              <a:ext uri="{FF2B5EF4-FFF2-40B4-BE49-F238E27FC236}">
                <a16:creationId xmlns:a16="http://schemas.microsoft.com/office/drawing/2014/main" id="{42FB9BE4-3B3D-9D43-887D-A77079CF50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1117" y="456335"/>
            <a:ext cx="10569765"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CE6DEC-C393-3E55-8FDD-46B957D6290E}"/>
              </a:ext>
            </a:extLst>
          </p:cNvPr>
          <p:cNvSpPr txBox="1"/>
          <p:nvPr/>
        </p:nvSpPr>
        <p:spPr>
          <a:xfrm>
            <a:off x="3721994" y="6396335"/>
            <a:ext cx="7817476" cy="461665"/>
          </a:xfrm>
          <a:prstGeom prst="rect">
            <a:avLst/>
          </a:prstGeom>
          <a:noFill/>
        </p:spPr>
        <p:txBody>
          <a:bodyPr wrap="square" rtlCol="0">
            <a:spAutoFit/>
          </a:bodyPr>
          <a:lstStyle/>
          <a:p>
            <a:r>
              <a:rPr lang="fr-FR" sz="2400" b="1" dirty="0">
                <a:solidFill>
                  <a:srgbClr val="FFFF00"/>
                </a:solidFill>
              </a:rPr>
              <a:t>Église Saint-</a:t>
            </a:r>
            <a:r>
              <a:rPr lang="fr-FR" sz="2400" b="1" dirty="0" err="1">
                <a:solidFill>
                  <a:srgbClr val="FFFF00"/>
                </a:solidFill>
              </a:rPr>
              <a:t>Perdufle</a:t>
            </a:r>
            <a:r>
              <a:rPr lang="fr-FR" sz="2400" b="1" dirty="0">
                <a:solidFill>
                  <a:srgbClr val="FFFF00"/>
                </a:solidFill>
              </a:rPr>
              <a:t> de la Masse.</a:t>
            </a:r>
          </a:p>
        </p:txBody>
      </p:sp>
    </p:spTree>
    <p:extLst>
      <p:ext uri="{BB962C8B-B14F-4D97-AF65-F5344CB8AC3E}">
        <p14:creationId xmlns:p14="http://schemas.microsoft.com/office/powerpoint/2010/main" val="154154144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Arts visuels&#10;&#10;Description générée automatiquement">
            <a:extLst>
              <a:ext uri="{FF2B5EF4-FFF2-40B4-BE49-F238E27FC236}">
                <a16:creationId xmlns:a16="http://schemas.microsoft.com/office/drawing/2014/main" id="{A09B27BD-8B84-3F83-9C7B-5891B63AEB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1114" y="456335"/>
            <a:ext cx="10569771"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57504E9-F35F-4B35-E334-0BB4B9070DA7}"/>
              </a:ext>
            </a:extLst>
          </p:cNvPr>
          <p:cNvSpPr txBox="1"/>
          <p:nvPr/>
        </p:nvSpPr>
        <p:spPr>
          <a:xfrm>
            <a:off x="2185115" y="6396335"/>
            <a:ext cx="8744755" cy="461665"/>
          </a:xfrm>
          <a:prstGeom prst="rect">
            <a:avLst/>
          </a:prstGeom>
          <a:noFill/>
        </p:spPr>
        <p:txBody>
          <a:bodyPr wrap="square" rtlCol="0">
            <a:spAutoFit/>
          </a:bodyPr>
          <a:lstStyle/>
          <a:p>
            <a:r>
              <a:rPr lang="fr-FR" sz="2400" b="1" dirty="0"/>
              <a:t>Église Saint-</a:t>
            </a:r>
            <a:r>
              <a:rPr lang="fr-FR" sz="2400" b="1" dirty="0" err="1"/>
              <a:t>Perdufle</a:t>
            </a:r>
            <a:r>
              <a:rPr lang="fr-FR" sz="2400" b="1" dirty="0"/>
              <a:t> - Cortège des sept péchés capitaux.</a:t>
            </a:r>
          </a:p>
        </p:txBody>
      </p:sp>
    </p:spTree>
    <p:extLst>
      <p:ext uri="{BB962C8B-B14F-4D97-AF65-F5344CB8AC3E}">
        <p14:creationId xmlns:p14="http://schemas.microsoft.com/office/powerpoint/2010/main" val="606756553"/>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FD201342-39D6-0FCE-4E04-419215D5A8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5189" y="279000"/>
            <a:ext cx="4723523"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6AD62FDF-061D-9524-CFF1-E512229CA429}"/>
              </a:ext>
            </a:extLst>
          </p:cNvPr>
          <p:cNvSpPr txBox="1"/>
          <p:nvPr/>
        </p:nvSpPr>
        <p:spPr>
          <a:xfrm>
            <a:off x="5911403" y="4430332"/>
            <a:ext cx="3773510" cy="830997"/>
          </a:xfrm>
          <a:prstGeom prst="rect">
            <a:avLst/>
          </a:prstGeom>
          <a:noFill/>
        </p:spPr>
        <p:txBody>
          <a:bodyPr wrap="square" rtlCol="0">
            <a:spAutoFit/>
          </a:bodyPr>
          <a:lstStyle/>
          <a:p>
            <a:r>
              <a:rPr lang="fr-FR" sz="2400" b="1" dirty="0">
                <a:solidFill>
                  <a:srgbClr val="FFFF00"/>
                </a:solidFill>
              </a:rPr>
              <a:t>Cheminée classée de la Maison Cavaillé.</a:t>
            </a:r>
          </a:p>
        </p:txBody>
      </p:sp>
    </p:spTree>
    <p:extLst>
      <p:ext uri="{BB962C8B-B14F-4D97-AF65-F5344CB8AC3E}">
        <p14:creationId xmlns:p14="http://schemas.microsoft.com/office/powerpoint/2010/main" val="354148134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arbre, plein air, branche&#10;&#10;Description générée automatiquement">
            <a:extLst>
              <a:ext uri="{FF2B5EF4-FFF2-40B4-BE49-F238E27FC236}">
                <a16:creationId xmlns:a16="http://schemas.microsoft.com/office/drawing/2014/main" id="{3D456F9A-D42B-78CF-C078-79A88A9555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3690" y="321972"/>
            <a:ext cx="4572000" cy="3429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plante, jardin, érable&#10;&#10;Description générée automatiquement">
            <a:extLst>
              <a:ext uri="{FF2B5EF4-FFF2-40B4-BE49-F238E27FC236}">
                <a16:creationId xmlns:a16="http://schemas.microsoft.com/office/drawing/2014/main" id="{6FFC20E9-884B-2531-3CE0-84AF9B220C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78054" y="2137893"/>
            <a:ext cx="3312000" cy="441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53959933"/>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leu, oiseau&#10;&#10;Description générée automatiquement">
            <a:extLst>
              <a:ext uri="{FF2B5EF4-FFF2-40B4-BE49-F238E27FC236}">
                <a16:creationId xmlns:a16="http://schemas.microsoft.com/office/drawing/2014/main" id="{A1EBB8DF-2BD0-F30E-23D6-B6580B60D2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175" y="3000777"/>
            <a:ext cx="4644000" cy="3483000"/>
          </a:xfrm>
          <a:prstGeom prst="rect">
            <a:avLst/>
          </a:prstGeom>
          <a:ln w="88900" cap="sq" cmpd="thickThin">
            <a:solidFill>
              <a:srgbClr val="0070C0"/>
            </a:solidFill>
            <a:prstDash val="solid"/>
            <a:miter lim="800000"/>
          </a:ln>
          <a:effectLst>
            <a:innerShdw blurRad="76200">
              <a:srgbClr val="000000"/>
            </a:innerShdw>
          </a:effectLst>
        </p:spPr>
      </p:pic>
      <p:pic>
        <p:nvPicPr>
          <p:cNvPr id="5" name="Image 4" descr="Une image contenant plein air, fleur, ciel, herbe&#10;&#10;Description générée automatiquement">
            <a:extLst>
              <a:ext uri="{FF2B5EF4-FFF2-40B4-BE49-F238E27FC236}">
                <a16:creationId xmlns:a16="http://schemas.microsoft.com/office/drawing/2014/main" id="{C68B89FC-F550-E6A3-D3A0-A21AC989EE0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8856" y="321971"/>
            <a:ext cx="4464000" cy="3348000"/>
          </a:xfrm>
          <a:prstGeom prst="rect">
            <a:avLst/>
          </a:prstGeom>
          <a:ln w="88900" cap="sq" cmpd="thickThin">
            <a:solidFill>
              <a:srgbClr val="0070C0"/>
            </a:solidFill>
            <a:prstDash val="solid"/>
            <a:miter lim="800000"/>
          </a:ln>
          <a:effectLst>
            <a:innerShdw blurRad="76200">
              <a:srgbClr val="000000"/>
            </a:innerShdw>
          </a:effectLst>
        </p:spPr>
      </p:pic>
    </p:spTree>
    <p:extLst>
      <p:ext uri="{BB962C8B-B14F-4D97-AF65-F5344CB8AC3E}">
        <p14:creationId xmlns:p14="http://schemas.microsoft.com/office/powerpoint/2010/main" val="136871657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herbe, arbre&#10;&#10;Description générée automatiquement">
            <a:extLst>
              <a:ext uri="{FF2B5EF4-FFF2-40B4-BE49-F238E27FC236}">
                <a16:creationId xmlns:a16="http://schemas.microsoft.com/office/drawing/2014/main" id="{BFD2C43C-6AB2-E5AA-DD9F-DDCCEB2057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4382" y="299524"/>
            <a:ext cx="4284000" cy="3718512"/>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arbre, herbe&#10;&#10;Description générée automatiquement">
            <a:extLst>
              <a:ext uri="{FF2B5EF4-FFF2-40B4-BE49-F238E27FC236}">
                <a16:creationId xmlns:a16="http://schemas.microsoft.com/office/drawing/2014/main" id="{E31B58E1-F2FC-7F34-7EF5-995B2C93C8F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766855" y="3034543"/>
            <a:ext cx="4176000" cy="3574656"/>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05C3C4C5-5FF2-B014-58CF-81589F93B942}"/>
              </a:ext>
            </a:extLst>
          </p:cNvPr>
          <p:cNvSpPr txBox="1"/>
          <p:nvPr/>
        </p:nvSpPr>
        <p:spPr>
          <a:xfrm>
            <a:off x="2516382" y="4821871"/>
            <a:ext cx="5533623" cy="461665"/>
          </a:xfrm>
          <a:prstGeom prst="rect">
            <a:avLst/>
          </a:prstGeom>
          <a:noFill/>
        </p:spPr>
        <p:txBody>
          <a:bodyPr wrap="square" rtlCol="0">
            <a:spAutoFit/>
          </a:bodyPr>
          <a:lstStyle/>
          <a:p>
            <a:r>
              <a:rPr lang="fr-FR" sz="2400" b="1">
                <a:solidFill>
                  <a:srgbClr val="FFFF00"/>
                </a:solidFill>
              </a:rPr>
              <a:t> Couvent des Junies</a:t>
            </a:r>
            <a:endParaRPr lang="fr-FR" sz="2400" b="1" dirty="0">
              <a:solidFill>
                <a:srgbClr val="FFFF00"/>
              </a:solidFill>
            </a:endParaRPr>
          </a:p>
        </p:txBody>
      </p:sp>
    </p:spTree>
    <p:extLst>
      <p:ext uri="{BB962C8B-B14F-4D97-AF65-F5344CB8AC3E}">
        <p14:creationId xmlns:p14="http://schemas.microsoft.com/office/powerpoint/2010/main" val="40388261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841464C5-C963-8AB1-C1E9-EC504BB494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8625" y="3179560"/>
            <a:ext cx="5040000" cy="328608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plein air, ciel, arche&#10;&#10;Description générée automatiquement">
            <a:extLst>
              <a:ext uri="{FF2B5EF4-FFF2-40B4-BE49-F238E27FC236}">
                <a16:creationId xmlns:a16="http://schemas.microsoft.com/office/drawing/2014/main" id="{39A16867-EF1C-3206-BF8A-5365A79E59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63375" y="322778"/>
            <a:ext cx="4680000" cy="353808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31995EC2-5314-F985-7CA2-5E6DFDC40660}"/>
              </a:ext>
            </a:extLst>
          </p:cNvPr>
          <p:cNvSpPr txBox="1"/>
          <p:nvPr/>
        </p:nvSpPr>
        <p:spPr>
          <a:xfrm>
            <a:off x="2382591" y="1518719"/>
            <a:ext cx="4468969"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Couvent des </a:t>
            </a:r>
            <a:r>
              <a:rPr lang="fr-FR" sz="2400" b="1" dirty="0" err="1">
                <a:solidFill>
                  <a:srgbClr val="FFFF00"/>
                </a:solidFill>
              </a:rPr>
              <a:t>Junies</a:t>
            </a:r>
            <a:endParaRPr lang="fr-FR" sz="2400" b="1" dirty="0">
              <a:solidFill>
                <a:srgbClr val="FFFF00"/>
              </a:solidFill>
            </a:endParaRPr>
          </a:p>
        </p:txBody>
      </p:sp>
    </p:spTree>
    <p:extLst>
      <p:ext uri="{BB962C8B-B14F-4D97-AF65-F5344CB8AC3E}">
        <p14:creationId xmlns:p14="http://schemas.microsoft.com/office/powerpoint/2010/main" val="287288048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arcade, église, coffre&#10;&#10;Description générée automatiquement">
            <a:extLst>
              <a:ext uri="{FF2B5EF4-FFF2-40B4-BE49-F238E27FC236}">
                <a16:creationId xmlns:a16="http://schemas.microsoft.com/office/drawing/2014/main" id="{D9C793ED-0044-5A8A-39E4-9E86906B41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4382" y="395309"/>
            <a:ext cx="4032000" cy="335462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herbe, plein air, bâtiment, zone rurale&#10;&#10;Description générée automatiquement">
            <a:extLst>
              <a:ext uri="{FF2B5EF4-FFF2-40B4-BE49-F238E27FC236}">
                <a16:creationId xmlns:a16="http://schemas.microsoft.com/office/drawing/2014/main" id="{9963CCA9-C005-8B03-6C97-09B20E048C4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81618" y="2930515"/>
            <a:ext cx="4536000" cy="3592512"/>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723A9F9-B6EA-89B5-FA37-073263AC2D44}"/>
              </a:ext>
            </a:extLst>
          </p:cNvPr>
          <p:cNvSpPr txBox="1"/>
          <p:nvPr/>
        </p:nvSpPr>
        <p:spPr>
          <a:xfrm>
            <a:off x="6601674" y="1210614"/>
            <a:ext cx="5215944" cy="461665"/>
          </a:xfrm>
          <a:prstGeom prst="rect">
            <a:avLst/>
          </a:prstGeom>
          <a:noFill/>
        </p:spPr>
        <p:txBody>
          <a:bodyPr wrap="square" rtlCol="0">
            <a:spAutoFit/>
          </a:bodyPr>
          <a:lstStyle/>
          <a:p>
            <a:r>
              <a:rPr lang="fr-FR" sz="2400" b="1" dirty="0"/>
              <a:t> </a:t>
            </a:r>
            <a:r>
              <a:rPr lang="fr-FR" sz="2400" b="1" dirty="0">
                <a:solidFill>
                  <a:srgbClr val="FFFF00"/>
                </a:solidFill>
              </a:rPr>
              <a:t>Couvent des </a:t>
            </a:r>
            <a:r>
              <a:rPr lang="fr-FR" sz="2400" b="1" dirty="0" err="1">
                <a:solidFill>
                  <a:srgbClr val="FFFF00"/>
                </a:solidFill>
              </a:rPr>
              <a:t>Junies</a:t>
            </a:r>
            <a:endParaRPr lang="fr-FR" sz="2400" b="1" dirty="0">
              <a:solidFill>
                <a:srgbClr val="FFFF00"/>
              </a:solidFill>
            </a:endParaRPr>
          </a:p>
        </p:txBody>
      </p:sp>
    </p:spTree>
    <p:extLst>
      <p:ext uri="{BB962C8B-B14F-4D97-AF65-F5344CB8AC3E}">
        <p14:creationId xmlns:p14="http://schemas.microsoft.com/office/powerpoint/2010/main" val="291883503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nuage&#10;&#10;Description générée automatiquement">
            <a:extLst>
              <a:ext uri="{FF2B5EF4-FFF2-40B4-BE49-F238E27FC236}">
                <a16:creationId xmlns:a16="http://schemas.microsoft.com/office/drawing/2014/main" id="{1E0129F2-2ED4-EDAE-69D9-E95E2A8A7B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3153" y="1530350"/>
            <a:ext cx="5715000" cy="37973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0B300469-DD94-DE1C-CEB1-0B842A52B49E}"/>
              </a:ext>
            </a:extLst>
          </p:cNvPr>
          <p:cNvSpPr txBox="1"/>
          <p:nvPr/>
        </p:nvSpPr>
        <p:spPr>
          <a:xfrm>
            <a:off x="811369" y="180304"/>
            <a:ext cx="5284631" cy="1200329"/>
          </a:xfrm>
          <a:prstGeom prst="rect">
            <a:avLst/>
          </a:prstGeom>
          <a:noFill/>
        </p:spPr>
        <p:txBody>
          <a:bodyPr wrap="square" rtlCol="0">
            <a:spAutoFit/>
          </a:bodyPr>
          <a:lstStyle/>
          <a:p>
            <a:r>
              <a:rPr lang="fr-FR" sz="2400" b="1" dirty="0">
                <a:solidFill>
                  <a:srgbClr val="FFFF00"/>
                </a:solidFill>
              </a:rPr>
              <a:t>Lorient Vous A présenté L’2glise Saint- Pierre – Des Liens à </a:t>
            </a:r>
            <a:r>
              <a:rPr lang="fr-FR" sz="2400" b="1" dirty="0" err="1">
                <a:solidFill>
                  <a:srgbClr val="FFFF00"/>
                </a:solidFill>
              </a:rPr>
              <a:t>Junies</a:t>
            </a:r>
            <a:r>
              <a:rPr lang="fr-FR" sz="2400" b="1" dirty="0">
                <a:solidFill>
                  <a:srgbClr val="FFFF00"/>
                </a:solidFill>
              </a:rPr>
              <a:t> et Son Couvent</a:t>
            </a:r>
          </a:p>
        </p:txBody>
      </p:sp>
      <p:sp>
        <p:nvSpPr>
          <p:cNvPr id="6" name="ZoneTexte 5">
            <a:extLst>
              <a:ext uri="{FF2B5EF4-FFF2-40B4-BE49-F238E27FC236}">
                <a16:creationId xmlns:a16="http://schemas.microsoft.com/office/drawing/2014/main" id="{D8FAAAC1-34D4-BCAF-376B-E5233B1218F8}"/>
              </a:ext>
            </a:extLst>
          </p:cNvPr>
          <p:cNvSpPr txBox="1"/>
          <p:nvPr/>
        </p:nvSpPr>
        <p:spPr>
          <a:xfrm>
            <a:off x="1828800" y="5477367"/>
            <a:ext cx="6040191"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Couvent des </a:t>
            </a:r>
            <a:r>
              <a:rPr lang="fr-FR" sz="2400" b="1" dirty="0" err="1">
                <a:solidFill>
                  <a:srgbClr val="FFFF00"/>
                </a:solidFill>
              </a:rPr>
              <a:t>Junies</a:t>
            </a:r>
            <a:endParaRPr lang="fr-FR" b="1" dirty="0">
              <a:solidFill>
                <a:srgbClr val="FFFF00"/>
              </a:solidFill>
            </a:endParaRPr>
          </a:p>
        </p:txBody>
      </p:sp>
      <p:sp>
        <p:nvSpPr>
          <p:cNvPr id="7" name="ZoneTexte 6">
            <a:extLst>
              <a:ext uri="{FF2B5EF4-FFF2-40B4-BE49-F238E27FC236}">
                <a16:creationId xmlns:a16="http://schemas.microsoft.com/office/drawing/2014/main" id="{98EF4B47-0E7B-C68E-297A-583322FDC799}"/>
              </a:ext>
            </a:extLst>
          </p:cNvPr>
          <p:cNvSpPr txBox="1"/>
          <p:nvPr/>
        </p:nvSpPr>
        <p:spPr>
          <a:xfrm>
            <a:off x="6903076" y="2616386"/>
            <a:ext cx="5074276" cy="461665"/>
          </a:xfrm>
          <a:prstGeom prst="rect">
            <a:avLst/>
          </a:prstGeom>
          <a:noFill/>
        </p:spPr>
        <p:txBody>
          <a:bodyPr wrap="square" rtlCol="0">
            <a:spAutoFit/>
          </a:bodyPr>
          <a:lstStyle/>
          <a:p>
            <a:r>
              <a:rPr lang="fr-FR" sz="2400" b="1" dirty="0">
                <a:solidFill>
                  <a:srgbClr val="FFFF00"/>
                </a:solidFill>
              </a:rPr>
              <a:t>Les Images Et Le Son Du Net </a:t>
            </a:r>
          </a:p>
        </p:txBody>
      </p:sp>
      <p:sp>
        <p:nvSpPr>
          <p:cNvPr id="8" name="ZoneTexte 7">
            <a:extLst>
              <a:ext uri="{FF2B5EF4-FFF2-40B4-BE49-F238E27FC236}">
                <a16:creationId xmlns:a16="http://schemas.microsoft.com/office/drawing/2014/main" id="{65ACA097-B469-4B4A-0D97-3556FBB9E448}"/>
              </a:ext>
            </a:extLst>
          </p:cNvPr>
          <p:cNvSpPr txBox="1"/>
          <p:nvPr/>
        </p:nvSpPr>
        <p:spPr>
          <a:xfrm>
            <a:off x="8615966" y="3409682"/>
            <a:ext cx="3361386"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88147651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olice, écriture manuscrite, Graphique, typographie&#10;&#10;Description générée automatiquement">
            <a:extLst>
              <a:ext uri="{FF2B5EF4-FFF2-40B4-BE49-F238E27FC236}">
                <a16:creationId xmlns:a16="http://schemas.microsoft.com/office/drawing/2014/main" id="{4B0319AF-0FBC-5221-151B-63A21C1D6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0410" y="2847702"/>
            <a:ext cx="4731179" cy="1944325"/>
          </a:xfrm>
          <a:prstGeom prst="rect">
            <a:avLst/>
          </a:prstGeom>
        </p:spPr>
      </p:pic>
      <p:sp>
        <p:nvSpPr>
          <p:cNvPr id="6" name="ZoneTexte 5">
            <a:extLst>
              <a:ext uri="{FF2B5EF4-FFF2-40B4-BE49-F238E27FC236}">
                <a16:creationId xmlns:a16="http://schemas.microsoft.com/office/drawing/2014/main" id="{04687FA6-D944-CAB1-EC49-8C23EAA0A442}"/>
              </a:ext>
            </a:extLst>
          </p:cNvPr>
          <p:cNvSpPr txBox="1"/>
          <p:nvPr/>
        </p:nvSpPr>
        <p:spPr>
          <a:xfrm>
            <a:off x="2599508" y="2039332"/>
            <a:ext cx="9823269" cy="584775"/>
          </a:xfrm>
          <a:prstGeom prst="rect">
            <a:avLst/>
          </a:prstGeom>
          <a:noFill/>
        </p:spPr>
        <p:txBody>
          <a:bodyPr wrap="square" rtlCol="0">
            <a:spAutoFit/>
          </a:bodyPr>
          <a:lstStyle/>
          <a:p>
            <a:r>
              <a:rPr lang="fr-FR" sz="3200" b="1" dirty="0"/>
              <a:t>Lorient Vous Remercie De Votre Visite</a:t>
            </a:r>
          </a:p>
        </p:txBody>
      </p:sp>
    </p:spTree>
    <p:extLst>
      <p:ext uri="{BB962C8B-B14F-4D97-AF65-F5344CB8AC3E}">
        <p14:creationId xmlns:p14="http://schemas.microsoft.com/office/powerpoint/2010/main" val="112289475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136</TotalTime>
  <Words>396</Words>
  <Application>Microsoft Office PowerPoint</Application>
  <PresentationFormat>Grand écran</PresentationFormat>
  <Paragraphs>33</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2024-04-11T18:18:20Z</dcterms:created>
  <dcterms:modified xsi:type="dcterms:W3CDTF">2024-04-16T05:20:45Z</dcterms:modified>
</cp:coreProperties>
</file>