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4" r:id="rId4"/>
    <p:sldId id="261" r:id="rId5"/>
    <p:sldId id="263" r:id="rId6"/>
    <p:sldId id="262" r:id="rId7"/>
    <p:sldId id="259" r:id="rId8"/>
    <p:sldId id="265" r:id="rId9"/>
    <p:sldId id="335" r:id="rId10"/>
    <p:sldId id="354" r:id="rId11"/>
    <p:sldId id="353" r:id="rId12"/>
    <p:sldId id="260" r:id="rId13"/>
    <p:sldId id="355" r:id="rId14"/>
    <p:sldId id="268" r:id="rId15"/>
    <p:sldId id="346" r:id="rId16"/>
    <p:sldId id="336" r:id="rId17"/>
    <p:sldId id="340" r:id="rId18"/>
    <p:sldId id="337" r:id="rId19"/>
    <p:sldId id="339" r:id="rId20"/>
    <p:sldId id="342" r:id="rId21"/>
    <p:sldId id="341" r:id="rId22"/>
    <p:sldId id="343" r:id="rId23"/>
    <p:sldId id="344" r:id="rId24"/>
    <p:sldId id="345" r:id="rId25"/>
    <p:sldId id="295" r:id="rId26"/>
    <p:sldId id="311" r:id="rId27"/>
    <p:sldId id="290" r:id="rId28"/>
    <p:sldId id="350" r:id="rId29"/>
    <p:sldId id="293" r:id="rId30"/>
    <p:sldId id="291" r:id="rId31"/>
    <p:sldId id="292" r:id="rId32"/>
    <p:sldId id="288" r:id="rId33"/>
    <p:sldId id="289" r:id="rId34"/>
    <p:sldId id="287" r:id="rId35"/>
    <p:sldId id="297" r:id="rId36"/>
    <p:sldId id="351" r:id="rId37"/>
    <p:sldId id="285" r:id="rId38"/>
    <p:sldId id="284" r:id="rId39"/>
    <p:sldId id="306" r:id="rId40"/>
    <p:sldId id="274" r:id="rId41"/>
    <p:sldId id="302" r:id="rId42"/>
    <p:sldId id="275" r:id="rId43"/>
    <p:sldId id="283" r:id="rId44"/>
    <p:sldId id="266" r:id="rId45"/>
    <p:sldId id="267" r:id="rId46"/>
    <p:sldId id="294" r:id="rId47"/>
    <p:sldId id="286" r:id="rId48"/>
    <p:sldId id="298" r:id="rId49"/>
    <p:sldId id="264" r:id="rId50"/>
    <p:sldId id="280" r:id="rId51"/>
    <p:sldId id="277" r:id="rId52"/>
    <p:sldId id="313" r:id="rId53"/>
    <p:sldId id="312" r:id="rId54"/>
    <p:sldId id="316" r:id="rId55"/>
    <p:sldId id="279" r:id="rId56"/>
    <p:sldId id="315" r:id="rId57"/>
    <p:sldId id="273" r:id="rId58"/>
    <p:sldId id="317" r:id="rId59"/>
    <p:sldId id="319" r:id="rId60"/>
    <p:sldId id="320" r:id="rId61"/>
    <p:sldId id="318" r:id="rId62"/>
    <p:sldId id="321" r:id="rId63"/>
    <p:sldId id="300" r:id="rId64"/>
    <p:sldId id="281" r:id="rId65"/>
    <p:sldId id="308" r:id="rId66"/>
    <p:sldId id="310" r:id="rId67"/>
    <p:sldId id="282" r:id="rId68"/>
    <p:sldId id="305" r:id="rId69"/>
    <p:sldId id="323" r:id="rId70"/>
    <p:sldId id="307" r:id="rId71"/>
    <p:sldId id="325" r:id="rId72"/>
    <p:sldId id="329" r:id="rId73"/>
    <p:sldId id="324" r:id="rId74"/>
    <p:sldId id="326" r:id="rId75"/>
    <p:sldId id="309" r:id="rId76"/>
    <p:sldId id="327" r:id="rId77"/>
    <p:sldId id="328" r:id="rId78"/>
    <p:sldId id="330" r:id="rId79"/>
    <p:sldId id="333" r:id="rId80"/>
    <p:sldId id="331" r:id="rId81"/>
    <p:sldId id="332" r:id="rId82"/>
    <p:sldId id="352" r:id="rId8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3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09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55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49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695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26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89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9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22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27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E34D1-529F-4890-BECA-B9F9DD4DBB43}" type="datetimeFigureOut">
              <a:rPr lang="fr-FR" smtClean="0"/>
              <a:t>15/04/2024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D8BEE-5FAD-4246-A6F5-0AAB343CDA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670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60082" y="222822"/>
            <a:ext cx="35541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Chalon-sur-Saône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: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5998" y="962671"/>
            <a:ext cx="78980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située dans le département de Saône-et-Loire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région Bourgogne-Franche-Comté.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93518" y="6119929"/>
            <a:ext cx="905048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Environ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 45 031 habitants  et 2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 plus grande ville de Bourgogne. </a:t>
            </a:r>
          </a:p>
        </p:txBody>
      </p:sp>
      <p:sp>
        <p:nvSpPr>
          <p:cNvPr id="5" name="Bulle ronde 4"/>
          <p:cNvSpPr/>
          <p:nvPr/>
        </p:nvSpPr>
        <p:spPr>
          <a:xfrm>
            <a:off x="6714259" y="4094018"/>
            <a:ext cx="2076450" cy="935182"/>
          </a:xfrm>
          <a:prstGeom prst="wedgeEllipseCallout">
            <a:avLst>
              <a:gd name="adj1" fmla="val -70714"/>
              <a:gd name="adj2" fmla="val -116389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Le pont de Bourgogne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92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  <p:sndAc>
          <p:stSnd loop="1">
            <p:snd r:embed="rId2" name="Ma reputation1 -1- -1-1111_001.wav"/>
          </p:stSnd>
        </p:sndAc>
      </p:transition>
    </mc:Choice>
    <mc:Fallback xmlns="">
      <p:transition spd="slow" advTm="10000">
        <p:dissolve/>
        <p:sndAc>
          <p:stSnd loop="1">
            <p:snd r:embed="rId4" name="Ma reputation1 -1- -1-1111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25262" y="501134"/>
            <a:ext cx="3273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pont de bourgogne </a:t>
            </a:r>
          </a:p>
        </p:txBody>
      </p:sp>
      <p:sp>
        <p:nvSpPr>
          <p:cNvPr id="4" name="Rectangle 3"/>
          <p:cNvSpPr/>
          <p:nvPr/>
        </p:nvSpPr>
        <p:spPr>
          <a:xfrm>
            <a:off x="1786999" y="5544281"/>
            <a:ext cx="47179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Bateau promenade sur la Saône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5839691" y="1024354"/>
            <a:ext cx="780719" cy="13655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15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19460" y="359217"/>
            <a:ext cx="62376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port  de plaisance de Chalon- sur Saône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95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11780" y="5014344"/>
            <a:ext cx="639309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Des spectateurs regardent passer les bateaux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03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52056" y="5253335"/>
            <a:ext cx="8530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C'était un symbole à Chalon sur Saône il a été enlevé mercredi 26 octobre 2016 pour des raisons de sécurité L'arbre à Manon aurait été planté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67243" y="3982088"/>
            <a:ext cx="28184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L'arbre à Manon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15221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0840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07" y="0"/>
            <a:ext cx="4635593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04209" y="175598"/>
            <a:ext cx="3834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Chalon, le nouvel Arbre à Manon a pris place quai Sainte-Marie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623" y="5125366"/>
            <a:ext cx="84374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légende prétend que dans les années 1800, une jeune fille prénommée Manon avait pour habitude de chanter assise sur les racines de l’arbre, face à  la Saône.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87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000">
        <p:dissolve/>
      </p:transition>
    </mc:Choice>
    <mc:Fallback xmlns="">
      <p:transition spd="slow" advTm="13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82520" y="4827308"/>
            <a:ext cx="584647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bords de Saône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la tour Doyenné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5483" y="5627210"/>
            <a:ext cx="85205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Doyenné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en 1409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c‘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tait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escalier à vis utilisé pour l'accès au logement du doyen des chanoines. 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 flipV="1">
            <a:off x="5455227" y="3709555"/>
            <a:ext cx="852055" cy="137936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93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71492" y="584261"/>
            <a:ext cx="3083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du Doyenné</a:t>
            </a:r>
          </a:p>
        </p:txBody>
      </p:sp>
      <p:sp>
        <p:nvSpPr>
          <p:cNvPr id="4" name="Rectangle 3"/>
          <p:cNvSpPr/>
          <p:nvPr/>
        </p:nvSpPr>
        <p:spPr>
          <a:xfrm>
            <a:off x="228600" y="5745263"/>
            <a:ext cx="8915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Moyen-Âge, cette tour-escalier en briques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pierres desservait les étages de la maison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doyen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cathédrale. </a:t>
            </a:r>
          </a:p>
        </p:txBody>
      </p:sp>
    </p:spTree>
    <p:extLst>
      <p:ext uri="{BB962C8B-B14F-4D97-AF65-F5344CB8AC3E}">
        <p14:creationId xmlns:p14="http://schemas.microsoft.com/office/powerpoint/2010/main" val="306942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61885" y="517176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Office tourisme</a:t>
            </a:r>
          </a:p>
        </p:txBody>
      </p:sp>
      <p:sp>
        <p:nvSpPr>
          <p:cNvPr id="6" name="Rectangle 5"/>
          <p:cNvSpPr/>
          <p:nvPr/>
        </p:nvSpPr>
        <p:spPr>
          <a:xfrm>
            <a:off x="83128" y="5291569"/>
            <a:ext cx="90608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Moyen Âge,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était surnommée 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’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Orbandale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valoriser 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patrimoine la ville créa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Chemin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Orbandale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parcours de 2, 750 km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découverte des trésors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la ville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56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3000">
        <p:dissolve/>
      </p:transition>
    </mc:Choice>
    <mc:Fallback xmlns="">
      <p:transition spd="slow" advTm="13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666094" y="0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Office tourisme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25" r="3176"/>
          <a:stretch/>
        </p:blipFill>
        <p:spPr>
          <a:xfrm>
            <a:off x="0" y="0"/>
            <a:ext cx="501880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42163" y="523220"/>
            <a:ext cx="4301837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Chalon est un régal pour les yeux ! le centre-ville regorge de maisons à colombages, de tours et tourelles, de fortifications et bastions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ème,,,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etc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pPr marL="342900"/>
            <a:endParaRPr lang="fr-FR" dirty="0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174674" y="3651118"/>
            <a:ext cx="4052454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Environ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650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flèches dorées décorées aux armoiries de Chalon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orientent le ch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min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il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suffit de suivre les flèches scellées au sol.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87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000">
        <p:dissolve/>
      </p:transition>
    </mc:Choice>
    <mc:Fallback xmlns="">
      <p:transition spd="slow" advTm="1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91026" y="397225"/>
            <a:ext cx="3799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place de l’hôtel de ville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516" y="4596390"/>
            <a:ext cx="1683631" cy="185181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32018" y="5502029"/>
            <a:ext cx="40799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Blason de la ville de Chalon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304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93" y="1111828"/>
            <a:ext cx="4213451" cy="463434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371944" y="155231"/>
            <a:ext cx="477205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annelets symboliseraient les murs de briques formant défense de la ville gallo-romaine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Cabilonnum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Ardents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bonapartistes, les Chalonnais s'illustrèrent en 1814 par leur résistance à l'invasion autrichienne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récompense, Chalon fut une des rares villes décorées de la Légion d'honneur par l'empereur Napoléon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er pendant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guerre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Cent jours. </a:t>
            </a:r>
          </a:p>
        </p:txBody>
      </p:sp>
    </p:spTree>
    <p:extLst>
      <p:ext uri="{BB962C8B-B14F-4D97-AF65-F5344CB8AC3E}">
        <p14:creationId xmlns:p14="http://schemas.microsoft.com/office/powerpoint/2010/main" val="374728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9000">
        <p:dissolve/>
      </p:transition>
    </mc:Choice>
    <mc:Fallback xmlns="">
      <p:transition spd="slow" advTm="1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0940" y="5540864"/>
            <a:ext cx="86348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située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plein centre ville de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Chalon sur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Saône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reconnaissable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au milieu  des beaux  bâtiments de la place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04922" y="329775"/>
            <a:ext cx="43156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place de l’hôtel de ville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2028" y="5017644"/>
            <a:ext cx="45640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mairie de Chalon-sur-Saône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4447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8127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4386" y="6205743"/>
            <a:ext cx="47211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mairie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Chalon-sur-Saône,,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44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83526" y="179016"/>
            <a:ext cx="67681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Saint-Pierre de Chalon-sur-Saône</a:t>
            </a:r>
          </a:p>
        </p:txBody>
      </p:sp>
      <p:sp>
        <p:nvSpPr>
          <p:cNvPr id="5" name="Rectangle 4"/>
          <p:cNvSpPr/>
          <p:nvPr/>
        </p:nvSpPr>
        <p:spPr>
          <a:xfrm>
            <a:off x="322118" y="5585844"/>
            <a:ext cx="86660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L'extérieur est de style italien, l'intérieur relève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baroque construite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1698 à 1713 en forme de croix grecque.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7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8" t="152" r="1435" b="-152"/>
          <a:stretch/>
        </p:blipFill>
        <p:spPr>
          <a:xfrm>
            <a:off x="0" y="0"/>
            <a:ext cx="923751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1336" y="5880208"/>
            <a:ext cx="86348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Consacrée en 1713, l'édifice devient église paroissiale en 1802</a:t>
            </a:r>
          </a:p>
        </p:txBody>
      </p:sp>
      <p:sp>
        <p:nvSpPr>
          <p:cNvPr id="4" name="Rectangle 3"/>
          <p:cNvSpPr/>
          <p:nvPr/>
        </p:nvSpPr>
        <p:spPr>
          <a:xfrm>
            <a:off x="301336" y="362635"/>
            <a:ext cx="88426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Au-dessus de la porte, l'inscription latine «Venez, Adorons».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5995555" y="789709"/>
            <a:ext cx="987136" cy="72736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236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2118" y="5039025"/>
            <a:ext cx="84997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colonnes de la croisée du transept : statues de saint Pierre et de saint Benoît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chœur de Saint-Pierre est d'époque Régence stalles et orgue</a:t>
            </a:r>
            <a:endParaRPr lang="fr-FR" sz="2800" dirty="0"/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06882" y="56033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vue de l'entrée</a:t>
            </a:r>
            <a:b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3200" dirty="0"/>
          </a:p>
        </p:txBody>
      </p:sp>
      <p:cxnSp>
        <p:nvCxnSpPr>
          <p:cNvPr id="7" name="Connecteur droit avec flèche 6"/>
          <p:cNvCxnSpPr/>
          <p:nvPr/>
        </p:nvCxnSpPr>
        <p:spPr>
          <a:xfrm flipV="1">
            <a:off x="6785264" y="3138055"/>
            <a:ext cx="893618" cy="190097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flipH="1" flipV="1">
            <a:off x="1485900" y="3210791"/>
            <a:ext cx="467591" cy="18282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191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3" r="941"/>
          <a:stretch/>
        </p:blipFill>
        <p:spPr>
          <a:xfrm>
            <a:off x="0" y="0"/>
            <a:ext cx="9175173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4844811"/>
            <a:ext cx="91751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est orné de quatre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Docteurs de l'Église d'Occident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Ambroise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saint Augustin,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saint Grégoire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Pape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saint Jérôme.</a:t>
            </a:r>
          </a:p>
        </p:txBody>
      </p:sp>
      <p:sp>
        <p:nvSpPr>
          <p:cNvPr id="2" name="Rectangle 1"/>
          <p:cNvSpPr/>
          <p:nvPr/>
        </p:nvSpPr>
        <p:spPr>
          <a:xfrm>
            <a:off x="4039928" y="1457097"/>
            <a:ext cx="1734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chœur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617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9924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3" b="7120"/>
          <a:stretch/>
        </p:blipFill>
        <p:spPr>
          <a:xfrm>
            <a:off x="4599243" y="0"/>
            <a:ext cx="454475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2" y="577288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 : Croix ornée d'émaux représentant un Christ glorieux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07990" y="5772880"/>
            <a:ext cx="37545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vitrail de saint Pierre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51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8" r="3974"/>
          <a:stretch/>
        </p:blipFill>
        <p:spPr>
          <a:xfrm>
            <a:off x="0" y="0"/>
            <a:ext cx="915110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2186" y="5473005"/>
            <a:ext cx="90089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L'architecture baroque reste assez dépouillée (pilastres, chapiteaux à base de feuillages, corniche très saillante, </a:t>
            </a:r>
          </a:p>
        </p:txBody>
      </p:sp>
      <p:sp>
        <p:nvSpPr>
          <p:cNvPr id="4" name="Rectangle 3"/>
          <p:cNvSpPr/>
          <p:nvPr/>
        </p:nvSpPr>
        <p:spPr>
          <a:xfrm>
            <a:off x="2218201" y="95889"/>
            <a:ext cx="5907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clé de voûte du chœur à têtes d'angelots). 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4790209" y="602673"/>
            <a:ext cx="1236518" cy="10598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15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9926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70"/>
          <a:stretch/>
        </p:blipFill>
        <p:spPr>
          <a:xfrm>
            <a:off x="4499264" y="0"/>
            <a:ext cx="4644736" cy="687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6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9" r="2209"/>
          <a:stretch/>
        </p:blipFill>
        <p:spPr>
          <a:xfrm>
            <a:off x="0" y="0"/>
            <a:ext cx="9175173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48694" y="6180039"/>
            <a:ext cx="4012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nef vue depuis le chœur.</a:t>
            </a:r>
          </a:p>
        </p:txBody>
      </p:sp>
    </p:spTree>
    <p:extLst>
      <p:ext uri="{BB962C8B-B14F-4D97-AF65-F5344CB8AC3E}">
        <p14:creationId xmlns:p14="http://schemas.microsoft.com/office/powerpoint/2010/main" val="107490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27"/>
          <a:stretch/>
        </p:blipFill>
        <p:spPr>
          <a:xfrm>
            <a:off x="1" y="0"/>
            <a:ext cx="918556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01437" y="5672389"/>
            <a:ext cx="61202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du chœur avec l'orgue Régence et la statue de saint Augustin.</a:t>
            </a:r>
          </a:p>
        </p:txBody>
      </p:sp>
    </p:spTree>
    <p:extLst>
      <p:ext uri="{BB962C8B-B14F-4D97-AF65-F5344CB8AC3E}">
        <p14:creationId xmlns:p14="http://schemas.microsoft.com/office/powerpoint/2010/main" val="82905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7"/>
          <a:stretch/>
        </p:blipFill>
        <p:spPr>
          <a:xfrm>
            <a:off x="-72736" y="0"/>
            <a:ext cx="921673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7295" y="5582198"/>
            <a:ext cx="78766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Autel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Vierge chapelle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latérale dans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transept)</a:t>
            </a:r>
          </a:p>
        </p:txBody>
      </p:sp>
    </p:spTree>
    <p:extLst>
      <p:ext uri="{BB962C8B-B14F-4D97-AF65-F5344CB8AC3E}">
        <p14:creationId xmlns:p14="http://schemas.microsoft.com/office/powerpoint/2010/main" val="403700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:dissolve/>
      </p:transition>
    </mc:Choice>
    <mc:Fallback xmlns="">
      <p:transition spd="slow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81" r="7528"/>
          <a:stretch/>
        </p:blipFill>
        <p:spPr>
          <a:xfrm>
            <a:off x="0" y="0"/>
            <a:ext cx="4636168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1"/>
          <a:stretch/>
        </p:blipFill>
        <p:spPr>
          <a:xfrm>
            <a:off x="4636168" y="0"/>
            <a:ext cx="450783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6989" y="567024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Cuve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baptismale,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surmontée d'une colombe</a:t>
            </a:r>
          </a:p>
        </p:txBody>
      </p:sp>
      <p:sp>
        <p:nvSpPr>
          <p:cNvPr id="6" name="Rectangle 5"/>
          <p:cNvSpPr/>
          <p:nvPr/>
        </p:nvSpPr>
        <p:spPr>
          <a:xfrm>
            <a:off x="4916905" y="5670248"/>
            <a:ext cx="39463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Autel et statue-reliquaire de saint Just</a:t>
            </a:r>
          </a:p>
        </p:txBody>
      </p:sp>
    </p:spTree>
    <p:extLst>
      <p:ext uri="{BB962C8B-B14F-4D97-AF65-F5344CB8AC3E}">
        <p14:creationId xmlns:p14="http://schemas.microsoft.com/office/powerpoint/2010/main" val="229192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49997" y="5810013"/>
            <a:ext cx="60346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Saint-Pierre de Chalon-sur-Saône</a:t>
            </a:r>
          </a:p>
        </p:txBody>
      </p:sp>
      <p:sp>
        <p:nvSpPr>
          <p:cNvPr id="4" name="Rectangle 3"/>
          <p:cNvSpPr/>
          <p:nvPr/>
        </p:nvSpPr>
        <p:spPr>
          <a:xfrm>
            <a:off x="226002" y="6333233"/>
            <a:ext cx="86919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L'extérieur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de style italien, l'intérieur relève du baroque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933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8924" y="5935579"/>
            <a:ext cx="5445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Neptune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</a:p>
        </p:txBody>
      </p:sp>
    </p:spTree>
    <p:extLst>
      <p:ext uri="{BB962C8B-B14F-4D97-AF65-F5344CB8AC3E}">
        <p14:creationId xmlns:p14="http://schemas.microsoft.com/office/powerpoint/2010/main" val="37047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787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74" y="0"/>
            <a:ext cx="456787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75310" y="6022262"/>
            <a:ext cx="675697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Cette belle fontaine se trouve Place de Beaune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8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3091" y="5686198"/>
            <a:ext cx="61366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vieille ville et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à pans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35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473" y="608053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Patrimoine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 Historique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en pans de bois </a:t>
            </a:r>
          </a:p>
        </p:txBody>
      </p:sp>
    </p:spTree>
    <p:extLst>
      <p:ext uri="{BB962C8B-B14F-4D97-AF65-F5344CB8AC3E}">
        <p14:creationId xmlns:p14="http://schemas.microsoft.com/office/powerpoint/2010/main" val="112051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77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4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81055" cy="683488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3" r="28441"/>
          <a:stretch/>
        </p:blipFill>
        <p:spPr>
          <a:xfrm>
            <a:off x="4260272" y="0"/>
            <a:ext cx="48837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7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2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960243" y="802470"/>
            <a:ext cx="26003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du Christ </a:t>
            </a:r>
            <a:endParaRPr lang="fr-FR" sz="2800" dirty="0">
              <a:solidFill>
                <a:srgbClr val="FFFF00"/>
              </a:solidFill>
            </a:endParaRPr>
          </a:p>
        </p:txBody>
      </p:sp>
      <p:cxnSp>
        <p:nvCxnSpPr>
          <p:cNvPr id="4" name="Connecteur droit avec flèche 3"/>
          <p:cNvCxnSpPr/>
          <p:nvPr/>
        </p:nvCxnSpPr>
        <p:spPr>
          <a:xfrm>
            <a:off x="7034645" y="1361209"/>
            <a:ext cx="623455" cy="7481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658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363" y="5903893"/>
            <a:ext cx="86971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du Christ rédempteur d'après Michel-Ange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: inscription par arrêté du 27 septembre 1948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60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2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02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59"/>
          <a:stretch/>
        </p:blipFill>
        <p:spPr>
          <a:xfrm>
            <a:off x="0" y="0"/>
            <a:ext cx="432261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618" y="0"/>
            <a:ext cx="482783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1939" y="6198908"/>
            <a:ext cx="77476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l’inventeur de la photographie est Bourguignon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2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78246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0"/>
          <a:stretch/>
        </p:blipFill>
        <p:spPr>
          <a:xfrm>
            <a:off x="4665518" y="0"/>
            <a:ext cx="447848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41960" y="6203510"/>
            <a:ext cx="4323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Nicéphore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Niépce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1765-1833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4626" y="5726457"/>
            <a:ext cx="41089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natale de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Chalon-sur-Saône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763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8" r="2642"/>
          <a:stretch/>
        </p:blipFill>
        <p:spPr>
          <a:xfrm>
            <a:off x="1" y="0"/>
            <a:ext cx="91647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30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11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34746" y="5114698"/>
            <a:ext cx="50786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Fontaine "le chemin de la vie"</a:t>
            </a:r>
          </a:p>
        </p:txBody>
      </p:sp>
    </p:spTree>
    <p:extLst>
      <p:ext uri="{BB962C8B-B14F-4D97-AF65-F5344CB8AC3E}">
        <p14:creationId xmlns:p14="http://schemas.microsoft.com/office/powerpoint/2010/main" val="312815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0163" y="5544280"/>
            <a:ext cx="83127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S'il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bien un endroit absolument incontournable à Chalon sur Saône, c'est bien la place Saint Vincent !</a:t>
            </a:r>
          </a:p>
        </p:txBody>
      </p:sp>
    </p:spTree>
    <p:extLst>
      <p:ext uri="{BB962C8B-B14F-4D97-AF65-F5344CB8AC3E}">
        <p14:creationId xmlns:p14="http://schemas.microsoft.com/office/powerpoint/2010/main" val="54881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7919" y="5613875"/>
            <a:ext cx="7325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Autrement connue sous le nom de place de la cathédrale,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dégage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charme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69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09751" y="5204936"/>
            <a:ext cx="65286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accueille tous les vendredis matins le marché de la ville avec ses producteurs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locaux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10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2340" y="5450763"/>
            <a:ext cx="860680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ainsi que de nombreuses terrasses de cafés et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restaurants,  et ou l'on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peut y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célèbre cathédrale....</a:t>
            </a:r>
          </a:p>
        </p:txBody>
      </p:sp>
    </p:spTree>
    <p:extLst>
      <p:ext uri="{BB962C8B-B14F-4D97-AF65-F5344CB8AC3E}">
        <p14:creationId xmlns:p14="http://schemas.microsoft.com/office/powerpoint/2010/main" val="124011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035" y="5765908"/>
            <a:ext cx="6483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Habitations à colombages très bien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entretenues et restaurées et sa petite fontaine, </a:t>
            </a:r>
          </a:p>
        </p:txBody>
      </p:sp>
    </p:spTree>
    <p:extLst>
      <p:ext uri="{BB962C8B-B14F-4D97-AF65-F5344CB8AC3E}">
        <p14:creationId xmlns:p14="http://schemas.microsoft.com/office/powerpoint/2010/main" val="228038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841" y="5626893"/>
            <a:ext cx="87803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fr-FR" sz="2800" dirty="0" smtClean="0"/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Style dominant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Roman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gothique et néo-gothique début des travaux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sicle et  fin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travaux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fontAlgn="ctr"/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24755" y="303916"/>
            <a:ext cx="4447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cathédrale Saint-Vincent.</a:t>
            </a:r>
            <a:r>
              <a:rPr lang="fr-FR" sz="3200" dirty="0"/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659580" y="888691"/>
            <a:ext cx="32063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Saint-Vincent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3568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73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6029" y="5689891"/>
            <a:ext cx="89050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cathédrale Saint-Vincent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cathédrale </a:t>
            </a:r>
            <a:r>
              <a:rPr lang="fr-FR" sz="28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catholique c'est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l'un des principaux monuments de la ville. </a:t>
            </a:r>
          </a:p>
        </p:txBody>
      </p:sp>
    </p:spTree>
    <p:extLst>
      <p:ext uri="{BB962C8B-B14F-4D97-AF65-F5344CB8AC3E}">
        <p14:creationId xmlns:p14="http://schemas.microsoft.com/office/powerpoint/2010/main" val="173178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" y="0"/>
            <a:ext cx="91357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9382" y="182709"/>
            <a:ext cx="84374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cathédrale actuelle résulte de campagnes de construction nombreuses et longues, entre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73910" y="1136816"/>
            <a:ext cx="8606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portail principal avec sa porte en bois sculpté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84155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2900" y="5473005"/>
            <a:ext cx="8686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absidioles qui flanquent 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choeur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à l'est, sont la partie la plus ancienne : elles peuvent dater de l'extrême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</a:t>
            </a:r>
          </a:p>
        </p:txBody>
      </p:sp>
    </p:spTree>
    <p:extLst>
      <p:ext uri="{BB962C8B-B14F-4D97-AF65-F5344CB8AC3E}">
        <p14:creationId xmlns:p14="http://schemas.microsoft.com/office/powerpoint/2010/main" val="59712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7" r="3162"/>
          <a:stretch/>
        </p:blipFill>
        <p:spPr>
          <a:xfrm>
            <a:off x="0" y="0"/>
            <a:ext cx="9222351" cy="693073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5156" y="5473005"/>
            <a:ext cx="86320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premier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plan , derrière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sanctuaire l'abside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cinq pans (tant au niveau inférieur que supérieur) date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</a:t>
            </a:r>
          </a:p>
        </p:txBody>
      </p:sp>
    </p:spTree>
    <p:extLst>
      <p:ext uri="{BB962C8B-B14F-4D97-AF65-F5344CB8AC3E}">
        <p14:creationId xmlns:p14="http://schemas.microsoft.com/office/powerpoint/2010/main" val="213105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741708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sanctuaire est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                     entièrement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gothique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part les vitraux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dirty="0"/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2015836" y="4249882"/>
            <a:ext cx="2286000" cy="14859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490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8" r="2077"/>
          <a:stretch/>
        </p:blipFill>
        <p:spPr>
          <a:xfrm>
            <a:off x="0" y="0"/>
            <a:ext cx="917608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910" y="5409199"/>
            <a:ext cx="87491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Tableau dans une chapelle latérale : «Présentation de Jésus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Temple»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1530, peinture sur bois.</a:t>
            </a:r>
          </a:p>
        </p:txBody>
      </p:sp>
    </p:spTree>
    <p:extLst>
      <p:ext uri="{BB962C8B-B14F-4D97-AF65-F5344CB8AC3E}">
        <p14:creationId xmlns:p14="http://schemas.microsoft.com/office/powerpoint/2010/main" val="379825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06681" y="5485353"/>
            <a:ext cx="5340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Tableau «L'Adoration des bergers» dans une chapelle latérale</a:t>
            </a:r>
          </a:p>
        </p:txBody>
      </p:sp>
    </p:spTree>
    <p:extLst>
      <p:ext uri="{BB962C8B-B14F-4D97-AF65-F5344CB8AC3E}">
        <p14:creationId xmlns:p14="http://schemas.microsoft.com/office/powerpoint/2010/main" val="332161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9773" y="61399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-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Piles romanes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nef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pilastres cannelés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demi-colonnes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5517573" y="5299364"/>
            <a:ext cx="758536" cy="84166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134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4" r="272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7615" y="5738291"/>
            <a:ext cx="81493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Tapisserie de la fin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dans la chapelle Notre-Dame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Pitié 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illustre le mystère de l'Eucharistie. </a:t>
            </a:r>
          </a:p>
        </p:txBody>
      </p:sp>
    </p:spTree>
    <p:extLst>
      <p:ext uri="{BB962C8B-B14F-4D97-AF65-F5344CB8AC3E}">
        <p14:creationId xmlns:p14="http://schemas.microsoft.com/office/powerpoint/2010/main" val="299988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37"/>
          <a:stretch/>
        </p:blipFill>
        <p:spPr>
          <a:xfrm>
            <a:off x="0" y="0"/>
            <a:ext cx="925231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4157" y="5201519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croisillon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nord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ses pierres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tombales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bras du transept datent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ils subirent l'influence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gothique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flamboyant comme on le voit sur l'ornementation de la porte.</a:t>
            </a:r>
          </a:p>
        </p:txBody>
      </p:sp>
    </p:spTree>
    <p:extLst>
      <p:ext uri="{BB962C8B-B14F-4D97-AF65-F5344CB8AC3E}">
        <p14:creationId xmlns:p14="http://schemas.microsoft.com/office/powerpoint/2010/main" val="144323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564" y="5184154"/>
            <a:ext cx="9060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Triptyque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«Cardinale». Il est daté de 1608.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encadrant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Crucifixion, deux évêques : à gauche, saint Anatole ; à droite, saint Loup ( évêque de Chalon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siècle)</a:t>
            </a:r>
          </a:p>
        </p:txBody>
      </p:sp>
    </p:spTree>
    <p:extLst>
      <p:ext uri="{BB962C8B-B14F-4D97-AF65-F5344CB8AC3E}">
        <p14:creationId xmlns:p14="http://schemas.microsoft.com/office/powerpoint/2010/main" val="334298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:dissolve/>
      </p:transition>
    </mc:Choice>
    <mc:Fallback xmlns="">
      <p:transition spd="slow" advTm="12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110" y="5701605"/>
            <a:ext cx="7751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L'orgue de tribune de la cathédrale Saint-Vincent possède un buffet du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(1702-1709)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93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24991" y="571395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nef et de l'orgue de tribune depuis le chœur</a:t>
            </a:r>
          </a:p>
        </p:txBody>
      </p:sp>
    </p:spTree>
    <p:extLst>
      <p:ext uri="{BB962C8B-B14F-4D97-AF65-F5344CB8AC3E}">
        <p14:creationId xmlns:p14="http://schemas.microsoft.com/office/powerpoint/2010/main" val="309297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:dissolve/>
      </p:transition>
    </mc:Choice>
    <mc:Fallback xmlns="">
      <p:transition spd="slow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5592" y="95889"/>
            <a:ext cx="2355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Musée Denon,</a:t>
            </a:r>
          </a:p>
        </p:txBody>
      </p:sp>
      <p:sp>
        <p:nvSpPr>
          <p:cNvPr id="4" name="Rectangle 3"/>
          <p:cNvSpPr/>
          <p:nvPr/>
        </p:nvSpPr>
        <p:spPr>
          <a:xfrm>
            <a:off x="1181949" y="5097471"/>
            <a:ext cx="6784228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Il abrite de nombreuses œuvres d’art , celles de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Vivant Denon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est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né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Chalon sur Saône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janvier 1747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le musée porte son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 nom</a:t>
            </a:r>
          </a:p>
        </p:txBody>
      </p:sp>
    </p:spTree>
    <p:extLst>
      <p:ext uri="{BB962C8B-B14F-4D97-AF65-F5344CB8AC3E}">
        <p14:creationId xmlns:p14="http://schemas.microsoft.com/office/powerpoint/2010/main" val="43472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15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3" r="5614"/>
          <a:stretch/>
        </p:blipFill>
        <p:spPr>
          <a:xfrm>
            <a:off x="-1" y="0"/>
            <a:ext cx="917379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84914" y="615434"/>
            <a:ext cx="6001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de la maison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Quatre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Saisons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2736" y="5738566"/>
            <a:ext cx="91010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1657 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comporte quatre panneaux sculptés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représentant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quatre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saisons qui donnent son nom à la maison. </a:t>
            </a:r>
          </a:p>
        </p:txBody>
      </p:sp>
    </p:spTree>
    <p:extLst>
      <p:ext uri="{BB962C8B-B14F-4D97-AF65-F5344CB8AC3E}">
        <p14:creationId xmlns:p14="http://schemas.microsoft.com/office/powerpoint/2010/main" val="138520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075"/>
          <a:stretch/>
        </p:blipFill>
        <p:spPr>
          <a:xfrm>
            <a:off x="0" y="0"/>
            <a:ext cx="405865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12"/>
          <a:stretch/>
        </p:blipFill>
        <p:spPr>
          <a:xfrm>
            <a:off x="3931921" y="0"/>
            <a:ext cx="25811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23"/>
          <a:stretch/>
        </p:blipFill>
        <p:spPr>
          <a:xfrm>
            <a:off x="6513095" y="0"/>
            <a:ext cx="263090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10389" y="3730336"/>
            <a:ext cx="8977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panneaux sculptés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représentant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quatre saisons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14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30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0" r="15620"/>
          <a:stretch/>
        </p:blipFill>
        <p:spPr>
          <a:xfrm>
            <a:off x="0" y="0"/>
            <a:ext cx="928008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67691" y="397570"/>
            <a:ext cx="74502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jardin présente divers milieux dans un cadre paysagé d'1,3 ha. 3800 plantes et arbustes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1644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:dissolve/>
      </p:transition>
    </mc:Choice>
    <mc:Fallback xmlns="">
      <p:transition spd="slow" advTm="9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5409" y="5139035"/>
            <a:ext cx="80217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bassin orné de ses cascades, et plusieurs massifs inspirés de leur milieu naturel comme la côte chalonnaise et son vignoble,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85461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000">
        <p:dissolve/>
      </p:transition>
    </mc:Choice>
    <mc:Fallback xmlns="">
      <p:transition spd="slow" advTm="1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43" b="5539"/>
          <a:stretch/>
        </p:blipFill>
        <p:spPr>
          <a:xfrm>
            <a:off x="-1" y="-1"/>
            <a:ext cx="9147725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1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35" b="6364"/>
          <a:stretch/>
        </p:blipFill>
        <p:spPr>
          <a:xfrm>
            <a:off x="1" y="0"/>
            <a:ext cx="9258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51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45" b="5909"/>
          <a:stretch/>
        </p:blipFill>
        <p:spPr>
          <a:xfrm>
            <a:off x="0" y="0"/>
            <a:ext cx="91543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54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5240" y="5547699"/>
            <a:ext cx="81776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Morvan, la Provence, la pinède, les rocailles avec leurs plantes typiques (massif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cactés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2477090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68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95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4726" y="5274117"/>
            <a:ext cx="615424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Ce jardin apporte un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peu de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fraîcheur dans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le centre de Chalon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03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4" b="6212"/>
          <a:stretch/>
        </p:blipFill>
        <p:spPr>
          <a:xfrm>
            <a:off x="0" y="0"/>
            <a:ext cx="92444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5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0935" y="428398"/>
            <a:ext cx="27045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marais bressan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3630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67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:dissolve/>
      </p:transition>
    </mc:Choice>
    <mc:Fallback xmlns="">
      <p:transition spd="slow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72000" y="6254089"/>
            <a:ext cx="388920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PapyRy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:Avril 2024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432" y="4130431"/>
            <a:ext cx="910056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Pour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découvrir les trésors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</a:t>
            </a:r>
            <a:r>
              <a:rPr lang="fr-FR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Chalon sur Saône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, il faut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Passer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l’office du tourisme et récupérer un plan de la ville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et suivre </a:t>
            </a:r>
            <a:r>
              <a:rPr lang="fr-F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le chemin de L’</a:t>
            </a:r>
            <a:r>
              <a:rPr lang="fr-FR" sz="36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Orbandale</a:t>
            </a:r>
            <a:r>
              <a:rPr lang="fr-F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belle balade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en perspective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45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000">
        <p:dissolve/>
      </p:transition>
    </mc:Choice>
    <mc:Fallback xmlns="">
      <p:transition spd="slow" advTm="1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838</TotalTime>
  <Words>1178</Words>
  <Application>Microsoft Office PowerPoint</Application>
  <PresentationFormat>Affichage à l'écran (4:3)</PresentationFormat>
  <Paragraphs>104</Paragraphs>
  <Slides>82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82</vt:i4>
      </vt:variant>
    </vt:vector>
  </HeadingPairs>
  <TitlesOfParts>
    <vt:vector size="87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108</cp:revision>
  <dcterms:created xsi:type="dcterms:W3CDTF">2024-04-03T15:41:31Z</dcterms:created>
  <dcterms:modified xsi:type="dcterms:W3CDTF">2024-04-15T06:02:45Z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