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4" r:id="rId2"/>
    <p:sldId id="263" r:id="rId3"/>
    <p:sldId id="285" r:id="rId4"/>
    <p:sldId id="286" r:id="rId5"/>
    <p:sldId id="283" r:id="rId6"/>
    <p:sldId id="282" r:id="rId7"/>
    <p:sldId id="281" r:id="rId8"/>
    <p:sldId id="280" r:id="rId9"/>
    <p:sldId id="279" r:id="rId10"/>
    <p:sldId id="278" r:id="rId11"/>
    <p:sldId id="277" r:id="rId12"/>
    <p:sldId id="275" r:id="rId13"/>
    <p:sldId id="276" r:id="rId14"/>
    <p:sldId id="274" r:id="rId15"/>
    <p:sldId id="273" r:id="rId16"/>
    <p:sldId id="272" r:id="rId17"/>
    <p:sldId id="271" r:id="rId18"/>
    <p:sldId id="270" r:id="rId19"/>
    <p:sldId id="269" r:id="rId20"/>
    <p:sldId id="268" r:id="rId21"/>
    <p:sldId id="267" r:id="rId22"/>
    <p:sldId id="266" r:id="rId23"/>
    <p:sldId id="265" r:id="rId24"/>
    <p:sldId id="264" r:id="rId25"/>
    <p:sldId id="262"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632" autoAdjust="0"/>
    <p:restoredTop sz="94660"/>
  </p:normalViewPr>
  <p:slideViewPr>
    <p:cSldViewPr snapToGrid="0">
      <p:cViewPr varScale="1">
        <p:scale>
          <a:sx n="73" d="100"/>
          <a:sy n="73" d="100"/>
        </p:scale>
        <p:origin x="11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523904-C436-5903-98C6-C368FA0B1CD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0CBF854-0F6F-4257-8825-DC3B17BBBE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9FA255F-3853-8DB0-BB37-FEDA46190C0A}"/>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5" name="Espace réservé du pied de page 4">
            <a:extLst>
              <a:ext uri="{FF2B5EF4-FFF2-40B4-BE49-F238E27FC236}">
                <a16:creationId xmlns:a16="http://schemas.microsoft.com/office/drawing/2014/main" id="{A78B6039-CCBB-07A8-8C61-A58EA21945D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E5784CB-F03E-5DED-2841-BC198C4E7711}"/>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4517784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0F8C66-6FE3-7742-5ADE-394AB36E91B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E0FB9CE-891A-B5A2-5477-BA78C16C94B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4014BE4-FB26-9EFF-E780-5DF659AF3D81}"/>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5" name="Espace réservé du pied de page 4">
            <a:extLst>
              <a:ext uri="{FF2B5EF4-FFF2-40B4-BE49-F238E27FC236}">
                <a16:creationId xmlns:a16="http://schemas.microsoft.com/office/drawing/2014/main" id="{AAE9F9C2-AE8B-0CF8-4411-4588D8014AF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2CE0F2A-C514-DF7D-EB83-1E941121743B}"/>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7196213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E775FF-512D-C456-90F6-E3E5474B14D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3DD3B01-6998-CFD8-8BB2-A32F9329527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0CE109C-CDC5-0478-F881-8767863F3F0B}"/>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5" name="Espace réservé du pied de page 4">
            <a:extLst>
              <a:ext uri="{FF2B5EF4-FFF2-40B4-BE49-F238E27FC236}">
                <a16:creationId xmlns:a16="http://schemas.microsoft.com/office/drawing/2014/main" id="{D2D2190D-D49E-5AB4-E3D1-2085EA73A41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EA47C28-EE64-A973-47DE-0D46868D8EF5}"/>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23322711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7266CC-0537-A736-D6F4-E752CE27CD0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888C1AE-D97C-F20E-FCEE-786B0E7B869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237EDE-493B-6C2B-FCB9-91F80926009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094BCE4-1127-3D15-F321-D9E84C1E9F61}"/>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6" name="Espace réservé du pied de page 5">
            <a:extLst>
              <a:ext uri="{FF2B5EF4-FFF2-40B4-BE49-F238E27FC236}">
                <a16:creationId xmlns:a16="http://schemas.microsoft.com/office/drawing/2014/main" id="{E28B9D1B-1BE5-EE1C-1213-17588F86F53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ADEEC75-38A0-EA7E-777C-478346F23D6E}"/>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32496752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A19CC9-A59F-DC58-8A93-11777218A93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541457C-49C9-0320-37AC-21264BF5A9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0F7318B-2DB3-645D-98F3-452916F8A90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0F95D4C-E688-030C-F615-5B41CA6865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7D7CF82-7143-539D-BA2A-3F1F5D45507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ACF43E7-F7E1-E6E7-44CC-F494B4E5E1D5}"/>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8" name="Espace réservé du pied de page 7">
            <a:extLst>
              <a:ext uri="{FF2B5EF4-FFF2-40B4-BE49-F238E27FC236}">
                <a16:creationId xmlns:a16="http://schemas.microsoft.com/office/drawing/2014/main" id="{C642FDBD-8C83-FA98-4125-A9E9511DC4F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D97DE27-DF7E-0948-2B9A-7872DB8B96B2}"/>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42711067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FF55E4-37D4-9536-7151-B76F821DA65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ECCCB93-7914-5938-D125-AB83A4DF9DE2}"/>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4" name="Espace réservé du pied de page 3">
            <a:extLst>
              <a:ext uri="{FF2B5EF4-FFF2-40B4-BE49-F238E27FC236}">
                <a16:creationId xmlns:a16="http://schemas.microsoft.com/office/drawing/2014/main" id="{02D84A5D-CB16-25A2-3FE1-C5CB7299E8D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B28489A-7A72-D4EE-368F-7228897AA8DC}"/>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17647483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05987E8-F264-3B1A-E4C3-5ABB8E7782F5}"/>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3" name="Espace réservé du pied de page 2">
            <a:extLst>
              <a:ext uri="{FF2B5EF4-FFF2-40B4-BE49-F238E27FC236}">
                <a16:creationId xmlns:a16="http://schemas.microsoft.com/office/drawing/2014/main" id="{62216A29-106C-318D-7497-9815F45DB65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83BB81D-6EA3-CFB7-167D-277A1E5EB4A1}"/>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30673240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B5D298-C5D8-7317-1804-DBC7CE5C984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8E918B0-CAC6-61D0-1487-FA7AEC4F3E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A6B96CD-76D7-DF3C-E2A5-000FC04788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AF23D61-11AA-9C71-A1EF-002A3F6D322E}"/>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6" name="Espace réservé du pied de page 5">
            <a:extLst>
              <a:ext uri="{FF2B5EF4-FFF2-40B4-BE49-F238E27FC236}">
                <a16:creationId xmlns:a16="http://schemas.microsoft.com/office/drawing/2014/main" id="{9002A130-96B3-127C-CB86-942DD3BE104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F092C85-7EF8-281D-0F9E-BCFD42F22738}"/>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42627807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A9DEB7-0E66-7192-5A9E-86F5BE44B47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B8E851A-5B91-8DD6-62E2-3865DE779C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A5202A9-30F7-1DC9-BED0-5FC68EA29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1BCF072-B232-46FC-20A8-FAC58D8DBF64}"/>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6" name="Espace réservé du pied de page 5">
            <a:extLst>
              <a:ext uri="{FF2B5EF4-FFF2-40B4-BE49-F238E27FC236}">
                <a16:creationId xmlns:a16="http://schemas.microsoft.com/office/drawing/2014/main" id="{E7C23844-4398-AABC-2A12-B2164FA29FC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33691-4813-152A-4A7C-ADDC68DB0503}"/>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12985769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CCD2A6-1A84-D1CD-1EC5-7319261FA72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63861B3-5720-187B-D796-70FCEA51FDD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1AC66B-9B1D-B06B-760D-2BB7943CF894}"/>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5" name="Espace réservé du pied de page 4">
            <a:extLst>
              <a:ext uri="{FF2B5EF4-FFF2-40B4-BE49-F238E27FC236}">
                <a16:creationId xmlns:a16="http://schemas.microsoft.com/office/drawing/2014/main" id="{A52ED19B-6F81-0C46-B197-E991DC3EDEF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D44DC9A-3EF1-F3DB-95CB-3FDD5CACEBFD}"/>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21520606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AFA0C12-488B-39E0-97AC-8F65FDDA755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0F1FD56-D436-EE40-F718-A805E65F52C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83BDAB0-2DBD-975A-AF83-4880E5D826AB}"/>
              </a:ext>
            </a:extLst>
          </p:cNvPr>
          <p:cNvSpPr>
            <a:spLocks noGrp="1"/>
          </p:cNvSpPr>
          <p:nvPr>
            <p:ph type="dt" sz="half" idx="10"/>
          </p:nvPr>
        </p:nvSpPr>
        <p:spPr/>
        <p:txBody>
          <a:bodyPr/>
          <a:lstStyle/>
          <a:p>
            <a:fld id="{88ED57A8-092A-438E-8490-1D2FF155E1FF}" type="datetimeFigureOut">
              <a:rPr lang="fr-FR" smtClean="0"/>
              <a:t>09/04/2024</a:t>
            </a:fld>
            <a:endParaRPr lang="fr-FR"/>
          </a:p>
        </p:txBody>
      </p:sp>
      <p:sp>
        <p:nvSpPr>
          <p:cNvPr id="5" name="Espace réservé du pied de page 4">
            <a:extLst>
              <a:ext uri="{FF2B5EF4-FFF2-40B4-BE49-F238E27FC236}">
                <a16:creationId xmlns:a16="http://schemas.microsoft.com/office/drawing/2014/main" id="{085583E4-66DE-4F4C-0089-5B64E4AF5B4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DDC859A-A9A8-1F52-9528-7082EE5CBD97}"/>
              </a:ext>
            </a:extLst>
          </p:cNvPr>
          <p:cNvSpPr>
            <a:spLocks noGrp="1"/>
          </p:cNvSpPr>
          <p:nvPr>
            <p:ph type="sldNum" sz="quarter" idx="12"/>
          </p:nvPr>
        </p:nvSpPr>
        <p:spPr/>
        <p:txBody>
          <a:bodyPr/>
          <a:lstStyle/>
          <a:p>
            <a:fld id="{7F47026B-53E6-4955-A3AC-8D0A4782219A}" type="slidenum">
              <a:rPr lang="fr-FR" smtClean="0"/>
              <a:t>‹N°›</a:t>
            </a:fld>
            <a:endParaRPr lang="fr-FR"/>
          </a:p>
        </p:txBody>
      </p:sp>
    </p:spTree>
    <p:extLst>
      <p:ext uri="{BB962C8B-B14F-4D97-AF65-F5344CB8AC3E}">
        <p14:creationId xmlns:p14="http://schemas.microsoft.com/office/powerpoint/2010/main" val="24812973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9AA3FE0-B044-05F5-B3B5-52203F13DE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8652603-E51A-A0A9-00A5-83928D6277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C9DBF24-FD6A-B712-52AD-1429567E99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8ED57A8-092A-438E-8490-1D2FF155E1FF}" type="datetimeFigureOut">
              <a:rPr lang="fr-FR" smtClean="0"/>
              <a:t>09/04/2024</a:t>
            </a:fld>
            <a:endParaRPr lang="fr-FR"/>
          </a:p>
        </p:txBody>
      </p:sp>
      <p:sp>
        <p:nvSpPr>
          <p:cNvPr id="5" name="Espace réservé du pied de page 4">
            <a:extLst>
              <a:ext uri="{FF2B5EF4-FFF2-40B4-BE49-F238E27FC236}">
                <a16:creationId xmlns:a16="http://schemas.microsoft.com/office/drawing/2014/main" id="{F92DAA4D-89EA-B621-3C7A-C2A3D08D28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2E4397E-C102-79B0-D118-595D792839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F47026B-53E6-4955-A3AC-8D0A4782219A}" type="slidenum">
              <a:rPr lang="fr-FR" smtClean="0"/>
              <a:t>‹N°›</a:t>
            </a:fld>
            <a:endParaRPr lang="fr-FR"/>
          </a:p>
        </p:txBody>
      </p:sp>
    </p:spTree>
    <p:extLst>
      <p:ext uri="{BB962C8B-B14F-4D97-AF65-F5344CB8AC3E}">
        <p14:creationId xmlns:p14="http://schemas.microsoft.com/office/powerpoint/2010/main" val="18728307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eau, lac&#10;&#10;Description générée automatiquement">
            <a:extLst>
              <a:ext uri="{FF2B5EF4-FFF2-40B4-BE49-F238E27FC236}">
                <a16:creationId xmlns:a16="http://schemas.microsoft.com/office/drawing/2014/main" id="{1A61763A-9A40-CB11-3CAD-6223AA39D9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BAE4FBF2-579B-DE0B-AFCD-455C44E519F1}"/>
              </a:ext>
            </a:extLst>
          </p:cNvPr>
          <p:cNvSpPr txBox="1"/>
          <p:nvPr/>
        </p:nvSpPr>
        <p:spPr>
          <a:xfrm>
            <a:off x="1255395" y="138167"/>
            <a:ext cx="9886950" cy="461665"/>
          </a:xfrm>
          <a:prstGeom prst="rect">
            <a:avLst/>
          </a:prstGeom>
          <a:noFill/>
        </p:spPr>
        <p:txBody>
          <a:bodyPr wrap="square" rtlCol="0">
            <a:spAutoFit/>
          </a:bodyPr>
          <a:lstStyle/>
          <a:p>
            <a:r>
              <a:rPr lang="fr-FR" sz="2400" b="1" dirty="0">
                <a:solidFill>
                  <a:srgbClr val="FFFF00"/>
                </a:solidFill>
              </a:rPr>
              <a:t>Lorient Vous Présente Le Jardin Flottant  De Xochimilco  -Mexique</a:t>
            </a:r>
          </a:p>
        </p:txBody>
      </p:sp>
      <p:sp>
        <p:nvSpPr>
          <p:cNvPr id="5" name="ZoneTexte 4">
            <a:extLst>
              <a:ext uri="{FF2B5EF4-FFF2-40B4-BE49-F238E27FC236}">
                <a16:creationId xmlns:a16="http://schemas.microsoft.com/office/drawing/2014/main" id="{451B1603-19B4-EC98-7339-50F8AD336796}"/>
              </a:ext>
            </a:extLst>
          </p:cNvPr>
          <p:cNvSpPr txBox="1"/>
          <p:nvPr/>
        </p:nvSpPr>
        <p:spPr>
          <a:xfrm>
            <a:off x="2737995" y="6151202"/>
            <a:ext cx="9029700" cy="461665"/>
          </a:xfrm>
          <a:prstGeom prst="rect">
            <a:avLst/>
          </a:prstGeom>
          <a:noFill/>
        </p:spPr>
        <p:txBody>
          <a:bodyPr wrap="square" rtlCol="0">
            <a:spAutoFit/>
          </a:bodyPr>
          <a:lstStyle/>
          <a:p>
            <a:r>
              <a:rPr lang="fr-FR" sz="2400" b="1" dirty="0" err="1">
                <a:solidFill>
                  <a:srgbClr val="FFFF00"/>
                </a:solidFill>
              </a:rPr>
              <a:t>Trajineras</a:t>
            </a:r>
            <a:r>
              <a:rPr lang="fr-FR" sz="2400" b="1" dirty="0">
                <a:solidFill>
                  <a:srgbClr val="FFFF00"/>
                </a:solidFill>
              </a:rPr>
              <a:t> (barques) sur les canaux de Xochimilco</a:t>
            </a:r>
          </a:p>
        </p:txBody>
      </p:sp>
    </p:spTree>
    <p:extLst>
      <p:ext uri="{BB962C8B-B14F-4D97-AF65-F5344CB8AC3E}">
        <p14:creationId xmlns:p14="http://schemas.microsoft.com/office/powerpoint/2010/main" val="10872491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sndAc>
          <p:stSnd loop="1">
            <p:snd r:embed="rId2" name="Mexico Lindo y Querido  Playing For Change  Song Across Mexico.wav"/>
          </p:stSnd>
        </p:sndAc>
      </p:transition>
    </mc:Choice>
    <mc:Fallback>
      <p:transition spd="slow" advClick="0" advTm="8000">
        <p:fade/>
        <p:sndAc>
          <p:stSnd loop="1">
            <p:snd r:embed="rId2" name="Mexico Lindo y Querido  Playing For Change  Song Across Mexic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cxnSp>
        <p:nvCxnSpPr>
          <p:cNvPr id="3" name="Connecteur droit avec flèche 2">
            <a:extLst>
              <a:ext uri="{FF2B5EF4-FFF2-40B4-BE49-F238E27FC236}">
                <a16:creationId xmlns:a16="http://schemas.microsoft.com/office/drawing/2014/main" id="{D20A523A-AD30-C66C-F685-9D79299BE686}"/>
              </a:ext>
            </a:extLst>
          </p:cNvPr>
          <p:cNvCxnSpPr/>
          <p:nvPr/>
        </p:nvCxnSpPr>
        <p:spPr>
          <a:xfrm>
            <a:off x="0" y="0"/>
            <a:ext cx="12192000" cy="127725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 name="Rectangle 3">
            <a:extLst>
              <a:ext uri="{FF2B5EF4-FFF2-40B4-BE49-F238E27FC236}">
                <a16:creationId xmlns:a16="http://schemas.microsoft.com/office/drawing/2014/main" id="{D19F46A6-6CFF-4E2B-3E7F-7B764154C53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latin typeface="Algerian" panose="04020705040A02060702" pitchFamily="82" charset="0"/>
              </a:rPr>
              <a:t>La partie nord de ce territoire est plane et se situe à l'altitude moyenne de la vallée de Mexico, c'est-à-dire 2 240 m. À cet emplacement se trouvait autrefois le lac de Xochimilco, dont les vestiges sont les canaux de la </a:t>
            </a:r>
            <a:r>
              <a:rPr lang="fr-FR" sz="2800" b="1" dirty="0" err="1">
                <a:latin typeface="Algerian" panose="04020705040A02060702" pitchFamily="82" charset="0"/>
              </a:rPr>
              <a:t>Chinampería</a:t>
            </a:r>
            <a:r>
              <a:rPr lang="fr-FR" sz="2800" b="1" dirty="0">
                <a:latin typeface="Algerian" panose="04020705040A02060702" pitchFamily="82" charset="0"/>
              </a:rPr>
              <a:t>.</a:t>
            </a:r>
          </a:p>
          <a:p>
            <a:pPr algn="ctr"/>
            <a:endParaRPr lang="fr-FR" sz="2800" b="1" dirty="0">
              <a:latin typeface="Algerian" panose="04020705040A02060702" pitchFamily="82" charset="0"/>
            </a:endParaRPr>
          </a:p>
          <a:p>
            <a:pPr algn="ctr"/>
            <a:r>
              <a:rPr lang="fr-FR" sz="2800" b="1" dirty="0">
                <a:latin typeface="Algerian" panose="04020705040A02060702" pitchFamily="82" charset="0"/>
              </a:rPr>
              <a:t>La superficie de l'ancien lac de Xochimilco a été réduite petit à petit, jusqu'à la superficie actuelle. Ce lac était alimenté par les eaux de source qui venaient des monts alentour. Il a été canalisé lors du </a:t>
            </a:r>
            <a:r>
              <a:rPr lang="fr-FR" sz="2800" b="1" dirty="0" err="1">
                <a:latin typeface="Algerian" panose="04020705040A02060702" pitchFamily="82" charset="0"/>
              </a:rPr>
              <a:t>porfiriat</a:t>
            </a:r>
            <a:r>
              <a:rPr lang="fr-FR" sz="2800" b="1" dirty="0">
                <a:latin typeface="Algerian" panose="04020705040A02060702" pitchFamily="82" charset="0"/>
              </a:rPr>
              <a:t> pour fournir la ville de Mexico lors de l'épuisement de l'approvisionnement en 19511 C'est une zone très touristique en raison de la présence d'un réseau de canaux et de jardins flottants appelés </a:t>
            </a:r>
            <a:r>
              <a:rPr lang="fr-FR" sz="2800" b="1" dirty="0" err="1">
                <a:latin typeface="Algerian" panose="04020705040A02060702" pitchFamily="82" charset="0"/>
              </a:rPr>
              <a:t>chinampas</a:t>
            </a:r>
            <a:r>
              <a:rPr lang="fr-FR" sz="2800" b="1" dirty="0">
                <a:latin typeface="Algerian" panose="04020705040A02060702" pitchFamily="82" charset="0"/>
              </a:rPr>
              <a:t> qui sont les derniers vestiges de l'ancien lac </a:t>
            </a:r>
            <a:r>
              <a:rPr lang="fr-FR" sz="2800" b="1" dirty="0" err="1">
                <a:latin typeface="Algerian" panose="04020705040A02060702" pitchFamily="82" charset="0"/>
              </a:rPr>
              <a:t>Texcoco</a:t>
            </a:r>
            <a:r>
              <a:rPr lang="fr-FR" sz="2800" b="1" dirty="0">
                <a:latin typeface="Algerian" panose="04020705040A02060702" pitchFamily="82" charset="0"/>
              </a:rPr>
              <a:t> et sont inscrits au patrimoine mondial de l'UNESCO.</a:t>
            </a:r>
          </a:p>
        </p:txBody>
      </p:sp>
    </p:spTree>
    <p:extLst>
      <p:ext uri="{BB962C8B-B14F-4D97-AF65-F5344CB8AC3E}">
        <p14:creationId xmlns:p14="http://schemas.microsoft.com/office/powerpoint/2010/main" val="958854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lein air, lac, eau&#10;&#10;Description générée automatiquement">
            <a:extLst>
              <a:ext uri="{FF2B5EF4-FFF2-40B4-BE49-F238E27FC236}">
                <a16:creationId xmlns:a16="http://schemas.microsoft.com/office/drawing/2014/main" id="{BC7FDFD6-076C-A89E-20DB-7E8376FC73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8000" y="1058040"/>
            <a:ext cx="10656000" cy="4741920"/>
          </a:xfrm>
          <a:prstGeom prst="rect">
            <a:avLst/>
          </a:prstGeom>
          <a:effectLst>
            <a:softEdge rad="635000"/>
          </a:effectLst>
        </p:spPr>
      </p:pic>
      <p:sp>
        <p:nvSpPr>
          <p:cNvPr id="4" name="ZoneTexte 3">
            <a:extLst>
              <a:ext uri="{FF2B5EF4-FFF2-40B4-BE49-F238E27FC236}">
                <a16:creationId xmlns:a16="http://schemas.microsoft.com/office/drawing/2014/main" id="{1A3C3D4C-4E6C-76BC-9329-EF4D63DAA7CF}"/>
              </a:ext>
            </a:extLst>
          </p:cNvPr>
          <p:cNvSpPr txBox="1"/>
          <p:nvPr/>
        </p:nvSpPr>
        <p:spPr>
          <a:xfrm>
            <a:off x="4629150" y="5415830"/>
            <a:ext cx="9658350" cy="461665"/>
          </a:xfrm>
          <a:prstGeom prst="rect">
            <a:avLst/>
          </a:prstGeom>
          <a:noFill/>
        </p:spPr>
        <p:txBody>
          <a:bodyPr wrap="square" rtlCol="0">
            <a:spAutoFit/>
          </a:bodyPr>
          <a:lstStyle/>
          <a:p>
            <a:r>
              <a:rPr lang="fr-FR" sz="2400" b="1" dirty="0">
                <a:solidFill>
                  <a:srgbClr val="FFFF00"/>
                </a:solidFill>
              </a:rPr>
              <a:t>Barques à Xochimilco</a:t>
            </a:r>
          </a:p>
        </p:txBody>
      </p:sp>
    </p:spTree>
    <p:extLst>
      <p:ext uri="{BB962C8B-B14F-4D97-AF65-F5344CB8AC3E}">
        <p14:creationId xmlns:p14="http://schemas.microsoft.com/office/powerpoint/2010/main" val="24366443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ersonnes, habits, arbre&#10;&#10;Description générée automatiquement">
            <a:extLst>
              <a:ext uri="{FF2B5EF4-FFF2-40B4-BE49-F238E27FC236}">
                <a16:creationId xmlns:a16="http://schemas.microsoft.com/office/drawing/2014/main" id="{56AAB8BF-099A-4939-F53A-F55E7B8382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8370" y="567000"/>
            <a:ext cx="7632000" cy="5724000"/>
          </a:xfrm>
          <a:prstGeom prst="rect">
            <a:avLst/>
          </a:prstGeom>
          <a:effectLst>
            <a:softEdge rad="635000"/>
          </a:effectLst>
        </p:spPr>
      </p:pic>
      <p:sp>
        <p:nvSpPr>
          <p:cNvPr id="4" name="ZoneTexte 3">
            <a:extLst>
              <a:ext uri="{FF2B5EF4-FFF2-40B4-BE49-F238E27FC236}">
                <a16:creationId xmlns:a16="http://schemas.microsoft.com/office/drawing/2014/main" id="{F8D2F9EA-D4D0-2554-F776-E7CF88028E49}"/>
              </a:ext>
            </a:extLst>
          </p:cNvPr>
          <p:cNvSpPr txBox="1"/>
          <p:nvPr/>
        </p:nvSpPr>
        <p:spPr>
          <a:xfrm>
            <a:off x="794670" y="6161251"/>
            <a:ext cx="10602660" cy="461665"/>
          </a:xfrm>
          <a:prstGeom prst="rect">
            <a:avLst/>
          </a:prstGeom>
          <a:noFill/>
        </p:spPr>
        <p:txBody>
          <a:bodyPr wrap="square" rtlCol="0">
            <a:spAutoFit/>
          </a:bodyPr>
          <a:lstStyle/>
          <a:p>
            <a:r>
              <a:rPr lang="fr-FR" sz="2400" b="1" dirty="0"/>
              <a:t>Mariachis offrant leurs services aux touristes sur les canaux de Xochimilco</a:t>
            </a:r>
          </a:p>
        </p:txBody>
      </p:sp>
    </p:spTree>
    <p:extLst>
      <p:ext uri="{BB962C8B-B14F-4D97-AF65-F5344CB8AC3E}">
        <p14:creationId xmlns:p14="http://schemas.microsoft.com/office/powerpoint/2010/main" val="9637408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abits, nourriture, Cuisine de rue&#10;&#10;Description générée automatiquement">
            <a:extLst>
              <a:ext uri="{FF2B5EF4-FFF2-40B4-BE49-F238E27FC236}">
                <a16:creationId xmlns:a16="http://schemas.microsoft.com/office/drawing/2014/main" id="{6B214155-86FB-725B-EE29-62418D789E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8929" y="459000"/>
            <a:ext cx="10874142" cy="5940000"/>
          </a:xfrm>
          <a:prstGeom prst="rect">
            <a:avLst/>
          </a:prstGeom>
          <a:effectLst>
            <a:softEdge rad="635000"/>
          </a:effectLst>
        </p:spPr>
      </p:pic>
      <p:sp>
        <p:nvSpPr>
          <p:cNvPr id="4" name="ZoneTexte 3">
            <a:extLst>
              <a:ext uri="{FF2B5EF4-FFF2-40B4-BE49-F238E27FC236}">
                <a16:creationId xmlns:a16="http://schemas.microsoft.com/office/drawing/2014/main" id="{369BC35C-3196-BA8A-2643-BC26757EC6C8}"/>
              </a:ext>
            </a:extLst>
          </p:cNvPr>
          <p:cNvSpPr txBox="1"/>
          <p:nvPr/>
        </p:nvSpPr>
        <p:spPr>
          <a:xfrm>
            <a:off x="2537460" y="6183630"/>
            <a:ext cx="10595610" cy="461665"/>
          </a:xfrm>
          <a:prstGeom prst="rect">
            <a:avLst/>
          </a:prstGeom>
          <a:noFill/>
        </p:spPr>
        <p:txBody>
          <a:bodyPr wrap="square" rtlCol="0">
            <a:spAutoFit/>
          </a:bodyPr>
          <a:lstStyle/>
          <a:p>
            <a:r>
              <a:rPr lang="fr-FR" sz="2400" b="1" dirty="0">
                <a:solidFill>
                  <a:srgbClr val="FFFF00"/>
                </a:solidFill>
              </a:rPr>
              <a:t>Vendeuse de maïs sur les jardins flottants de Xochimilco</a:t>
            </a:r>
          </a:p>
        </p:txBody>
      </p:sp>
    </p:spTree>
    <p:extLst>
      <p:ext uri="{BB962C8B-B14F-4D97-AF65-F5344CB8AC3E}">
        <p14:creationId xmlns:p14="http://schemas.microsoft.com/office/powerpoint/2010/main" val="1455057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arbre, ciel&#10;&#10;Description générée automatiquement">
            <a:extLst>
              <a:ext uri="{FF2B5EF4-FFF2-40B4-BE49-F238E27FC236}">
                <a16:creationId xmlns:a16="http://schemas.microsoft.com/office/drawing/2014/main" id="{00A28874-9A12-D126-B742-71F8F1E458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308610"/>
            <a:ext cx="5724000" cy="321975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A9E19B6-4B91-30C2-A640-51D2470CDE9E}"/>
              </a:ext>
            </a:extLst>
          </p:cNvPr>
          <p:cNvSpPr txBox="1"/>
          <p:nvPr/>
        </p:nvSpPr>
        <p:spPr>
          <a:xfrm>
            <a:off x="1051560" y="4521321"/>
            <a:ext cx="4615290" cy="954107"/>
          </a:xfrm>
          <a:prstGeom prst="rect">
            <a:avLst/>
          </a:prstGeom>
          <a:noFill/>
        </p:spPr>
        <p:txBody>
          <a:bodyPr wrap="square" rtlCol="0">
            <a:spAutoFit/>
          </a:bodyPr>
          <a:lstStyle/>
          <a:p>
            <a:r>
              <a:rPr lang="fr-FR" sz="2800" b="1" dirty="0">
                <a:solidFill>
                  <a:srgbClr val="FFFF00"/>
                </a:solidFill>
              </a:rPr>
              <a:t>LES JARDINS FLOTTANTS DE XOCHIMILCO A Suivre </a:t>
            </a:r>
          </a:p>
        </p:txBody>
      </p:sp>
      <p:pic>
        <p:nvPicPr>
          <p:cNvPr id="6" name="Image 5" descr="Une image contenant arbre, plein air, bateau, lac&#10;&#10;Description générée automatiquement">
            <a:extLst>
              <a:ext uri="{FF2B5EF4-FFF2-40B4-BE49-F238E27FC236}">
                <a16:creationId xmlns:a16="http://schemas.microsoft.com/office/drawing/2014/main" id="{68AB8CBC-4A4A-B909-4E16-3C1B56911D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70320" y="3429000"/>
            <a:ext cx="5580000" cy="313875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79043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terrain de jeux, plein air, arbre&#10;&#10;Description générée automatiquement">
            <a:extLst>
              <a:ext uri="{FF2B5EF4-FFF2-40B4-BE49-F238E27FC236}">
                <a16:creationId xmlns:a16="http://schemas.microsoft.com/office/drawing/2014/main" id="{B94A4499-39DB-2A53-3B36-5E5BEFCF04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2909" y="3429000"/>
            <a:ext cx="5400000" cy="3037500"/>
          </a:xfrm>
          <a:prstGeom prst="rect">
            <a:avLst/>
          </a:prstGeom>
          <a:ln w="88900" cap="sq" cmpd="thickThin">
            <a:solidFill>
              <a:srgbClr val="FFFF00"/>
            </a:solidFill>
            <a:prstDash val="solid"/>
            <a:miter lim="800000"/>
          </a:ln>
          <a:effectLst>
            <a:innerShdw blurRad="76200">
              <a:srgbClr val="000000"/>
            </a:innerShdw>
          </a:effectLst>
        </p:spPr>
      </p:pic>
      <p:pic>
        <p:nvPicPr>
          <p:cNvPr id="6" name="Image 5" descr="Une image contenant plein air, ciel, bateau, arbre&#10;&#10;Description générée automatiquement">
            <a:extLst>
              <a:ext uri="{FF2B5EF4-FFF2-40B4-BE49-F238E27FC236}">
                <a16:creationId xmlns:a16="http://schemas.microsoft.com/office/drawing/2014/main" id="{BE542E08-E855-8899-E525-26CF8577C6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89091" y="422910"/>
            <a:ext cx="5580000" cy="313875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644931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texte, terrain de jeux&#10;&#10;Description générée automatiquement">
            <a:extLst>
              <a:ext uri="{FF2B5EF4-FFF2-40B4-BE49-F238E27FC236}">
                <a16:creationId xmlns:a16="http://schemas.microsoft.com/office/drawing/2014/main" id="{8F275F49-D7FF-3C64-26A4-F1C24BA2D7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60" y="391500"/>
            <a:ext cx="5400000" cy="3037500"/>
          </a:xfrm>
          <a:prstGeom prst="rect">
            <a:avLst/>
          </a:prstGeom>
          <a:ln w="88900" cap="sq" cmpd="thickThin">
            <a:solidFill>
              <a:srgbClr val="7030A0"/>
            </a:solidFill>
            <a:prstDash val="solid"/>
            <a:miter lim="800000"/>
          </a:ln>
          <a:effectLst>
            <a:innerShdw blurRad="76200">
              <a:srgbClr val="000000"/>
            </a:innerShdw>
          </a:effectLst>
        </p:spPr>
      </p:pic>
      <p:pic>
        <p:nvPicPr>
          <p:cNvPr id="7" name="Image 6" descr="Une image contenant ciel, plein air, terrain de jeux, bâtiment&#10;&#10;Description générée automatiquement">
            <a:extLst>
              <a:ext uri="{FF2B5EF4-FFF2-40B4-BE49-F238E27FC236}">
                <a16:creationId xmlns:a16="http://schemas.microsoft.com/office/drawing/2014/main" id="{6EDF40C6-44A9-6939-C24D-6ACAD081AA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70240" y="3211830"/>
            <a:ext cx="4356000" cy="3267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4139847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eau, bateau&#10;&#10;Description générée automatiquement">
            <a:extLst>
              <a:ext uri="{FF2B5EF4-FFF2-40B4-BE49-F238E27FC236}">
                <a16:creationId xmlns:a16="http://schemas.microsoft.com/office/drawing/2014/main" id="{E422B8DC-15F2-D87B-AE6A-8B985A4BC9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610" y="3348990"/>
            <a:ext cx="5652000" cy="317925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arbre, eau, ciel&#10;&#10;Description générée automatiquement">
            <a:extLst>
              <a:ext uri="{FF2B5EF4-FFF2-40B4-BE49-F238E27FC236}">
                <a16:creationId xmlns:a16="http://schemas.microsoft.com/office/drawing/2014/main" id="{A089B0D8-DE23-5CFE-49EC-81F0D114D3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72250" y="205740"/>
            <a:ext cx="5400000" cy="30375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090403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lac, arbre&#10;&#10;Description générée automatiquement">
            <a:extLst>
              <a:ext uri="{FF2B5EF4-FFF2-40B4-BE49-F238E27FC236}">
                <a16:creationId xmlns:a16="http://schemas.microsoft.com/office/drawing/2014/main" id="{6D898C52-B655-E980-6CC2-6071763BF5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460" y="274320"/>
            <a:ext cx="5400000" cy="30375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arbre, plein air, eau, voie navigable&#10;&#10;Description générée automatiquement">
            <a:extLst>
              <a:ext uri="{FF2B5EF4-FFF2-40B4-BE49-F238E27FC236}">
                <a16:creationId xmlns:a16="http://schemas.microsoft.com/office/drawing/2014/main" id="{5E5EF1B5-BD6D-EAEF-E9C5-3B200A1E915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52260" y="3626191"/>
            <a:ext cx="5364000" cy="301725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215439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véhicule&#10;&#10;Description générée automatiquement">
            <a:extLst>
              <a:ext uri="{FF2B5EF4-FFF2-40B4-BE49-F238E27FC236}">
                <a16:creationId xmlns:a16="http://schemas.microsoft.com/office/drawing/2014/main" id="{273606ED-AB2D-AF47-1998-5E96AA8ECC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 y="3188970"/>
            <a:ext cx="4536000" cy="340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arbre, eau, ciel&#10;&#10;Description générée automatiquement">
            <a:extLst>
              <a:ext uri="{FF2B5EF4-FFF2-40B4-BE49-F238E27FC236}">
                <a16:creationId xmlns:a16="http://schemas.microsoft.com/office/drawing/2014/main" id="{74071AE3-B692-7EE5-62E3-BD1B9B6C26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12230" y="240030"/>
            <a:ext cx="5508000" cy="309825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6480976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ransport, eau, arbre&#10;&#10;Description générée automatiquement">
            <a:extLst>
              <a:ext uri="{FF2B5EF4-FFF2-40B4-BE49-F238E27FC236}">
                <a16:creationId xmlns:a16="http://schemas.microsoft.com/office/drawing/2014/main" id="{5ED0442A-18C0-27CE-B1FE-297DFF38C7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8295" y="290250"/>
            <a:ext cx="5580000" cy="313875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plante, ciel, arbre&#10;&#10;Description générée automatiquement">
            <a:extLst>
              <a:ext uri="{FF2B5EF4-FFF2-40B4-BE49-F238E27FC236}">
                <a16:creationId xmlns:a16="http://schemas.microsoft.com/office/drawing/2014/main" id="{67A3EA60-F3C4-CBD8-E06B-F98AC2E917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99583" y="3578086"/>
            <a:ext cx="5364000" cy="301725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2307132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t de fleurs, plante d’intérieur, plein air, arbuste&#10;&#10;Description générée automatiquement">
            <a:extLst>
              <a:ext uri="{FF2B5EF4-FFF2-40B4-BE49-F238E27FC236}">
                <a16:creationId xmlns:a16="http://schemas.microsoft.com/office/drawing/2014/main" id="{A9534FE6-1322-FB61-861B-0F341F4FD5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061" y="3429000"/>
            <a:ext cx="5472000" cy="3078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jungle, plante&#10;&#10;Description générée automatiquement">
            <a:extLst>
              <a:ext uri="{FF2B5EF4-FFF2-40B4-BE49-F238E27FC236}">
                <a16:creationId xmlns:a16="http://schemas.microsoft.com/office/drawing/2014/main" id="{18E6DB70-B23D-F41D-FBE6-98C83C8632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70747" y="318052"/>
            <a:ext cx="5148000" cy="289575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83004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arbre, jardin&#10;&#10;Description générée automatiquement">
            <a:extLst>
              <a:ext uri="{FF2B5EF4-FFF2-40B4-BE49-F238E27FC236}">
                <a16:creationId xmlns:a16="http://schemas.microsoft.com/office/drawing/2014/main" id="{112AF991-114C-E592-B4C2-60915BDC3F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0817" y="331304"/>
            <a:ext cx="5256000" cy="29565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plein air, arbre, herbe, trompe&#10;&#10;Description générée automatiquement">
            <a:extLst>
              <a:ext uri="{FF2B5EF4-FFF2-40B4-BE49-F238E27FC236}">
                <a16:creationId xmlns:a16="http://schemas.microsoft.com/office/drawing/2014/main" id="{AF25925B-DBF5-CE20-33CE-E6F00B73C35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21183" y="3287804"/>
            <a:ext cx="5760000" cy="324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8189022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Plante terrestre&#10;&#10;Description générée automatiquement">
            <a:extLst>
              <a:ext uri="{FF2B5EF4-FFF2-40B4-BE49-F238E27FC236}">
                <a16:creationId xmlns:a16="http://schemas.microsoft.com/office/drawing/2014/main" id="{40AA9C53-9030-C325-34E7-635EB4E6B7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2103783"/>
            <a:ext cx="3348000" cy="4464000"/>
          </a:xfrm>
          <a:prstGeom prst="rect">
            <a:avLst/>
          </a:prstGeom>
          <a:ln w="88900" cap="sq" cmpd="thickThin">
            <a:solidFill>
              <a:schemeClr val="accent6"/>
            </a:solidFill>
            <a:prstDash val="solid"/>
            <a:miter lim="800000"/>
          </a:ln>
          <a:effectLst>
            <a:innerShdw blurRad="76200">
              <a:srgbClr val="000000"/>
            </a:innerShdw>
          </a:effectLst>
        </p:spPr>
      </p:pic>
      <p:pic>
        <p:nvPicPr>
          <p:cNvPr id="5" name="Image 4" descr="Une image contenant plein air, arbre, ciel, terrain de jeux&#10;&#10;Description générée automatiquement">
            <a:extLst>
              <a:ext uri="{FF2B5EF4-FFF2-40B4-BE49-F238E27FC236}">
                <a16:creationId xmlns:a16="http://schemas.microsoft.com/office/drawing/2014/main" id="{20ECF59B-50F4-EA8E-CF56-8D8E876FF03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75200" y="235227"/>
            <a:ext cx="4512000" cy="3384000"/>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14544184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arbre, eau, lac&#10;&#10;Description générée automatiquement">
            <a:extLst>
              <a:ext uri="{FF2B5EF4-FFF2-40B4-BE49-F238E27FC236}">
                <a16:creationId xmlns:a16="http://schemas.microsoft.com/office/drawing/2014/main" id="{1D414040-E207-8266-5710-A90E229D5E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043" y="267734"/>
            <a:ext cx="5688000" cy="3316180"/>
          </a:xfrm>
          <a:prstGeom prst="rect">
            <a:avLst/>
          </a:prstGeom>
          <a:ln w="88900" cap="sq" cmpd="thickThin">
            <a:solidFill>
              <a:schemeClr val="bg1"/>
            </a:solidFill>
            <a:prstDash val="solid"/>
            <a:miter lim="800000"/>
          </a:ln>
          <a:effectLst>
            <a:innerShdw blurRad="76200">
              <a:srgbClr val="000000"/>
            </a:innerShdw>
          </a:effectLst>
        </p:spPr>
      </p:pic>
      <p:pic>
        <p:nvPicPr>
          <p:cNvPr id="7" name="Image 6" descr="Une image contenant plein air, arbre, eau, véhicule&#10;&#10;Description générée automatiquement">
            <a:extLst>
              <a:ext uri="{FF2B5EF4-FFF2-40B4-BE49-F238E27FC236}">
                <a16:creationId xmlns:a16="http://schemas.microsoft.com/office/drawing/2014/main" id="{29FBA0C8-3D8C-AAAF-2330-9FE39DC22AC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50957" y="3220278"/>
            <a:ext cx="5076000" cy="3384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17358682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arbre, voie navigable&#10;&#10;Description générée automatiquement">
            <a:extLst>
              <a:ext uri="{FF2B5EF4-FFF2-40B4-BE49-F238E27FC236}">
                <a16:creationId xmlns:a16="http://schemas.microsoft.com/office/drawing/2014/main" id="{432AED7A-F903-226A-8AEE-DF0B58CD09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704" y="3429000"/>
            <a:ext cx="4860000" cy="3240000"/>
          </a:xfrm>
          <a:prstGeom prst="rect">
            <a:avLst/>
          </a:prstGeom>
          <a:ln w="88900" cap="sq" cmpd="thickThin">
            <a:solidFill>
              <a:srgbClr val="0070C0"/>
            </a:solidFill>
            <a:prstDash val="solid"/>
            <a:miter lim="800000"/>
          </a:ln>
          <a:effectLst>
            <a:innerShdw blurRad="76200">
              <a:srgbClr val="000000"/>
            </a:innerShdw>
          </a:effectLst>
        </p:spPr>
      </p:pic>
      <p:pic>
        <p:nvPicPr>
          <p:cNvPr id="5" name="Image 4" descr="Une image contenant plein air, arbre, eau, herbe&#10;&#10;Description générée automatiquement">
            <a:extLst>
              <a:ext uri="{FF2B5EF4-FFF2-40B4-BE49-F238E27FC236}">
                <a16:creationId xmlns:a16="http://schemas.microsoft.com/office/drawing/2014/main" id="{B2B90362-857C-5C60-860B-4508566A22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7296" y="261000"/>
            <a:ext cx="4752000" cy="3168000"/>
          </a:xfrm>
          <a:prstGeom prst="rect">
            <a:avLst/>
          </a:prstGeom>
          <a:ln w="88900" cap="sq" cmpd="thickThin">
            <a:solidFill>
              <a:srgbClr val="0070C0"/>
            </a:solidFill>
            <a:prstDash val="solid"/>
            <a:miter lim="800000"/>
          </a:ln>
          <a:effectLst>
            <a:innerShdw blurRad="76200">
              <a:srgbClr val="000000"/>
            </a:innerShdw>
          </a:effectLst>
        </p:spPr>
      </p:pic>
    </p:spTree>
    <p:extLst>
      <p:ext uri="{BB962C8B-B14F-4D97-AF65-F5344CB8AC3E}">
        <p14:creationId xmlns:p14="http://schemas.microsoft.com/office/powerpoint/2010/main" val="20755828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rrain de jeux, arbre, ciel, plein air&#10;&#10;Description générée automatiquement">
            <a:extLst>
              <a:ext uri="{FF2B5EF4-FFF2-40B4-BE49-F238E27FC236}">
                <a16:creationId xmlns:a16="http://schemas.microsoft.com/office/drawing/2014/main" id="{8AFE9767-ED3B-1E7C-97DF-E1C115FCCA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877" y="1342103"/>
            <a:ext cx="4788000" cy="3591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eau, bateau, arbre&#10;&#10;Description générée automatiquement">
            <a:extLst>
              <a:ext uri="{FF2B5EF4-FFF2-40B4-BE49-F238E27FC236}">
                <a16:creationId xmlns:a16="http://schemas.microsoft.com/office/drawing/2014/main" id="{FBC56B8D-C923-ADB6-908B-D4AC1F99901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69123" y="758089"/>
            <a:ext cx="3564000" cy="534182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740989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arbre, eau, lac&#10;&#10;Description générée automatiquement">
            <a:extLst>
              <a:ext uri="{FF2B5EF4-FFF2-40B4-BE49-F238E27FC236}">
                <a16:creationId xmlns:a16="http://schemas.microsoft.com/office/drawing/2014/main" id="{EF182442-3DD2-5687-9075-7B31E6452B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8429" y="378542"/>
            <a:ext cx="5256000" cy="3504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arbre, oiseau aquatique, oiseau&#10;&#10;Description générée automatiquement">
            <a:extLst>
              <a:ext uri="{FF2B5EF4-FFF2-40B4-BE49-F238E27FC236}">
                <a16:creationId xmlns:a16="http://schemas.microsoft.com/office/drawing/2014/main" id="{E383B886-6F64-F4A6-9F02-CF53813954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77216" y="3269226"/>
            <a:ext cx="4860000" cy="324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4111242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ctus, pot de fleurs, plante d’intérieur, fleur&#10;&#10;Description générée automatiquement">
            <a:extLst>
              <a:ext uri="{FF2B5EF4-FFF2-40B4-BE49-F238E27FC236}">
                <a16:creationId xmlns:a16="http://schemas.microsoft.com/office/drawing/2014/main" id="{28C54A0E-1F7A-B5EF-843D-6B1CDE2A75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8933" y="3168446"/>
            <a:ext cx="5004000" cy="3240709"/>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cactus, plante, fleur, Caryophyllales&#10;&#10;Description générée automatiquement">
            <a:extLst>
              <a:ext uri="{FF2B5EF4-FFF2-40B4-BE49-F238E27FC236}">
                <a16:creationId xmlns:a16="http://schemas.microsoft.com/office/drawing/2014/main" id="{88014736-FE9A-3FAC-8E3B-EE376F93CA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22907" y="281912"/>
            <a:ext cx="4397757" cy="349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5556031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eau, bateau&#10;&#10;Description générée automatiquement">
            <a:extLst>
              <a:ext uri="{FF2B5EF4-FFF2-40B4-BE49-F238E27FC236}">
                <a16:creationId xmlns:a16="http://schemas.microsoft.com/office/drawing/2014/main" id="{5AA67CC6-604C-592F-2D85-9808307D13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841" y="354729"/>
            <a:ext cx="5724000" cy="3096377"/>
          </a:xfrm>
          <a:prstGeom prst="rect">
            <a:avLst/>
          </a:prstGeom>
          <a:ln w="88900" cap="sq" cmpd="thickThin">
            <a:solidFill>
              <a:srgbClr val="FF0000"/>
            </a:solidFill>
            <a:prstDash val="solid"/>
            <a:miter lim="800000"/>
          </a:ln>
          <a:effectLst>
            <a:innerShdw blurRad="76200">
              <a:srgbClr val="000000"/>
            </a:innerShdw>
          </a:effectLst>
        </p:spPr>
      </p:pic>
      <p:pic>
        <p:nvPicPr>
          <p:cNvPr id="5" name="Image 4" descr="Une image contenant plein air, eau, ciel, bassin&#10;&#10;Description générée automatiquement">
            <a:extLst>
              <a:ext uri="{FF2B5EF4-FFF2-40B4-BE49-F238E27FC236}">
                <a16:creationId xmlns:a16="http://schemas.microsoft.com/office/drawing/2014/main" id="{7AE653DB-3D41-D4C9-EF37-6DCB31D1EAE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68498" y="3429000"/>
            <a:ext cx="5652000" cy="30772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13569760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lac, bateau&#10;&#10;Description générée automatiquement">
            <a:extLst>
              <a:ext uri="{FF2B5EF4-FFF2-40B4-BE49-F238E27FC236}">
                <a16:creationId xmlns:a16="http://schemas.microsoft.com/office/drawing/2014/main" id="{664E771F-CFF6-E0D1-1D68-EA18CDA8E0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748" y="3290455"/>
            <a:ext cx="4860000" cy="321213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personne, eau, Plaisance&#10;&#10;Description générée automatiquement">
            <a:extLst>
              <a:ext uri="{FF2B5EF4-FFF2-40B4-BE49-F238E27FC236}">
                <a16:creationId xmlns:a16="http://schemas.microsoft.com/office/drawing/2014/main" id="{22B93BDF-38B1-D0C7-ECE6-801D27629B2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84943" y="289697"/>
            <a:ext cx="4644000" cy="347572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4443639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arbre, plein air, bateau, eau&#10;&#10;Description générée automatiquement">
            <a:extLst>
              <a:ext uri="{FF2B5EF4-FFF2-40B4-BE49-F238E27FC236}">
                <a16:creationId xmlns:a16="http://schemas.microsoft.com/office/drawing/2014/main" id="{479DEE09-72F7-7543-4F2D-B55DE3B5D9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1114" y="322118"/>
            <a:ext cx="4968000" cy="3312000"/>
          </a:xfrm>
          <a:prstGeom prst="rect">
            <a:avLst/>
          </a:prstGeom>
          <a:ln w="88900" cap="sq" cmpd="thickThin">
            <a:solidFill>
              <a:srgbClr val="FFFF00"/>
            </a:solidFill>
            <a:prstDash val="solid"/>
            <a:miter lim="800000"/>
          </a:ln>
          <a:effectLst>
            <a:innerShdw blurRad="76200">
              <a:srgbClr val="000000"/>
            </a:innerShdw>
          </a:effectLst>
        </p:spPr>
      </p:pic>
      <p:pic>
        <p:nvPicPr>
          <p:cNvPr id="11" name="Image 10" descr="Une image contenant habits, personne, plein air, arbre&#10;&#10;Description générée automatiquement">
            <a:extLst>
              <a:ext uri="{FF2B5EF4-FFF2-40B4-BE49-F238E27FC236}">
                <a16:creationId xmlns:a16="http://schemas.microsoft.com/office/drawing/2014/main" id="{0FEF1B90-FEA6-C0AA-6888-64A452B9F16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720886" y="3429000"/>
            <a:ext cx="5220000" cy="3128016"/>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06866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Photographie aérienne&#10;&#10;Description générée automatiquement">
            <a:extLst>
              <a:ext uri="{FF2B5EF4-FFF2-40B4-BE49-F238E27FC236}">
                <a16:creationId xmlns:a16="http://schemas.microsoft.com/office/drawing/2014/main" id="{39B5A847-A0AF-DBF4-CD02-3D05ADDE14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371" y="3429000"/>
            <a:ext cx="5436000" cy="3060468"/>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arbre, plante, Photographie aérienne&#10;&#10;Description générée automatiquement">
            <a:extLst>
              <a:ext uri="{FF2B5EF4-FFF2-40B4-BE49-F238E27FC236}">
                <a16:creationId xmlns:a16="http://schemas.microsoft.com/office/drawing/2014/main" id="{2CE6B02B-9992-80FD-D9C9-0136A538BE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2400" y="305799"/>
            <a:ext cx="5364000" cy="301993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8806534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0F47D22-937A-2C23-9BAD-0D82951E5F3B}"/>
              </a:ext>
            </a:extLst>
          </p:cNvPr>
          <p:cNvSpPr txBox="1"/>
          <p:nvPr/>
        </p:nvSpPr>
        <p:spPr>
          <a:xfrm>
            <a:off x="667657" y="1654629"/>
            <a:ext cx="11335657" cy="1077218"/>
          </a:xfrm>
          <a:prstGeom prst="rect">
            <a:avLst/>
          </a:prstGeom>
          <a:noFill/>
        </p:spPr>
        <p:txBody>
          <a:bodyPr wrap="square" rtlCol="0">
            <a:spAutoFit/>
          </a:bodyPr>
          <a:lstStyle/>
          <a:p>
            <a:r>
              <a:rPr lang="fr-FR" sz="3200" b="1" dirty="0">
                <a:solidFill>
                  <a:schemeClr val="bg1"/>
                </a:solidFill>
              </a:rPr>
              <a:t>Lorient Vous A Présenté Le Jardin Flottant De </a:t>
            </a:r>
            <a:r>
              <a:rPr lang="fr-FR" sz="3200" b="1" dirty="0" err="1">
                <a:solidFill>
                  <a:schemeClr val="bg1"/>
                </a:solidFill>
              </a:rPr>
              <a:t>Xochimilico</a:t>
            </a:r>
            <a:endParaRPr lang="fr-FR" sz="3200" b="1" dirty="0">
              <a:solidFill>
                <a:schemeClr val="bg1"/>
              </a:solidFill>
            </a:endParaRPr>
          </a:p>
          <a:p>
            <a:r>
              <a:rPr lang="fr-FR" sz="3200" b="1" dirty="0">
                <a:solidFill>
                  <a:schemeClr val="bg1"/>
                </a:solidFill>
              </a:rPr>
              <a:t>                                                          Mexique</a:t>
            </a:r>
          </a:p>
        </p:txBody>
      </p:sp>
      <p:sp>
        <p:nvSpPr>
          <p:cNvPr id="3" name="ZoneTexte 2">
            <a:extLst>
              <a:ext uri="{FF2B5EF4-FFF2-40B4-BE49-F238E27FC236}">
                <a16:creationId xmlns:a16="http://schemas.microsoft.com/office/drawing/2014/main" id="{4353F738-BACE-A81C-D6F4-CC33A4A54B27}"/>
              </a:ext>
            </a:extLst>
          </p:cNvPr>
          <p:cNvSpPr txBox="1"/>
          <p:nvPr/>
        </p:nvSpPr>
        <p:spPr>
          <a:xfrm>
            <a:off x="3701142" y="3091543"/>
            <a:ext cx="8302172" cy="584775"/>
          </a:xfrm>
          <a:prstGeom prst="rect">
            <a:avLst/>
          </a:prstGeom>
          <a:noFill/>
        </p:spPr>
        <p:txBody>
          <a:bodyPr wrap="square" rtlCol="0">
            <a:spAutoFit/>
          </a:bodyPr>
          <a:lstStyle/>
          <a:p>
            <a:r>
              <a:rPr lang="fr-FR" sz="3200" b="1" dirty="0">
                <a:solidFill>
                  <a:schemeClr val="bg1"/>
                </a:solidFill>
              </a:rPr>
              <a:t>Les Images Et Le son Du Net</a:t>
            </a:r>
          </a:p>
        </p:txBody>
      </p:sp>
      <p:sp>
        <p:nvSpPr>
          <p:cNvPr id="4" name="ZoneTexte 3">
            <a:extLst>
              <a:ext uri="{FF2B5EF4-FFF2-40B4-BE49-F238E27FC236}">
                <a16:creationId xmlns:a16="http://schemas.microsoft.com/office/drawing/2014/main" id="{6207C44E-FC69-53D6-330D-41FF716229AB}"/>
              </a:ext>
            </a:extLst>
          </p:cNvPr>
          <p:cNvSpPr txBox="1"/>
          <p:nvPr/>
        </p:nvSpPr>
        <p:spPr>
          <a:xfrm>
            <a:off x="5834742" y="3879518"/>
            <a:ext cx="6037944" cy="584775"/>
          </a:xfrm>
          <a:prstGeom prst="rect">
            <a:avLst/>
          </a:prstGeom>
          <a:noFill/>
        </p:spPr>
        <p:txBody>
          <a:bodyPr wrap="square" rtlCol="0">
            <a:spAutoFit/>
          </a:bodyPr>
          <a:lstStyle/>
          <a:p>
            <a:r>
              <a:rPr lang="fr-FR" sz="3200" b="1" dirty="0">
                <a:solidFill>
                  <a:schemeClr val="bg1"/>
                </a:solidFill>
              </a:rPr>
              <a:t>Daniel</a:t>
            </a:r>
          </a:p>
        </p:txBody>
      </p:sp>
    </p:spTree>
    <p:extLst>
      <p:ext uri="{BB962C8B-B14F-4D97-AF65-F5344CB8AC3E}">
        <p14:creationId xmlns:p14="http://schemas.microsoft.com/office/powerpoint/2010/main" val="37431761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115</TotalTime>
  <Words>206</Words>
  <Application>Microsoft Office PowerPoint</Application>
  <PresentationFormat>Grand écran</PresentationFormat>
  <Paragraphs>13</Paragraphs>
  <Slides>25</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2024-04-08T08:01:04Z</dcterms:created>
  <dcterms:modified xsi:type="dcterms:W3CDTF">2024-04-09T05:31:24Z</dcterms:modified>
</cp:coreProperties>
</file>