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63" r:id="rId2"/>
    <p:sldId id="278" r:id="rId3"/>
    <p:sldId id="277" r:id="rId4"/>
    <p:sldId id="276" r:id="rId5"/>
    <p:sldId id="275" r:id="rId6"/>
    <p:sldId id="274" r:id="rId7"/>
    <p:sldId id="273" r:id="rId8"/>
    <p:sldId id="272" r:id="rId9"/>
    <p:sldId id="271" r:id="rId10"/>
    <p:sldId id="270" r:id="rId11"/>
    <p:sldId id="269" r:id="rId12"/>
    <p:sldId id="268" r:id="rId13"/>
    <p:sldId id="267" r:id="rId14"/>
    <p:sldId id="266" r:id="rId15"/>
    <p:sldId id="265" r:id="rId16"/>
    <p:sldId id="261" r:id="rId17"/>
    <p:sldId id="262" r:id="rId18"/>
    <p:sldId id="264" r:id="rId19"/>
    <p:sldId id="260" r:id="rId20"/>
    <p:sldId id="259" r:id="rId21"/>
    <p:sldId id="258" r:id="rId22"/>
    <p:sldId id="257" r:id="rId23"/>
    <p:sldId id="279" r:id="rId24"/>
    <p:sldId id="280" r:id="rId25"/>
    <p:sldId id="281" r:id="rId26"/>
    <p:sldId id="282" r:id="rId27"/>
    <p:sldId id="283" r:id="rId28"/>
    <p:sldId id="285"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3" autoAdjust="0"/>
    <p:restoredTop sz="92094" autoAdjust="0"/>
  </p:normalViewPr>
  <p:slideViewPr>
    <p:cSldViewPr snapToGrid="0">
      <p:cViewPr varScale="1">
        <p:scale>
          <a:sx n="71" d="100"/>
          <a:sy n="71" d="100"/>
        </p:scale>
        <p:origin x="787"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68BE8E-5FAF-47C5-898F-ACA092509376}" type="datetimeFigureOut">
              <a:rPr lang="fr-FR" smtClean="0"/>
              <a:t>10/04/2024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702088-F496-4C74-9609-AD2678252370}" type="slidenum">
              <a:rPr lang="fr-FR" smtClean="0"/>
              <a:t>‹N°›</a:t>
            </a:fld>
            <a:endParaRPr lang="fr-FR"/>
          </a:p>
        </p:txBody>
      </p:sp>
    </p:spTree>
    <p:extLst>
      <p:ext uri="{BB962C8B-B14F-4D97-AF65-F5344CB8AC3E}">
        <p14:creationId xmlns:p14="http://schemas.microsoft.com/office/powerpoint/2010/main" val="2526654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7702088-F496-4C74-9609-AD2678252370}" type="slidenum">
              <a:rPr lang="fr-FR" smtClean="0"/>
              <a:t>1</a:t>
            </a:fld>
            <a:endParaRPr lang="fr-FR"/>
          </a:p>
        </p:txBody>
      </p:sp>
    </p:spTree>
    <p:extLst>
      <p:ext uri="{BB962C8B-B14F-4D97-AF65-F5344CB8AC3E}">
        <p14:creationId xmlns:p14="http://schemas.microsoft.com/office/powerpoint/2010/main" val="1746887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4EAAE2-AEB3-098B-FC43-A0683254806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DC6D446-78E7-44C6-496B-147ABAE109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77D8D02-5997-B7F7-9221-737320E684FF}"/>
              </a:ext>
            </a:extLst>
          </p:cNvPr>
          <p:cNvSpPr>
            <a:spLocks noGrp="1"/>
          </p:cNvSpPr>
          <p:nvPr>
            <p:ph type="dt" sz="half" idx="10"/>
          </p:nvPr>
        </p:nvSpPr>
        <p:spPr/>
        <p:txBody>
          <a:bodyPr/>
          <a:lstStyle/>
          <a:p>
            <a:fld id="{CC003CC8-8EF5-4F55-B220-89ABC10642EF}" type="datetimeFigureOut">
              <a:rPr lang="fr-FR" smtClean="0"/>
              <a:t>10/04/2024</a:t>
            </a:fld>
            <a:endParaRPr lang="fr-FR"/>
          </a:p>
        </p:txBody>
      </p:sp>
      <p:sp>
        <p:nvSpPr>
          <p:cNvPr id="5" name="Espace réservé du pied de page 4">
            <a:extLst>
              <a:ext uri="{FF2B5EF4-FFF2-40B4-BE49-F238E27FC236}">
                <a16:creationId xmlns:a16="http://schemas.microsoft.com/office/drawing/2014/main" id="{FFB5D4AC-E97C-2C52-F01E-9B449027D75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3791A54-F20E-9524-80E8-C264AF87617E}"/>
              </a:ext>
            </a:extLst>
          </p:cNvPr>
          <p:cNvSpPr>
            <a:spLocks noGrp="1"/>
          </p:cNvSpPr>
          <p:nvPr>
            <p:ph type="sldNum" sz="quarter" idx="12"/>
          </p:nvPr>
        </p:nvSpPr>
        <p:spPr/>
        <p:txBody>
          <a:bodyPr/>
          <a:lstStyle/>
          <a:p>
            <a:fld id="{2B96E921-BDA8-4FE2-8CFD-3699849721D1}" type="slidenum">
              <a:rPr lang="fr-FR" smtClean="0"/>
              <a:t>‹N°›</a:t>
            </a:fld>
            <a:endParaRPr lang="fr-FR"/>
          </a:p>
        </p:txBody>
      </p:sp>
    </p:spTree>
    <p:extLst>
      <p:ext uri="{BB962C8B-B14F-4D97-AF65-F5344CB8AC3E}">
        <p14:creationId xmlns:p14="http://schemas.microsoft.com/office/powerpoint/2010/main" val="4254310323"/>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88FDD09-5301-B5F5-302C-370465C7D80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DD4FA5F-CC0B-5EA9-5FA4-2F639673E75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DD800AA-4BD8-91A7-B536-9BFD5D346EB6}"/>
              </a:ext>
            </a:extLst>
          </p:cNvPr>
          <p:cNvSpPr>
            <a:spLocks noGrp="1"/>
          </p:cNvSpPr>
          <p:nvPr>
            <p:ph type="dt" sz="half" idx="10"/>
          </p:nvPr>
        </p:nvSpPr>
        <p:spPr/>
        <p:txBody>
          <a:bodyPr/>
          <a:lstStyle/>
          <a:p>
            <a:fld id="{CC003CC8-8EF5-4F55-B220-89ABC10642EF}" type="datetimeFigureOut">
              <a:rPr lang="fr-FR" smtClean="0"/>
              <a:t>10/04/2024</a:t>
            </a:fld>
            <a:endParaRPr lang="fr-FR"/>
          </a:p>
        </p:txBody>
      </p:sp>
      <p:sp>
        <p:nvSpPr>
          <p:cNvPr id="5" name="Espace réservé du pied de page 4">
            <a:extLst>
              <a:ext uri="{FF2B5EF4-FFF2-40B4-BE49-F238E27FC236}">
                <a16:creationId xmlns:a16="http://schemas.microsoft.com/office/drawing/2014/main" id="{49E0DC8C-D1C6-0815-8B88-39554E5640E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AD92800-75E2-3188-D2DC-702CF416B2F8}"/>
              </a:ext>
            </a:extLst>
          </p:cNvPr>
          <p:cNvSpPr>
            <a:spLocks noGrp="1"/>
          </p:cNvSpPr>
          <p:nvPr>
            <p:ph type="sldNum" sz="quarter" idx="12"/>
          </p:nvPr>
        </p:nvSpPr>
        <p:spPr/>
        <p:txBody>
          <a:bodyPr/>
          <a:lstStyle/>
          <a:p>
            <a:fld id="{2B96E921-BDA8-4FE2-8CFD-3699849721D1}" type="slidenum">
              <a:rPr lang="fr-FR" smtClean="0"/>
              <a:t>‹N°›</a:t>
            </a:fld>
            <a:endParaRPr lang="fr-FR"/>
          </a:p>
        </p:txBody>
      </p:sp>
    </p:spTree>
    <p:extLst>
      <p:ext uri="{BB962C8B-B14F-4D97-AF65-F5344CB8AC3E}">
        <p14:creationId xmlns:p14="http://schemas.microsoft.com/office/powerpoint/2010/main" val="179165226"/>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F39E19-A9AC-0547-D1B1-86FE983CA48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74155F5-B472-33BF-1B98-2F6E7439B24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C671336-3194-CB68-4887-C529C1118706}"/>
              </a:ext>
            </a:extLst>
          </p:cNvPr>
          <p:cNvSpPr>
            <a:spLocks noGrp="1"/>
          </p:cNvSpPr>
          <p:nvPr>
            <p:ph type="dt" sz="half" idx="10"/>
          </p:nvPr>
        </p:nvSpPr>
        <p:spPr/>
        <p:txBody>
          <a:bodyPr/>
          <a:lstStyle/>
          <a:p>
            <a:fld id="{CC003CC8-8EF5-4F55-B220-89ABC10642EF}" type="datetimeFigureOut">
              <a:rPr lang="fr-FR" smtClean="0"/>
              <a:t>10/04/2024</a:t>
            </a:fld>
            <a:endParaRPr lang="fr-FR"/>
          </a:p>
        </p:txBody>
      </p:sp>
      <p:sp>
        <p:nvSpPr>
          <p:cNvPr id="5" name="Espace réservé du pied de page 4">
            <a:extLst>
              <a:ext uri="{FF2B5EF4-FFF2-40B4-BE49-F238E27FC236}">
                <a16:creationId xmlns:a16="http://schemas.microsoft.com/office/drawing/2014/main" id="{E7529EE6-8D17-B3B6-17E7-9CD4FAACB65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91216A9-7BC0-713D-A32B-24DF8D4BF667}"/>
              </a:ext>
            </a:extLst>
          </p:cNvPr>
          <p:cNvSpPr>
            <a:spLocks noGrp="1"/>
          </p:cNvSpPr>
          <p:nvPr>
            <p:ph type="sldNum" sz="quarter" idx="12"/>
          </p:nvPr>
        </p:nvSpPr>
        <p:spPr/>
        <p:txBody>
          <a:bodyPr/>
          <a:lstStyle/>
          <a:p>
            <a:fld id="{2B96E921-BDA8-4FE2-8CFD-3699849721D1}" type="slidenum">
              <a:rPr lang="fr-FR" smtClean="0"/>
              <a:t>‹N°›</a:t>
            </a:fld>
            <a:endParaRPr lang="fr-FR"/>
          </a:p>
        </p:txBody>
      </p:sp>
    </p:spTree>
    <p:extLst>
      <p:ext uri="{BB962C8B-B14F-4D97-AF65-F5344CB8AC3E}">
        <p14:creationId xmlns:p14="http://schemas.microsoft.com/office/powerpoint/2010/main" val="859208973"/>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FEB66A-5D71-13D4-1513-3785D6F29D4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2E4D9C2-5BA8-E696-B8FE-D003B7C80A3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674A1B9-1654-42F6-932F-8578614C5AE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309E523-2EA6-A2E2-5044-903A3DF6DF99}"/>
              </a:ext>
            </a:extLst>
          </p:cNvPr>
          <p:cNvSpPr>
            <a:spLocks noGrp="1"/>
          </p:cNvSpPr>
          <p:nvPr>
            <p:ph type="dt" sz="half" idx="10"/>
          </p:nvPr>
        </p:nvSpPr>
        <p:spPr/>
        <p:txBody>
          <a:bodyPr/>
          <a:lstStyle/>
          <a:p>
            <a:fld id="{CC003CC8-8EF5-4F55-B220-89ABC10642EF}" type="datetimeFigureOut">
              <a:rPr lang="fr-FR" smtClean="0"/>
              <a:t>10/04/2024</a:t>
            </a:fld>
            <a:endParaRPr lang="fr-FR"/>
          </a:p>
        </p:txBody>
      </p:sp>
      <p:sp>
        <p:nvSpPr>
          <p:cNvPr id="6" name="Espace réservé du pied de page 5">
            <a:extLst>
              <a:ext uri="{FF2B5EF4-FFF2-40B4-BE49-F238E27FC236}">
                <a16:creationId xmlns:a16="http://schemas.microsoft.com/office/drawing/2014/main" id="{1116FFFF-5E27-FB0D-6E2C-078CF6BCA0C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EB2F3F6-A9A7-52AC-E55B-2DE4CADB2D10}"/>
              </a:ext>
            </a:extLst>
          </p:cNvPr>
          <p:cNvSpPr>
            <a:spLocks noGrp="1"/>
          </p:cNvSpPr>
          <p:nvPr>
            <p:ph type="sldNum" sz="quarter" idx="12"/>
          </p:nvPr>
        </p:nvSpPr>
        <p:spPr/>
        <p:txBody>
          <a:bodyPr/>
          <a:lstStyle/>
          <a:p>
            <a:fld id="{2B96E921-BDA8-4FE2-8CFD-3699849721D1}" type="slidenum">
              <a:rPr lang="fr-FR" smtClean="0"/>
              <a:t>‹N°›</a:t>
            </a:fld>
            <a:endParaRPr lang="fr-FR"/>
          </a:p>
        </p:txBody>
      </p:sp>
    </p:spTree>
    <p:extLst>
      <p:ext uri="{BB962C8B-B14F-4D97-AF65-F5344CB8AC3E}">
        <p14:creationId xmlns:p14="http://schemas.microsoft.com/office/powerpoint/2010/main" val="669366637"/>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0A5F76-586F-2FC2-CA42-0AC79E84339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E2EF429-04DE-C4FB-0C59-5115171C62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E074CF9-57B1-33F1-AABB-90ECC1DB3C0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7528948-DCFE-D760-3FF3-0BD9D8EAC5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8B2406D-7A0F-772C-DDFC-208E93A498D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67D3BA0-7D8F-F7B0-CBA9-1481C586E8DE}"/>
              </a:ext>
            </a:extLst>
          </p:cNvPr>
          <p:cNvSpPr>
            <a:spLocks noGrp="1"/>
          </p:cNvSpPr>
          <p:nvPr>
            <p:ph type="dt" sz="half" idx="10"/>
          </p:nvPr>
        </p:nvSpPr>
        <p:spPr/>
        <p:txBody>
          <a:bodyPr/>
          <a:lstStyle/>
          <a:p>
            <a:fld id="{CC003CC8-8EF5-4F55-B220-89ABC10642EF}" type="datetimeFigureOut">
              <a:rPr lang="fr-FR" smtClean="0"/>
              <a:t>10/04/2024</a:t>
            </a:fld>
            <a:endParaRPr lang="fr-FR"/>
          </a:p>
        </p:txBody>
      </p:sp>
      <p:sp>
        <p:nvSpPr>
          <p:cNvPr id="8" name="Espace réservé du pied de page 7">
            <a:extLst>
              <a:ext uri="{FF2B5EF4-FFF2-40B4-BE49-F238E27FC236}">
                <a16:creationId xmlns:a16="http://schemas.microsoft.com/office/drawing/2014/main" id="{9FED086D-8F2C-1BA6-BF9B-3416BD8F90D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2E901F9-705E-7927-0EE3-6EED51D9D658}"/>
              </a:ext>
            </a:extLst>
          </p:cNvPr>
          <p:cNvSpPr>
            <a:spLocks noGrp="1"/>
          </p:cNvSpPr>
          <p:nvPr>
            <p:ph type="sldNum" sz="quarter" idx="12"/>
          </p:nvPr>
        </p:nvSpPr>
        <p:spPr/>
        <p:txBody>
          <a:bodyPr/>
          <a:lstStyle/>
          <a:p>
            <a:fld id="{2B96E921-BDA8-4FE2-8CFD-3699849721D1}" type="slidenum">
              <a:rPr lang="fr-FR" smtClean="0"/>
              <a:t>‹N°›</a:t>
            </a:fld>
            <a:endParaRPr lang="fr-FR"/>
          </a:p>
        </p:txBody>
      </p:sp>
    </p:spTree>
    <p:extLst>
      <p:ext uri="{BB962C8B-B14F-4D97-AF65-F5344CB8AC3E}">
        <p14:creationId xmlns:p14="http://schemas.microsoft.com/office/powerpoint/2010/main" val="3296381007"/>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09FE07-8EA9-165D-BF7F-C22194C26E6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413FA9B-D8D8-8E8B-3C5B-FB4DF3D52B83}"/>
              </a:ext>
            </a:extLst>
          </p:cNvPr>
          <p:cNvSpPr>
            <a:spLocks noGrp="1"/>
          </p:cNvSpPr>
          <p:nvPr>
            <p:ph type="dt" sz="half" idx="10"/>
          </p:nvPr>
        </p:nvSpPr>
        <p:spPr/>
        <p:txBody>
          <a:bodyPr/>
          <a:lstStyle/>
          <a:p>
            <a:fld id="{CC003CC8-8EF5-4F55-B220-89ABC10642EF}" type="datetimeFigureOut">
              <a:rPr lang="fr-FR" smtClean="0"/>
              <a:t>10/04/2024</a:t>
            </a:fld>
            <a:endParaRPr lang="fr-FR"/>
          </a:p>
        </p:txBody>
      </p:sp>
      <p:sp>
        <p:nvSpPr>
          <p:cNvPr id="4" name="Espace réservé du pied de page 3">
            <a:extLst>
              <a:ext uri="{FF2B5EF4-FFF2-40B4-BE49-F238E27FC236}">
                <a16:creationId xmlns:a16="http://schemas.microsoft.com/office/drawing/2014/main" id="{51E1360D-1097-0719-0D91-2C18CE4CAC9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20BFC3A-91F0-EF2A-F50C-8CF8D80EBF18}"/>
              </a:ext>
            </a:extLst>
          </p:cNvPr>
          <p:cNvSpPr>
            <a:spLocks noGrp="1"/>
          </p:cNvSpPr>
          <p:nvPr>
            <p:ph type="sldNum" sz="quarter" idx="12"/>
          </p:nvPr>
        </p:nvSpPr>
        <p:spPr/>
        <p:txBody>
          <a:bodyPr/>
          <a:lstStyle/>
          <a:p>
            <a:fld id="{2B96E921-BDA8-4FE2-8CFD-3699849721D1}" type="slidenum">
              <a:rPr lang="fr-FR" smtClean="0"/>
              <a:t>‹N°›</a:t>
            </a:fld>
            <a:endParaRPr lang="fr-FR"/>
          </a:p>
        </p:txBody>
      </p:sp>
    </p:spTree>
    <p:extLst>
      <p:ext uri="{BB962C8B-B14F-4D97-AF65-F5344CB8AC3E}">
        <p14:creationId xmlns:p14="http://schemas.microsoft.com/office/powerpoint/2010/main" val="573631631"/>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DAB1AB9-E38F-05B6-3076-285C8F43C304}"/>
              </a:ext>
            </a:extLst>
          </p:cNvPr>
          <p:cNvSpPr>
            <a:spLocks noGrp="1"/>
          </p:cNvSpPr>
          <p:nvPr>
            <p:ph type="dt" sz="half" idx="10"/>
          </p:nvPr>
        </p:nvSpPr>
        <p:spPr/>
        <p:txBody>
          <a:bodyPr/>
          <a:lstStyle/>
          <a:p>
            <a:fld id="{CC003CC8-8EF5-4F55-B220-89ABC10642EF}" type="datetimeFigureOut">
              <a:rPr lang="fr-FR" smtClean="0"/>
              <a:t>10/04/2024</a:t>
            </a:fld>
            <a:endParaRPr lang="fr-FR"/>
          </a:p>
        </p:txBody>
      </p:sp>
      <p:sp>
        <p:nvSpPr>
          <p:cNvPr id="3" name="Espace réservé du pied de page 2">
            <a:extLst>
              <a:ext uri="{FF2B5EF4-FFF2-40B4-BE49-F238E27FC236}">
                <a16:creationId xmlns:a16="http://schemas.microsoft.com/office/drawing/2014/main" id="{364711EE-A91D-7BAF-3455-4EB8D7B89FC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FB2845B-3754-E9C5-F285-1E46A9A5B209}"/>
              </a:ext>
            </a:extLst>
          </p:cNvPr>
          <p:cNvSpPr>
            <a:spLocks noGrp="1"/>
          </p:cNvSpPr>
          <p:nvPr>
            <p:ph type="sldNum" sz="quarter" idx="12"/>
          </p:nvPr>
        </p:nvSpPr>
        <p:spPr/>
        <p:txBody>
          <a:bodyPr/>
          <a:lstStyle/>
          <a:p>
            <a:fld id="{2B96E921-BDA8-4FE2-8CFD-3699849721D1}" type="slidenum">
              <a:rPr lang="fr-FR" smtClean="0"/>
              <a:t>‹N°›</a:t>
            </a:fld>
            <a:endParaRPr lang="fr-FR"/>
          </a:p>
        </p:txBody>
      </p:sp>
    </p:spTree>
    <p:extLst>
      <p:ext uri="{BB962C8B-B14F-4D97-AF65-F5344CB8AC3E}">
        <p14:creationId xmlns:p14="http://schemas.microsoft.com/office/powerpoint/2010/main" val="2490289676"/>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D49997-A3FB-A8CD-7891-C2BDC3E7F97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8D788CC-84C1-E69B-2AF4-6219F2D8A3A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7A3131D-0851-3C89-FF49-D6576F6A05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AD44528-AF4A-C2C0-8347-C27E14200063}"/>
              </a:ext>
            </a:extLst>
          </p:cNvPr>
          <p:cNvSpPr>
            <a:spLocks noGrp="1"/>
          </p:cNvSpPr>
          <p:nvPr>
            <p:ph type="dt" sz="half" idx="10"/>
          </p:nvPr>
        </p:nvSpPr>
        <p:spPr/>
        <p:txBody>
          <a:bodyPr/>
          <a:lstStyle/>
          <a:p>
            <a:fld id="{CC003CC8-8EF5-4F55-B220-89ABC10642EF}" type="datetimeFigureOut">
              <a:rPr lang="fr-FR" smtClean="0"/>
              <a:t>10/04/2024</a:t>
            </a:fld>
            <a:endParaRPr lang="fr-FR"/>
          </a:p>
        </p:txBody>
      </p:sp>
      <p:sp>
        <p:nvSpPr>
          <p:cNvPr id="6" name="Espace réservé du pied de page 5">
            <a:extLst>
              <a:ext uri="{FF2B5EF4-FFF2-40B4-BE49-F238E27FC236}">
                <a16:creationId xmlns:a16="http://schemas.microsoft.com/office/drawing/2014/main" id="{AF8C8DC3-973C-5703-2D1C-C6BF5A28280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3FEF18B-F865-7A99-BD7E-D64191B4D6ED}"/>
              </a:ext>
            </a:extLst>
          </p:cNvPr>
          <p:cNvSpPr>
            <a:spLocks noGrp="1"/>
          </p:cNvSpPr>
          <p:nvPr>
            <p:ph type="sldNum" sz="quarter" idx="12"/>
          </p:nvPr>
        </p:nvSpPr>
        <p:spPr/>
        <p:txBody>
          <a:bodyPr/>
          <a:lstStyle/>
          <a:p>
            <a:fld id="{2B96E921-BDA8-4FE2-8CFD-3699849721D1}" type="slidenum">
              <a:rPr lang="fr-FR" smtClean="0"/>
              <a:t>‹N°›</a:t>
            </a:fld>
            <a:endParaRPr lang="fr-FR"/>
          </a:p>
        </p:txBody>
      </p:sp>
    </p:spTree>
    <p:extLst>
      <p:ext uri="{BB962C8B-B14F-4D97-AF65-F5344CB8AC3E}">
        <p14:creationId xmlns:p14="http://schemas.microsoft.com/office/powerpoint/2010/main" val="1175856499"/>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F51FB5-26EA-1FDE-CA4A-0391DBF8F48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1764108-75BC-AFBD-3161-F1658CE455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6555DA0-CEA2-2BCB-5B4A-57F6DC1126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E383180-333A-F80A-1BEF-D299C17AFEEA}"/>
              </a:ext>
            </a:extLst>
          </p:cNvPr>
          <p:cNvSpPr>
            <a:spLocks noGrp="1"/>
          </p:cNvSpPr>
          <p:nvPr>
            <p:ph type="dt" sz="half" idx="10"/>
          </p:nvPr>
        </p:nvSpPr>
        <p:spPr/>
        <p:txBody>
          <a:bodyPr/>
          <a:lstStyle/>
          <a:p>
            <a:fld id="{CC003CC8-8EF5-4F55-B220-89ABC10642EF}" type="datetimeFigureOut">
              <a:rPr lang="fr-FR" smtClean="0"/>
              <a:t>10/04/2024</a:t>
            </a:fld>
            <a:endParaRPr lang="fr-FR"/>
          </a:p>
        </p:txBody>
      </p:sp>
      <p:sp>
        <p:nvSpPr>
          <p:cNvPr id="6" name="Espace réservé du pied de page 5">
            <a:extLst>
              <a:ext uri="{FF2B5EF4-FFF2-40B4-BE49-F238E27FC236}">
                <a16:creationId xmlns:a16="http://schemas.microsoft.com/office/drawing/2014/main" id="{10476D75-DE93-BE11-0650-97CB80A89BD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362E828-61C0-6EE9-78EB-62363EF3CEA9}"/>
              </a:ext>
            </a:extLst>
          </p:cNvPr>
          <p:cNvSpPr>
            <a:spLocks noGrp="1"/>
          </p:cNvSpPr>
          <p:nvPr>
            <p:ph type="sldNum" sz="quarter" idx="12"/>
          </p:nvPr>
        </p:nvSpPr>
        <p:spPr/>
        <p:txBody>
          <a:bodyPr/>
          <a:lstStyle/>
          <a:p>
            <a:fld id="{2B96E921-BDA8-4FE2-8CFD-3699849721D1}" type="slidenum">
              <a:rPr lang="fr-FR" smtClean="0"/>
              <a:t>‹N°›</a:t>
            </a:fld>
            <a:endParaRPr lang="fr-FR"/>
          </a:p>
        </p:txBody>
      </p:sp>
    </p:spTree>
    <p:extLst>
      <p:ext uri="{BB962C8B-B14F-4D97-AF65-F5344CB8AC3E}">
        <p14:creationId xmlns:p14="http://schemas.microsoft.com/office/powerpoint/2010/main" val="1598919538"/>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661DEB8-4225-7A44-193C-4C2C81CAAB3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39F6501-D694-538A-502A-32AD73E7A7C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60C7D4B-B01B-0A4A-1554-6A35A4393134}"/>
              </a:ext>
            </a:extLst>
          </p:cNvPr>
          <p:cNvSpPr>
            <a:spLocks noGrp="1"/>
          </p:cNvSpPr>
          <p:nvPr>
            <p:ph type="dt" sz="half" idx="10"/>
          </p:nvPr>
        </p:nvSpPr>
        <p:spPr/>
        <p:txBody>
          <a:bodyPr/>
          <a:lstStyle/>
          <a:p>
            <a:fld id="{CC003CC8-8EF5-4F55-B220-89ABC10642EF}" type="datetimeFigureOut">
              <a:rPr lang="fr-FR" smtClean="0"/>
              <a:t>10/04/2024</a:t>
            </a:fld>
            <a:endParaRPr lang="fr-FR"/>
          </a:p>
        </p:txBody>
      </p:sp>
      <p:sp>
        <p:nvSpPr>
          <p:cNvPr id="5" name="Espace réservé du pied de page 4">
            <a:extLst>
              <a:ext uri="{FF2B5EF4-FFF2-40B4-BE49-F238E27FC236}">
                <a16:creationId xmlns:a16="http://schemas.microsoft.com/office/drawing/2014/main" id="{C0852F00-863F-9F0D-E3A8-84F1C07F81B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C9BDF60-D6E1-E722-8FB9-5EBFB78A558E}"/>
              </a:ext>
            </a:extLst>
          </p:cNvPr>
          <p:cNvSpPr>
            <a:spLocks noGrp="1"/>
          </p:cNvSpPr>
          <p:nvPr>
            <p:ph type="sldNum" sz="quarter" idx="12"/>
          </p:nvPr>
        </p:nvSpPr>
        <p:spPr/>
        <p:txBody>
          <a:bodyPr/>
          <a:lstStyle/>
          <a:p>
            <a:fld id="{2B96E921-BDA8-4FE2-8CFD-3699849721D1}" type="slidenum">
              <a:rPr lang="fr-FR" smtClean="0"/>
              <a:t>‹N°›</a:t>
            </a:fld>
            <a:endParaRPr lang="fr-FR"/>
          </a:p>
        </p:txBody>
      </p:sp>
    </p:spTree>
    <p:extLst>
      <p:ext uri="{BB962C8B-B14F-4D97-AF65-F5344CB8AC3E}">
        <p14:creationId xmlns:p14="http://schemas.microsoft.com/office/powerpoint/2010/main" val="522193796"/>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C0FF631-3514-F615-0353-57E3F764990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532D1C3-F8A6-99FF-6C60-CCC551CE492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42F639-94D5-2EDE-07B4-2B94B29B72C6}"/>
              </a:ext>
            </a:extLst>
          </p:cNvPr>
          <p:cNvSpPr>
            <a:spLocks noGrp="1"/>
          </p:cNvSpPr>
          <p:nvPr>
            <p:ph type="dt" sz="half" idx="10"/>
          </p:nvPr>
        </p:nvSpPr>
        <p:spPr/>
        <p:txBody>
          <a:bodyPr/>
          <a:lstStyle/>
          <a:p>
            <a:fld id="{CC003CC8-8EF5-4F55-B220-89ABC10642EF}" type="datetimeFigureOut">
              <a:rPr lang="fr-FR" smtClean="0"/>
              <a:t>10/04/2024</a:t>
            </a:fld>
            <a:endParaRPr lang="fr-FR"/>
          </a:p>
        </p:txBody>
      </p:sp>
      <p:sp>
        <p:nvSpPr>
          <p:cNvPr id="5" name="Espace réservé du pied de page 4">
            <a:extLst>
              <a:ext uri="{FF2B5EF4-FFF2-40B4-BE49-F238E27FC236}">
                <a16:creationId xmlns:a16="http://schemas.microsoft.com/office/drawing/2014/main" id="{336E64AF-D69B-9009-55B8-A809F185831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5C72E12-01FF-179B-B395-6734CFE2C42A}"/>
              </a:ext>
            </a:extLst>
          </p:cNvPr>
          <p:cNvSpPr>
            <a:spLocks noGrp="1"/>
          </p:cNvSpPr>
          <p:nvPr>
            <p:ph type="sldNum" sz="quarter" idx="12"/>
          </p:nvPr>
        </p:nvSpPr>
        <p:spPr/>
        <p:txBody>
          <a:bodyPr/>
          <a:lstStyle/>
          <a:p>
            <a:fld id="{2B96E921-BDA8-4FE2-8CFD-3699849721D1}" type="slidenum">
              <a:rPr lang="fr-FR" smtClean="0"/>
              <a:t>‹N°›</a:t>
            </a:fld>
            <a:endParaRPr lang="fr-FR"/>
          </a:p>
        </p:txBody>
      </p:sp>
    </p:spTree>
    <p:extLst>
      <p:ext uri="{BB962C8B-B14F-4D97-AF65-F5344CB8AC3E}">
        <p14:creationId xmlns:p14="http://schemas.microsoft.com/office/powerpoint/2010/main" val="3602375745"/>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3CC3B46-F5EF-D931-8FC6-72E34419094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B7742E2-A3D5-A666-ABDA-9094C8F935D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57CF0B8-C409-9847-1197-D77FACB1CF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C003CC8-8EF5-4F55-B220-89ABC10642EF}" type="datetimeFigureOut">
              <a:rPr lang="fr-FR" smtClean="0"/>
              <a:t>10/04/2024</a:t>
            </a:fld>
            <a:endParaRPr lang="fr-FR"/>
          </a:p>
        </p:txBody>
      </p:sp>
      <p:sp>
        <p:nvSpPr>
          <p:cNvPr id="5" name="Espace réservé du pied de page 4">
            <a:extLst>
              <a:ext uri="{FF2B5EF4-FFF2-40B4-BE49-F238E27FC236}">
                <a16:creationId xmlns:a16="http://schemas.microsoft.com/office/drawing/2014/main" id="{B6FA3F92-7725-2DCC-9C15-05AC7D95ACB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63AA18E-F370-E329-FA16-91EF8B19F5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B96E921-BDA8-4FE2-8CFD-3699849721D1}" type="slidenum">
              <a:rPr lang="fr-FR" smtClean="0"/>
              <a:t>‹N°›</a:t>
            </a:fld>
            <a:endParaRPr lang="fr-FR"/>
          </a:p>
        </p:txBody>
      </p:sp>
    </p:spTree>
    <p:extLst>
      <p:ext uri="{BB962C8B-B14F-4D97-AF65-F5344CB8AC3E}">
        <p14:creationId xmlns:p14="http://schemas.microsoft.com/office/powerpoint/2010/main" val="42313990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76DC2F9B-6C56-FDCA-D0ED-3C2C7D771C17}"/>
              </a:ext>
            </a:extLst>
          </p:cNvPr>
          <p:cNvSpPr txBox="1"/>
          <p:nvPr/>
        </p:nvSpPr>
        <p:spPr>
          <a:xfrm>
            <a:off x="1634490" y="0"/>
            <a:ext cx="8515350" cy="1077218"/>
          </a:xfrm>
          <a:prstGeom prst="rect">
            <a:avLst/>
          </a:prstGeom>
          <a:noFill/>
        </p:spPr>
        <p:txBody>
          <a:bodyPr wrap="square" rtlCol="0">
            <a:spAutoFit/>
          </a:bodyPr>
          <a:lstStyle/>
          <a:p>
            <a:r>
              <a:rPr lang="fr-FR" sz="3200" b="1" dirty="0">
                <a:solidFill>
                  <a:srgbClr val="FFFF00"/>
                </a:solidFill>
              </a:rPr>
              <a:t>Lorient Vous Présente La Commune D’Aujac </a:t>
            </a:r>
          </a:p>
          <a:p>
            <a:r>
              <a:rPr lang="fr-FR" sz="3200" b="1" dirty="0">
                <a:solidFill>
                  <a:srgbClr val="FFFF00"/>
                </a:solidFill>
              </a:rPr>
              <a:t>                                         Le Gard </a:t>
            </a:r>
          </a:p>
        </p:txBody>
      </p:sp>
      <p:sp>
        <p:nvSpPr>
          <p:cNvPr id="4" name="ZoneTexte 3">
            <a:extLst>
              <a:ext uri="{FF2B5EF4-FFF2-40B4-BE49-F238E27FC236}">
                <a16:creationId xmlns:a16="http://schemas.microsoft.com/office/drawing/2014/main" id="{0A421FDC-F7FA-EEAE-4F9E-B3DF4F097585}"/>
              </a:ext>
            </a:extLst>
          </p:cNvPr>
          <p:cNvSpPr txBox="1"/>
          <p:nvPr/>
        </p:nvSpPr>
        <p:spPr>
          <a:xfrm>
            <a:off x="112395" y="917198"/>
            <a:ext cx="11967210" cy="5693866"/>
          </a:xfrm>
          <a:prstGeom prst="rect">
            <a:avLst/>
          </a:prstGeom>
          <a:noFill/>
        </p:spPr>
        <p:txBody>
          <a:bodyPr wrap="square">
            <a:spAutoFit/>
          </a:bodyPr>
          <a:lstStyle/>
          <a:p>
            <a:r>
              <a:rPr lang="fr-FR" sz="2800" b="1" dirty="0">
                <a:solidFill>
                  <a:srgbClr val="FFFF00"/>
                </a:solidFill>
              </a:rPr>
              <a:t>Aujac est une commune française située dans le nord du département du Gard, en région Occitanie.</a:t>
            </a:r>
          </a:p>
          <a:p>
            <a:endParaRPr lang="fr-FR" sz="2800" b="1" dirty="0">
              <a:solidFill>
                <a:srgbClr val="FFFF00"/>
              </a:solidFill>
            </a:endParaRPr>
          </a:p>
          <a:p>
            <a:r>
              <a:rPr lang="fr-FR" sz="2800" b="1" dirty="0">
                <a:solidFill>
                  <a:srgbClr val="FFFF00"/>
                </a:solidFill>
              </a:rPr>
              <a:t>Exposée à un climat méditerranéen, elle est drainée par la Cèze, le ruisseau d'Abeau et par divers autres petits cours d'eau. Incluse dans les Cévennes, la commune possède un patrimoine naturel remarquable : un site Natura 2000 (les « hautes vallées de la Cèze et du </a:t>
            </a:r>
            <a:r>
              <a:rPr lang="fr-FR" sz="2800" b="1" dirty="0" err="1">
                <a:solidFill>
                  <a:srgbClr val="FFFF00"/>
                </a:solidFill>
              </a:rPr>
              <a:t>Luech</a:t>
            </a:r>
            <a:r>
              <a:rPr lang="fr-FR" sz="2800" b="1" dirty="0">
                <a:solidFill>
                  <a:srgbClr val="FFFF00"/>
                </a:solidFill>
              </a:rPr>
              <a:t> »), un espace protégé (le « </a:t>
            </a:r>
            <a:r>
              <a:rPr lang="fr-FR" sz="2800" b="1" dirty="0" err="1">
                <a:solidFill>
                  <a:srgbClr val="FFFF00"/>
                </a:solidFill>
              </a:rPr>
              <a:t>géoparc</a:t>
            </a:r>
            <a:r>
              <a:rPr lang="fr-FR" sz="2800" b="1" dirty="0">
                <a:solidFill>
                  <a:srgbClr val="FFFF00"/>
                </a:solidFill>
              </a:rPr>
              <a:t> des monts d'Ardèche ») et trois zones naturelles d'intérêt écologique, faunistique et floristique.</a:t>
            </a:r>
          </a:p>
          <a:p>
            <a:endParaRPr lang="fr-FR" sz="2800" b="1" dirty="0">
              <a:solidFill>
                <a:srgbClr val="FFFF00"/>
              </a:solidFill>
            </a:endParaRPr>
          </a:p>
          <a:p>
            <a:r>
              <a:rPr lang="fr-FR" sz="2800" b="1" dirty="0">
                <a:solidFill>
                  <a:srgbClr val="FFFF00"/>
                </a:solidFill>
              </a:rPr>
              <a:t>Aujac est une commune rurale qui compte 168 habitants en 2021, après avoir connu un pic de population de 964 habitants en 1851. Ses habitants sont appelés les Aujaquois ou Aujaquoises.</a:t>
            </a:r>
          </a:p>
        </p:txBody>
      </p:sp>
    </p:spTree>
    <p:extLst>
      <p:ext uri="{BB962C8B-B14F-4D97-AF65-F5344CB8AC3E}">
        <p14:creationId xmlns:p14="http://schemas.microsoft.com/office/powerpoint/2010/main" val="1754676085"/>
      </p:ext>
    </p:extLst>
  </p:cSld>
  <p:clrMapOvr>
    <a:masterClrMapping/>
  </p:clrMapOvr>
  <mc:AlternateContent xmlns:mc="http://schemas.openxmlformats.org/markup-compatibility/2006">
    <mc:Choice xmlns:p14="http://schemas.microsoft.com/office/powerpoint/2010/main" Requires="p14">
      <p:transition spd="slow" p14:dur="5000" advClick="0" advTm="8000">
        <p:wipe/>
        <p:sndAc>
          <p:stSnd loop="1">
            <p:snd r:embed="rId3" name="Mes Cévennes.wav"/>
          </p:stSnd>
        </p:sndAc>
      </p:transition>
    </mc:Choice>
    <mc:Fallback>
      <p:transition spd="slow" advClick="0" advTm="8000">
        <p:wipe/>
        <p:sndAc>
          <p:stSnd loop="1">
            <p:snd r:embed="rId3" name="Mes Cévenn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4">
                                            <p:txEl>
                                              <p:pRg st="2" end="2"/>
                                            </p:txEl>
                                          </p:spTgt>
                                        </p:tgtEl>
                                        <p:attrNameLst>
                                          <p:attrName>style.visibility</p:attrName>
                                        </p:attrNameLst>
                                      </p:cBhvr>
                                      <p:to>
                                        <p:strVal val="visible"/>
                                      </p:to>
                                    </p:set>
                                    <p:set>
                                      <p:cBhvr>
                                        <p:cTn id="16" dur="455" fill="hold">
                                          <p:stCondLst>
                                            <p:cond delay="0"/>
                                          </p:stCondLst>
                                        </p:cTn>
                                        <p:tgtEl>
                                          <p:spTgt spid="4">
                                            <p:txEl>
                                              <p:pRg st="2" end="2"/>
                                            </p:txEl>
                                          </p:spTgt>
                                        </p:tgtEl>
                                        <p:attrNameLst>
                                          <p:attrName>style.rotation</p:attrName>
                                        </p:attrNameLst>
                                      </p:cBhvr>
                                      <p:to>
                                        <p:strVal val="-45.0"/>
                                      </p:to>
                                    </p:set>
                                    <p:anim calcmode="lin" valueType="num">
                                      <p:cBhvr>
                                        <p:cTn id="17" dur="455" fill="hold">
                                          <p:stCondLst>
                                            <p:cond delay="455"/>
                                          </p:stCondLst>
                                        </p:cTn>
                                        <p:tgtEl>
                                          <p:spTgt spid="4">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4">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4">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4">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4">
                                            <p:txEl>
                                              <p:pRg st="4" end="4"/>
                                            </p:txEl>
                                          </p:spTgt>
                                        </p:tgtEl>
                                        <p:attrNameLst>
                                          <p:attrName>style.visibility</p:attrName>
                                        </p:attrNameLst>
                                      </p:cBhvr>
                                      <p:to>
                                        <p:strVal val="visible"/>
                                      </p:to>
                                    </p:set>
                                    <p:set>
                                      <p:cBhvr>
                                        <p:cTn id="25" dur="455" fill="hold">
                                          <p:stCondLst>
                                            <p:cond delay="0"/>
                                          </p:stCondLst>
                                        </p:cTn>
                                        <p:tgtEl>
                                          <p:spTgt spid="4">
                                            <p:txEl>
                                              <p:pRg st="4" end="4"/>
                                            </p:txEl>
                                          </p:spTgt>
                                        </p:tgtEl>
                                        <p:attrNameLst>
                                          <p:attrName>style.rotation</p:attrName>
                                        </p:attrNameLst>
                                      </p:cBhvr>
                                      <p:to>
                                        <p:strVal val="-45.0"/>
                                      </p:to>
                                    </p:set>
                                    <p:anim calcmode="lin" valueType="num">
                                      <p:cBhvr>
                                        <p:cTn id="26" dur="455" fill="hold">
                                          <p:stCondLst>
                                            <p:cond delay="455"/>
                                          </p:stCondLst>
                                        </p:cTn>
                                        <p:tgtEl>
                                          <p:spTgt spid="4">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4">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4">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4">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D6E3832E-39F1-BD9F-E8A8-276E5D2A0EE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32505" y="369000"/>
            <a:ext cx="10526989" cy="6120000"/>
          </a:xfrm>
          <a:prstGeom prst="rect">
            <a:avLst/>
          </a:prstGeom>
          <a:effectLst>
            <a:softEdge rad="635000"/>
          </a:effectLst>
        </p:spPr>
      </p:pic>
      <p:sp>
        <p:nvSpPr>
          <p:cNvPr id="4" name="ZoneTexte 3">
            <a:extLst>
              <a:ext uri="{FF2B5EF4-FFF2-40B4-BE49-F238E27FC236}">
                <a16:creationId xmlns:a16="http://schemas.microsoft.com/office/drawing/2014/main" id="{E251C46F-7F93-D173-91D0-5FCD1F8FE12D}"/>
              </a:ext>
            </a:extLst>
          </p:cNvPr>
          <p:cNvSpPr txBox="1"/>
          <p:nvPr/>
        </p:nvSpPr>
        <p:spPr>
          <a:xfrm>
            <a:off x="3429000" y="476820"/>
            <a:ext cx="9726930" cy="461665"/>
          </a:xfrm>
          <a:prstGeom prst="rect">
            <a:avLst/>
          </a:prstGeom>
          <a:noFill/>
        </p:spPr>
        <p:txBody>
          <a:bodyPr wrap="square" rtlCol="0">
            <a:spAutoFit/>
          </a:bodyPr>
          <a:lstStyle/>
          <a:p>
            <a:r>
              <a:rPr lang="fr-FR" sz="2400" b="1" dirty="0">
                <a:solidFill>
                  <a:srgbClr val="FFFF00"/>
                </a:solidFill>
              </a:rPr>
              <a:t>Château d'Aujac en Cévennes 30450</a:t>
            </a:r>
          </a:p>
        </p:txBody>
      </p:sp>
    </p:spTree>
    <p:extLst>
      <p:ext uri="{BB962C8B-B14F-4D97-AF65-F5344CB8AC3E}">
        <p14:creationId xmlns:p14="http://schemas.microsoft.com/office/powerpoint/2010/main" val="1748385326"/>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bâtiment, ciel&#10;&#10;Description générée automatiquement">
            <a:extLst>
              <a:ext uri="{FF2B5EF4-FFF2-40B4-BE49-F238E27FC236}">
                <a16:creationId xmlns:a16="http://schemas.microsoft.com/office/drawing/2014/main" id="{D5007D1D-2B9E-F255-F849-FAAE4C6144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4000" y="369562"/>
            <a:ext cx="9324000" cy="6118875"/>
          </a:xfrm>
          <a:prstGeom prst="rect">
            <a:avLst/>
          </a:prstGeom>
          <a:effectLst>
            <a:softEdge rad="635000"/>
          </a:effectLst>
        </p:spPr>
      </p:pic>
      <p:sp>
        <p:nvSpPr>
          <p:cNvPr id="4" name="ZoneTexte 3">
            <a:extLst>
              <a:ext uri="{FF2B5EF4-FFF2-40B4-BE49-F238E27FC236}">
                <a16:creationId xmlns:a16="http://schemas.microsoft.com/office/drawing/2014/main" id="{F5B85976-6934-2C82-9292-B07B5EFBDE91}"/>
              </a:ext>
            </a:extLst>
          </p:cNvPr>
          <p:cNvSpPr txBox="1"/>
          <p:nvPr/>
        </p:nvSpPr>
        <p:spPr>
          <a:xfrm>
            <a:off x="2705100" y="369562"/>
            <a:ext cx="9178290" cy="461665"/>
          </a:xfrm>
          <a:prstGeom prst="rect">
            <a:avLst/>
          </a:prstGeom>
          <a:noFill/>
        </p:spPr>
        <p:txBody>
          <a:bodyPr wrap="square" rtlCol="0">
            <a:spAutoFit/>
          </a:bodyPr>
          <a:lstStyle/>
          <a:p>
            <a:r>
              <a:rPr lang="fr-FR" sz="2400" b="1" dirty="0"/>
              <a:t>CHATEAU D'AUJAC ET HAMEAU DU CHEYLARD (30)</a:t>
            </a:r>
          </a:p>
        </p:txBody>
      </p:sp>
    </p:spTree>
    <p:extLst>
      <p:ext uri="{BB962C8B-B14F-4D97-AF65-F5344CB8AC3E}">
        <p14:creationId xmlns:p14="http://schemas.microsoft.com/office/powerpoint/2010/main" val="1475667917"/>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herbe&#10;&#10;Description générée automatiquement">
            <a:extLst>
              <a:ext uri="{FF2B5EF4-FFF2-40B4-BE49-F238E27FC236}">
                <a16:creationId xmlns:a16="http://schemas.microsoft.com/office/drawing/2014/main" id="{F76E1F4E-DB8B-11DF-B6C9-CACB2B10E6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7132" y="369000"/>
            <a:ext cx="9237735" cy="6120000"/>
          </a:xfrm>
          <a:prstGeom prst="rect">
            <a:avLst/>
          </a:prstGeom>
          <a:effectLst>
            <a:softEdge rad="635000"/>
          </a:effectLst>
        </p:spPr>
      </p:pic>
      <p:sp>
        <p:nvSpPr>
          <p:cNvPr id="4" name="ZoneTexte 3">
            <a:extLst>
              <a:ext uri="{FF2B5EF4-FFF2-40B4-BE49-F238E27FC236}">
                <a16:creationId xmlns:a16="http://schemas.microsoft.com/office/drawing/2014/main" id="{66F66543-5823-9900-495D-9A0FB100BD41}"/>
              </a:ext>
            </a:extLst>
          </p:cNvPr>
          <p:cNvSpPr txBox="1"/>
          <p:nvPr/>
        </p:nvSpPr>
        <p:spPr>
          <a:xfrm>
            <a:off x="2217420" y="240030"/>
            <a:ext cx="8286750" cy="461665"/>
          </a:xfrm>
          <a:prstGeom prst="rect">
            <a:avLst/>
          </a:prstGeom>
          <a:noFill/>
        </p:spPr>
        <p:txBody>
          <a:bodyPr wrap="square" rtlCol="0">
            <a:spAutoFit/>
          </a:bodyPr>
          <a:lstStyle/>
          <a:p>
            <a:r>
              <a:rPr lang="fr-FR" sz="2400" b="1" dirty="0">
                <a:solidFill>
                  <a:srgbClr val="FFFF00"/>
                </a:solidFill>
              </a:rPr>
              <a:t>Sentinelle de trois Cévennes : Gard, Lozère et Ardèche.</a:t>
            </a:r>
          </a:p>
        </p:txBody>
      </p:sp>
    </p:spTree>
    <p:extLst>
      <p:ext uri="{BB962C8B-B14F-4D97-AF65-F5344CB8AC3E}">
        <p14:creationId xmlns:p14="http://schemas.microsoft.com/office/powerpoint/2010/main" val="2270517663"/>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herbe, Ruines&#10;&#10;Description générée automatiquement">
            <a:extLst>
              <a:ext uri="{FF2B5EF4-FFF2-40B4-BE49-F238E27FC236}">
                <a16:creationId xmlns:a16="http://schemas.microsoft.com/office/drawing/2014/main" id="{D405C1B6-B85F-369E-53B7-93B361C0E9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6657" y="459000"/>
            <a:ext cx="10698685" cy="5940000"/>
          </a:xfrm>
          <a:prstGeom prst="rect">
            <a:avLst/>
          </a:prstGeom>
          <a:effectLst>
            <a:softEdge rad="635000"/>
          </a:effectLst>
        </p:spPr>
      </p:pic>
      <p:sp>
        <p:nvSpPr>
          <p:cNvPr id="4" name="ZoneTexte 3">
            <a:extLst>
              <a:ext uri="{FF2B5EF4-FFF2-40B4-BE49-F238E27FC236}">
                <a16:creationId xmlns:a16="http://schemas.microsoft.com/office/drawing/2014/main" id="{22387A3A-70BA-0B13-F31F-68F29210A533}"/>
              </a:ext>
            </a:extLst>
          </p:cNvPr>
          <p:cNvSpPr txBox="1"/>
          <p:nvPr/>
        </p:nvSpPr>
        <p:spPr>
          <a:xfrm>
            <a:off x="2114550" y="228167"/>
            <a:ext cx="8549640" cy="461665"/>
          </a:xfrm>
          <a:prstGeom prst="rect">
            <a:avLst/>
          </a:prstGeom>
          <a:noFill/>
        </p:spPr>
        <p:txBody>
          <a:bodyPr wrap="square" rtlCol="0">
            <a:spAutoFit/>
          </a:bodyPr>
          <a:lstStyle/>
          <a:p>
            <a:r>
              <a:rPr lang="fr-FR" sz="2400" b="1" dirty="0">
                <a:solidFill>
                  <a:srgbClr val="FFFF00"/>
                </a:solidFill>
              </a:rPr>
              <a:t>Un château pour demain. Printemps au château d'Aujac.</a:t>
            </a:r>
          </a:p>
        </p:txBody>
      </p:sp>
    </p:spTree>
    <p:extLst>
      <p:ext uri="{BB962C8B-B14F-4D97-AF65-F5344CB8AC3E}">
        <p14:creationId xmlns:p14="http://schemas.microsoft.com/office/powerpoint/2010/main" val="2274291574"/>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orêt, montagne, herbe&#10;&#10;Description générée automatiquement">
            <a:extLst>
              <a:ext uri="{FF2B5EF4-FFF2-40B4-BE49-F238E27FC236}">
                <a16:creationId xmlns:a16="http://schemas.microsoft.com/office/drawing/2014/main" id="{573481FE-8232-3F6E-19C2-2B85AD4DFF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4701" y="1327176"/>
            <a:ext cx="11088000" cy="3960005"/>
          </a:xfrm>
          <a:prstGeom prst="rect">
            <a:avLst/>
          </a:prstGeom>
          <a:effectLst>
            <a:softEdge rad="317500"/>
          </a:effectLst>
        </p:spPr>
      </p:pic>
      <p:sp>
        <p:nvSpPr>
          <p:cNvPr id="4" name="ZoneTexte 3">
            <a:extLst>
              <a:ext uri="{FF2B5EF4-FFF2-40B4-BE49-F238E27FC236}">
                <a16:creationId xmlns:a16="http://schemas.microsoft.com/office/drawing/2014/main" id="{946AE413-60DA-8402-62E4-1EA2A7684369}"/>
              </a:ext>
            </a:extLst>
          </p:cNvPr>
          <p:cNvSpPr txBox="1"/>
          <p:nvPr/>
        </p:nvSpPr>
        <p:spPr>
          <a:xfrm>
            <a:off x="5787615" y="1096343"/>
            <a:ext cx="7164593" cy="461665"/>
          </a:xfrm>
          <a:prstGeom prst="rect">
            <a:avLst/>
          </a:prstGeom>
          <a:noFill/>
        </p:spPr>
        <p:txBody>
          <a:bodyPr wrap="square" rtlCol="0">
            <a:spAutoFit/>
          </a:bodyPr>
          <a:lstStyle/>
          <a:p>
            <a:r>
              <a:rPr lang="fr-FR" sz="2400" b="1" dirty="0">
                <a:solidFill>
                  <a:srgbClr val="FFFF00"/>
                </a:solidFill>
              </a:rPr>
              <a:t>Aujac</a:t>
            </a:r>
          </a:p>
        </p:txBody>
      </p:sp>
    </p:spTree>
    <p:extLst>
      <p:ext uri="{BB962C8B-B14F-4D97-AF65-F5344CB8AC3E}">
        <p14:creationId xmlns:p14="http://schemas.microsoft.com/office/powerpoint/2010/main" val="3195307521"/>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montagne, maison&#10;&#10;Description générée automatiquement">
            <a:extLst>
              <a:ext uri="{FF2B5EF4-FFF2-40B4-BE49-F238E27FC236}">
                <a16:creationId xmlns:a16="http://schemas.microsoft.com/office/drawing/2014/main" id="{73E7F3BC-4C18-8AFF-E49C-35BE1FBC1B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000" y="1574812"/>
            <a:ext cx="11484000" cy="3708375"/>
          </a:xfrm>
          <a:prstGeom prst="rect">
            <a:avLst/>
          </a:prstGeom>
          <a:effectLst>
            <a:softEdge rad="317500"/>
          </a:effectLst>
        </p:spPr>
      </p:pic>
      <p:pic>
        <p:nvPicPr>
          <p:cNvPr id="5" name="Image 4" descr="Une image contenant plein air, arbre, montagne, maison&#10;&#10;Description générée automatiquement">
            <a:extLst>
              <a:ext uri="{FF2B5EF4-FFF2-40B4-BE49-F238E27FC236}">
                <a16:creationId xmlns:a16="http://schemas.microsoft.com/office/drawing/2014/main" id="{999E99B0-B09D-18B9-3096-0BCF04FFC4C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4000" y="1551562"/>
            <a:ext cx="11556000" cy="3731625"/>
          </a:xfrm>
          <a:prstGeom prst="rect">
            <a:avLst/>
          </a:prstGeom>
          <a:effectLst>
            <a:softEdge rad="635000"/>
          </a:effectLst>
        </p:spPr>
      </p:pic>
      <p:sp>
        <p:nvSpPr>
          <p:cNvPr id="6" name="ZoneTexte 5">
            <a:extLst>
              <a:ext uri="{FF2B5EF4-FFF2-40B4-BE49-F238E27FC236}">
                <a16:creationId xmlns:a16="http://schemas.microsoft.com/office/drawing/2014/main" id="{750AE089-7010-4509-2908-BA99EB2E8AC3}"/>
              </a:ext>
            </a:extLst>
          </p:cNvPr>
          <p:cNvSpPr txBox="1"/>
          <p:nvPr/>
        </p:nvSpPr>
        <p:spPr>
          <a:xfrm>
            <a:off x="5726430" y="1236672"/>
            <a:ext cx="4800600" cy="461665"/>
          </a:xfrm>
          <a:prstGeom prst="rect">
            <a:avLst/>
          </a:prstGeom>
          <a:noFill/>
        </p:spPr>
        <p:txBody>
          <a:bodyPr wrap="square" rtlCol="0">
            <a:spAutoFit/>
          </a:bodyPr>
          <a:lstStyle/>
          <a:p>
            <a:r>
              <a:rPr lang="fr-FR" sz="2400" b="1" dirty="0"/>
              <a:t>Aujac</a:t>
            </a:r>
          </a:p>
        </p:txBody>
      </p:sp>
    </p:spTree>
    <p:extLst>
      <p:ext uri="{BB962C8B-B14F-4D97-AF65-F5344CB8AC3E}">
        <p14:creationId xmlns:p14="http://schemas.microsoft.com/office/powerpoint/2010/main" val="4216846134"/>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arbre, plante&#10;&#10;Description générée automatiquement">
            <a:extLst>
              <a:ext uri="{FF2B5EF4-FFF2-40B4-BE49-F238E27FC236}">
                <a16:creationId xmlns:a16="http://schemas.microsoft.com/office/drawing/2014/main" id="{00A84747-0721-22A6-B224-6AD614F0A5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6000" y="1598062"/>
            <a:ext cx="11340000" cy="3661875"/>
          </a:xfrm>
          <a:prstGeom prst="rect">
            <a:avLst/>
          </a:prstGeom>
          <a:effectLst>
            <a:softEdge rad="635000"/>
          </a:effectLst>
        </p:spPr>
      </p:pic>
    </p:spTree>
    <p:extLst>
      <p:ext uri="{BB962C8B-B14F-4D97-AF65-F5344CB8AC3E}">
        <p14:creationId xmlns:p14="http://schemas.microsoft.com/office/powerpoint/2010/main" val="2541857860"/>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plante, fenêtre&#10;&#10;Description générée automatiquement">
            <a:extLst>
              <a:ext uri="{FF2B5EF4-FFF2-40B4-BE49-F238E27FC236}">
                <a16:creationId xmlns:a16="http://schemas.microsoft.com/office/drawing/2014/main" id="{351FF3F7-88CE-216F-E0B5-93996D57B2A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9570" y="390525"/>
            <a:ext cx="4572000" cy="3038475"/>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bâtiment, Ruines, pierre&#10;&#10;Description générée automatiquement">
            <a:extLst>
              <a:ext uri="{FF2B5EF4-FFF2-40B4-BE49-F238E27FC236}">
                <a16:creationId xmlns:a16="http://schemas.microsoft.com/office/drawing/2014/main" id="{071AD81C-F8D0-CECB-AB15-418765E8E1F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74430" y="3112770"/>
            <a:ext cx="5148000" cy="3432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482131648"/>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hiver, ciel&#10;&#10;Description générée automatiquement">
            <a:extLst>
              <a:ext uri="{FF2B5EF4-FFF2-40B4-BE49-F238E27FC236}">
                <a16:creationId xmlns:a16="http://schemas.microsoft.com/office/drawing/2014/main" id="{E9D1B771-1A58-CD2F-5758-874B75FE4B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280" y="344686"/>
            <a:ext cx="4392000" cy="3294000"/>
          </a:xfrm>
          <a:prstGeom prst="rect">
            <a:avLst/>
          </a:prstGeom>
          <a:ln w="88900" cap="sq" cmpd="thickThin">
            <a:solidFill>
              <a:srgbClr val="FFFF00"/>
            </a:solidFill>
            <a:prstDash val="solid"/>
            <a:miter lim="800000"/>
          </a:ln>
          <a:effectLst>
            <a:innerShdw blurRad="76200">
              <a:srgbClr val="000000"/>
            </a:innerShdw>
          </a:effectLst>
        </p:spPr>
      </p:pic>
      <p:pic>
        <p:nvPicPr>
          <p:cNvPr id="6" name="Image 5" descr="Une image contenant bâtiment, pierre, Crypte, brique&#10;&#10;Description générée automatiquement">
            <a:extLst>
              <a:ext uri="{FF2B5EF4-FFF2-40B4-BE49-F238E27FC236}">
                <a16:creationId xmlns:a16="http://schemas.microsoft.com/office/drawing/2014/main" id="{FACF2EFD-72DE-D730-C5F3-5C65092F5A4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68720" y="3268980"/>
            <a:ext cx="4788000" cy="318136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008815256"/>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ciel, bâtiment&#10;&#10;Description générée automatiquement">
            <a:extLst>
              <a:ext uri="{FF2B5EF4-FFF2-40B4-BE49-F238E27FC236}">
                <a16:creationId xmlns:a16="http://schemas.microsoft.com/office/drawing/2014/main" id="{1171479C-6C6E-B077-635A-A6EA9EB5D0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877" y="299258"/>
            <a:ext cx="4644000" cy="3380832"/>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arbre, bâtiment, ciel&#10;&#10;Description générée automatiquement">
            <a:extLst>
              <a:ext uri="{FF2B5EF4-FFF2-40B4-BE49-F238E27FC236}">
                <a16:creationId xmlns:a16="http://schemas.microsoft.com/office/drawing/2014/main" id="{82A552C8-1218-4CFB-A17A-3EF0FB82322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19685" y="2984429"/>
            <a:ext cx="4824000" cy="361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140351609"/>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nêtre, bâtiment, plante&#10;&#10;Description générée automatiquement">
            <a:extLst>
              <a:ext uri="{FF2B5EF4-FFF2-40B4-BE49-F238E27FC236}">
                <a16:creationId xmlns:a16="http://schemas.microsoft.com/office/drawing/2014/main" id="{B0D33021-7F06-0A9E-E18D-2A48322609D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6240" y="3429000"/>
            <a:ext cx="4140000" cy="3105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herbe, plein air, ciel, plante&#10;&#10;Description générée automatiquement">
            <a:extLst>
              <a:ext uri="{FF2B5EF4-FFF2-40B4-BE49-F238E27FC236}">
                <a16:creationId xmlns:a16="http://schemas.microsoft.com/office/drawing/2014/main" id="{587CFA15-4540-CAE9-D783-BFFC09CA8F0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59015" y="219026"/>
            <a:ext cx="4536000" cy="3405407"/>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199008509"/>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Voisinage, texte&#10;&#10;Description générée automatiquement">
            <a:extLst>
              <a:ext uri="{FF2B5EF4-FFF2-40B4-BE49-F238E27FC236}">
                <a16:creationId xmlns:a16="http://schemas.microsoft.com/office/drawing/2014/main" id="{98BA10DE-323F-14B9-53E8-F02390E29D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000" y="1419562"/>
            <a:ext cx="11592000" cy="3777625"/>
          </a:xfrm>
          <a:prstGeom prst="rect">
            <a:avLst/>
          </a:prstGeom>
          <a:effectLst>
            <a:softEdge rad="317500"/>
          </a:effectLst>
        </p:spPr>
      </p:pic>
    </p:spTree>
    <p:extLst>
      <p:ext uri="{BB962C8B-B14F-4D97-AF65-F5344CB8AC3E}">
        <p14:creationId xmlns:p14="http://schemas.microsoft.com/office/powerpoint/2010/main" val="3638952818"/>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nature, arbre, ciel&#10;&#10;Description générée automatiquement">
            <a:extLst>
              <a:ext uri="{FF2B5EF4-FFF2-40B4-BE49-F238E27FC236}">
                <a16:creationId xmlns:a16="http://schemas.microsoft.com/office/drawing/2014/main" id="{22E8A9EE-8E34-BDF4-6272-B8010A43B3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000" y="204220"/>
            <a:ext cx="5724000" cy="3224780"/>
          </a:xfrm>
          <a:prstGeom prst="rect">
            <a:avLst/>
          </a:prstGeom>
          <a:ln w="88900" cap="sq" cmpd="thickThin">
            <a:solidFill>
              <a:srgbClr val="7030A0"/>
            </a:solidFill>
            <a:prstDash val="solid"/>
            <a:miter lim="800000"/>
          </a:ln>
          <a:effectLst>
            <a:innerShdw blurRad="76200">
              <a:srgbClr val="000000"/>
            </a:innerShdw>
          </a:effectLst>
        </p:spPr>
      </p:pic>
      <p:pic>
        <p:nvPicPr>
          <p:cNvPr id="7" name="Image 6" descr="Une image contenant plein air, arbre, ciel, nuage&#10;&#10;Description générée automatiquement">
            <a:extLst>
              <a:ext uri="{FF2B5EF4-FFF2-40B4-BE49-F238E27FC236}">
                <a16:creationId xmlns:a16="http://schemas.microsoft.com/office/drawing/2014/main" id="{855EA859-1C7E-0AFE-8E17-A2401DD5DC2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06515" y="3547110"/>
            <a:ext cx="5508000" cy="3103088"/>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606727058"/>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maison, paysage&#10;&#10;Description générée automatiquement">
            <a:extLst>
              <a:ext uri="{FF2B5EF4-FFF2-40B4-BE49-F238E27FC236}">
                <a16:creationId xmlns:a16="http://schemas.microsoft.com/office/drawing/2014/main" id="{E357A871-0CD5-8242-40D8-96E85B47A0F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9720" y="304800"/>
            <a:ext cx="4428000" cy="3321000"/>
          </a:xfrm>
          <a:prstGeom prst="rect">
            <a:avLst/>
          </a:prstGeom>
          <a:ln w="88900" cap="sq" cmpd="thickThin">
            <a:solidFill>
              <a:srgbClr val="7030A0"/>
            </a:solidFill>
            <a:prstDash val="solid"/>
            <a:miter lim="800000"/>
          </a:ln>
          <a:effectLst>
            <a:innerShdw blurRad="76200">
              <a:srgbClr val="000000"/>
            </a:innerShdw>
          </a:effectLst>
        </p:spPr>
      </p:pic>
      <p:pic>
        <p:nvPicPr>
          <p:cNvPr id="6" name="Image 5" descr="Une image contenant arbre, plein air, plante, eau&#10;&#10;Description générée automatiquement">
            <a:extLst>
              <a:ext uri="{FF2B5EF4-FFF2-40B4-BE49-F238E27FC236}">
                <a16:creationId xmlns:a16="http://schemas.microsoft.com/office/drawing/2014/main" id="{2ACA71DA-2141-37D3-9D6E-72A2D99044A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464282" y="3234690"/>
            <a:ext cx="4428000" cy="3321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674263375"/>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51370319-C007-9FD5-1706-62872F4C514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4800" y="1177290"/>
            <a:ext cx="3564000" cy="5346000"/>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plein air, herbe, bâtiment, ciel&#10;&#10;Description générée automatiquement">
            <a:extLst>
              <a:ext uri="{FF2B5EF4-FFF2-40B4-BE49-F238E27FC236}">
                <a16:creationId xmlns:a16="http://schemas.microsoft.com/office/drawing/2014/main" id="{7953B567-13ED-52D5-A100-B8698C3A464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31200" y="276300"/>
            <a:ext cx="4356000" cy="3267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3058919824"/>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plante, Zone ripicole&#10;&#10;Description générée automatiquement">
            <a:extLst>
              <a:ext uri="{FF2B5EF4-FFF2-40B4-BE49-F238E27FC236}">
                <a16:creationId xmlns:a16="http://schemas.microsoft.com/office/drawing/2014/main" id="{9BA6465B-D325-58EB-E9EC-6EA328C964D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8140" y="254316"/>
            <a:ext cx="4392000" cy="3294000"/>
          </a:xfrm>
          <a:prstGeom prst="rect">
            <a:avLst/>
          </a:prstGeom>
          <a:ln w="88900" cap="sq" cmpd="thickThin">
            <a:solidFill>
              <a:srgbClr val="C00000"/>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CE59B6F6-E34F-059C-6690-8D93E52D628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225860" y="3154680"/>
            <a:ext cx="4608000" cy="3456000"/>
          </a:xfrm>
          <a:prstGeom prst="rect">
            <a:avLst/>
          </a:prstGeom>
          <a:ln w="88900" cap="sq" cmpd="thickThin">
            <a:solidFill>
              <a:srgbClr val="C00000"/>
            </a:solidFill>
            <a:prstDash val="solid"/>
            <a:miter lim="800000"/>
          </a:ln>
          <a:effectLst>
            <a:innerShdw blurRad="76200">
              <a:srgbClr val="000000"/>
            </a:innerShdw>
          </a:effectLst>
        </p:spPr>
      </p:pic>
    </p:spTree>
    <p:extLst>
      <p:ext uri="{BB962C8B-B14F-4D97-AF65-F5344CB8AC3E}">
        <p14:creationId xmlns:p14="http://schemas.microsoft.com/office/powerpoint/2010/main" val="3735302356"/>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B28D2021-E21F-0972-C250-9840B1F9313A}"/>
              </a:ext>
            </a:extLst>
          </p:cNvPr>
          <p:cNvSpPr txBox="1"/>
          <p:nvPr/>
        </p:nvSpPr>
        <p:spPr>
          <a:xfrm>
            <a:off x="3560780" y="234737"/>
            <a:ext cx="10370372" cy="584775"/>
          </a:xfrm>
          <a:prstGeom prst="rect">
            <a:avLst/>
          </a:prstGeom>
          <a:noFill/>
        </p:spPr>
        <p:txBody>
          <a:bodyPr wrap="square" rtlCol="0">
            <a:spAutoFit/>
          </a:bodyPr>
          <a:lstStyle/>
          <a:p>
            <a:r>
              <a:rPr lang="fr-FR" sz="3200" b="1" dirty="0"/>
              <a:t>Barre-des-Cévennes</a:t>
            </a:r>
          </a:p>
        </p:txBody>
      </p:sp>
      <p:sp>
        <p:nvSpPr>
          <p:cNvPr id="4" name="ZoneTexte 3">
            <a:extLst>
              <a:ext uri="{FF2B5EF4-FFF2-40B4-BE49-F238E27FC236}">
                <a16:creationId xmlns:a16="http://schemas.microsoft.com/office/drawing/2014/main" id="{0A95E0F9-0E21-D161-002D-AF400DBF563A}"/>
              </a:ext>
            </a:extLst>
          </p:cNvPr>
          <p:cNvSpPr txBox="1"/>
          <p:nvPr/>
        </p:nvSpPr>
        <p:spPr>
          <a:xfrm>
            <a:off x="258184" y="1021976"/>
            <a:ext cx="11801138" cy="4893647"/>
          </a:xfrm>
          <a:prstGeom prst="rect">
            <a:avLst/>
          </a:prstGeom>
          <a:noFill/>
        </p:spPr>
        <p:txBody>
          <a:bodyPr wrap="square">
            <a:spAutoFit/>
          </a:bodyPr>
          <a:lstStyle/>
          <a:p>
            <a:r>
              <a:rPr lang="fr-FR" sz="2400" b="1" dirty="0"/>
              <a:t>Barre-des-Cévennes (en occitan, Barra de las </a:t>
            </a:r>
            <a:r>
              <a:rPr lang="fr-FR" sz="2400" b="1" dirty="0" err="1"/>
              <a:t>Cevenas</a:t>
            </a:r>
            <a:r>
              <a:rPr lang="fr-FR" sz="2400" b="1" dirty="0"/>
              <a:t>) est une commune française, située dans le sud-est du département de la Lozère en région Occitanie.</a:t>
            </a:r>
          </a:p>
          <a:p>
            <a:endParaRPr lang="fr-FR" sz="2400" b="1" dirty="0"/>
          </a:p>
          <a:p>
            <a:r>
              <a:rPr lang="fr-FR" sz="2400" b="1" dirty="0"/>
              <a:t>Exposée à un climat de montagne, elle est drainée par la </a:t>
            </a:r>
            <a:r>
              <a:rPr lang="fr-FR" sz="2400" b="1" dirty="0" err="1"/>
              <a:t>Mimente</a:t>
            </a:r>
            <a:r>
              <a:rPr lang="fr-FR" sz="2400" b="1" dirty="0"/>
              <a:t>, le Gardon de Sainte-Croix, le ruisseau de </a:t>
            </a:r>
            <a:r>
              <a:rPr lang="fr-FR" sz="2400" b="1" dirty="0" err="1"/>
              <a:t>Malzac</a:t>
            </a:r>
            <a:r>
              <a:rPr lang="fr-FR" sz="2400" b="1" dirty="0"/>
              <a:t>, le ruisseau de Briançon, le ruisseau de Rieutort et par divers autres petits cours d'eau. Incluse dans les Cévennes, la commune possède un patrimoine naturel remarquable : trois sites Natura 2000 (les « vallées du Tarn, du </a:t>
            </a:r>
            <a:r>
              <a:rPr lang="fr-FR" sz="2400" b="1" dirty="0" err="1"/>
              <a:t>Tarnon</a:t>
            </a:r>
            <a:r>
              <a:rPr lang="fr-FR" sz="2400" b="1" dirty="0"/>
              <a:t> et de la </a:t>
            </a:r>
            <a:r>
              <a:rPr lang="fr-FR" sz="2400" b="1" dirty="0" err="1"/>
              <a:t>Mimente</a:t>
            </a:r>
            <a:r>
              <a:rPr lang="fr-FR" sz="2400" b="1" dirty="0"/>
              <a:t> », la « vallée du Gardon de Mialet » et « les Cévennes ») et sept zones naturelles d'intérêt écologique, faunistique et floristique.</a:t>
            </a:r>
          </a:p>
          <a:p>
            <a:endParaRPr lang="fr-FR" sz="2400" b="1" dirty="0"/>
          </a:p>
          <a:p>
            <a:r>
              <a:rPr lang="fr-FR" sz="2400" b="1" dirty="0"/>
              <a:t>Barre-des-Cévennes est une commune rurale qui compte 200 habitants en 2021, après avoir connu un pic de population de 1 034 habitants en 1831. Ses habitants sont appelés les Barrois ou Barroises</a:t>
            </a:r>
            <a:r>
              <a:rPr lang="fr-FR" dirty="0"/>
              <a:t>.</a:t>
            </a:r>
          </a:p>
        </p:txBody>
      </p:sp>
    </p:spTree>
    <p:extLst>
      <p:ext uri="{BB962C8B-B14F-4D97-AF65-F5344CB8AC3E}">
        <p14:creationId xmlns:p14="http://schemas.microsoft.com/office/powerpoint/2010/main" val="2589652899"/>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4">
                                            <p:txEl>
                                              <p:pRg st="2" end="2"/>
                                            </p:txEl>
                                          </p:spTgt>
                                        </p:tgtEl>
                                        <p:attrNameLst>
                                          <p:attrName>style.visibility</p:attrName>
                                        </p:attrNameLst>
                                      </p:cBhvr>
                                      <p:to>
                                        <p:strVal val="visible"/>
                                      </p:to>
                                    </p:set>
                                    <p:set>
                                      <p:cBhvr>
                                        <p:cTn id="16" dur="455" fill="hold">
                                          <p:stCondLst>
                                            <p:cond delay="0"/>
                                          </p:stCondLst>
                                        </p:cTn>
                                        <p:tgtEl>
                                          <p:spTgt spid="4">
                                            <p:txEl>
                                              <p:pRg st="2" end="2"/>
                                            </p:txEl>
                                          </p:spTgt>
                                        </p:tgtEl>
                                        <p:attrNameLst>
                                          <p:attrName>style.rotation</p:attrName>
                                        </p:attrNameLst>
                                      </p:cBhvr>
                                      <p:to>
                                        <p:strVal val="-45.0"/>
                                      </p:to>
                                    </p:set>
                                    <p:anim calcmode="lin" valueType="num">
                                      <p:cBhvr>
                                        <p:cTn id="17" dur="455" fill="hold">
                                          <p:stCondLst>
                                            <p:cond delay="455"/>
                                          </p:stCondLst>
                                        </p:cTn>
                                        <p:tgtEl>
                                          <p:spTgt spid="4">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4">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4">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4">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4">
                                            <p:txEl>
                                              <p:pRg st="4" end="4"/>
                                            </p:txEl>
                                          </p:spTgt>
                                        </p:tgtEl>
                                        <p:attrNameLst>
                                          <p:attrName>style.visibility</p:attrName>
                                        </p:attrNameLst>
                                      </p:cBhvr>
                                      <p:to>
                                        <p:strVal val="visible"/>
                                      </p:to>
                                    </p:set>
                                    <p:set>
                                      <p:cBhvr>
                                        <p:cTn id="25" dur="455" fill="hold">
                                          <p:stCondLst>
                                            <p:cond delay="0"/>
                                          </p:stCondLst>
                                        </p:cTn>
                                        <p:tgtEl>
                                          <p:spTgt spid="4">
                                            <p:txEl>
                                              <p:pRg st="4" end="4"/>
                                            </p:txEl>
                                          </p:spTgt>
                                        </p:tgtEl>
                                        <p:attrNameLst>
                                          <p:attrName>style.rotation</p:attrName>
                                        </p:attrNameLst>
                                      </p:cBhvr>
                                      <p:to>
                                        <p:strVal val="-45.0"/>
                                      </p:to>
                                    </p:set>
                                    <p:anim calcmode="lin" valueType="num">
                                      <p:cBhvr>
                                        <p:cTn id="26" dur="455" fill="hold">
                                          <p:stCondLst>
                                            <p:cond delay="455"/>
                                          </p:stCondLst>
                                        </p:cTn>
                                        <p:tgtEl>
                                          <p:spTgt spid="4">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4">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4">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4">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arbre, nuage, ciel&#10;&#10;Description générée automatiquement">
            <a:extLst>
              <a:ext uri="{FF2B5EF4-FFF2-40B4-BE49-F238E27FC236}">
                <a16:creationId xmlns:a16="http://schemas.microsoft.com/office/drawing/2014/main" id="{28037616-9320-E5DE-1AB8-CCA43F37A7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8000" y="305559"/>
            <a:ext cx="9396000" cy="6246881"/>
          </a:xfrm>
          <a:prstGeom prst="rect">
            <a:avLst/>
          </a:prstGeom>
          <a:effectLst>
            <a:softEdge rad="635000"/>
          </a:effectLst>
        </p:spPr>
      </p:pic>
      <p:sp>
        <p:nvSpPr>
          <p:cNvPr id="6" name="ZoneTexte 5">
            <a:extLst>
              <a:ext uri="{FF2B5EF4-FFF2-40B4-BE49-F238E27FC236}">
                <a16:creationId xmlns:a16="http://schemas.microsoft.com/office/drawing/2014/main" id="{26016BC9-25F3-899A-88E8-0F72B3788F0D}"/>
              </a:ext>
            </a:extLst>
          </p:cNvPr>
          <p:cNvSpPr txBox="1"/>
          <p:nvPr/>
        </p:nvSpPr>
        <p:spPr>
          <a:xfrm>
            <a:off x="3334020" y="6137202"/>
            <a:ext cx="7555230" cy="461665"/>
          </a:xfrm>
          <a:prstGeom prst="rect">
            <a:avLst/>
          </a:prstGeom>
          <a:noFill/>
        </p:spPr>
        <p:txBody>
          <a:bodyPr wrap="square" rtlCol="0">
            <a:spAutoFit/>
          </a:bodyPr>
          <a:lstStyle/>
          <a:p>
            <a:r>
              <a:rPr lang="fr-FR" sz="2400" b="1" dirty="0">
                <a:solidFill>
                  <a:srgbClr val="FFFF00"/>
                </a:solidFill>
              </a:rPr>
              <a:t>Barre-des-Cévennes (Lozère, France)</a:t>
            </a:r>
          </a:p>
        </p:txBody>
      </p:sp>
    </p:spTree>
    <p:extLst>
      <p:ext uri="{BB962C8B-B14F-4D97-AF65-F5344CB8AC3E}">
        <p14:creationId xmlns:p14="http://schemas.microsoft.com/office/powerpoint/2010/main" val="2374191291"/>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C3A3129B-3213-A39D-0DAB-BADD469916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286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94DFABAE-2EA3-ED9B-9B00-2ADE6483A696}"/>
              </a:ext>
            </a:extLst>
          </p:cNvPr>
          <p:cNvSpPr txBox="1"/>
          <p:nvPr/>
        </p:nvSpPr>
        <p:spPr>
          <a:xfrm>
            <a:off x="499110" y="5657671"/>
            <a:ext cx="11692890" cy="1200329"/>
          </a:xfrm>
          <a:prstGeom prst="rect">
            <a:avLst/>
          </a:prstGeom>
          <a:noFill/>
        </p:spPr>
        <p:txBody>
          <a:bodyPr wrap="square" rtlCol="0">
            <a:spAutoFit/>
          </a:bodyPr>
          <a:lstStyle/>
          <a:p>
            <a:r>
              <a:rPr lang="fr-FR" sz="2400" b="1" dirty="0">
                <a:solidFill>
                  <a:srgbClr val="FFFF00"/>
                </a:solidFill>
              </a:rPr>
              <a:t>Le </a:t>
            </a:r>
            <a:r>
              <a:rPr lang="fr-FR" sz="2400" b="1" dirty="0" err="1">
                <a:solidFill>
                  <a:srgbClr val="FFFF00"/>
                </a:solidFill>
              </a:rPr>
              <a:t>Castelas</a:t>
            </a:r>
            <a:r>
              <a:rPr lang="fr-FR" sz="2400" b="1" dirty="0">
                <a:solidFill>
                  <a:srgbClr val="FFFF00"/>
                </a:solidFill>
              </a:rPr>
              <a:t> est une barre rocheuse orientée nord-ouest sud-est, témoin de l'ancienne couverture </a:t>
            </a:r>
            <a:r>
              <a:rPr lang="fr-FR" sz="2400" b="1" dirty="0" err="1">
                <a:solidFill>
                  <a:srgbClr val="FFFF00"/>
                </a:solidFill>
              </a:rPr>
              <a:t>gréso</a:t>
            </a:r>
            <a:r>
              <a:rPr lang="fr-FR" sz="2400" b="1" dirty="0">
                <a:solidFill>
                  <a:srgbClr val="FFFF00"/>
                </a:solidFill>
              </a:rPr>
              <a:t>-carbonatée déposée par les mers du mésozoïque, que l'érosion a séparée du causse Méjean8.</a:t>
            </a:r>
          </a:p>
        </p:txBody>
      </p:sp>
    </p:spTree>
    <p:extLst>
      <p:ext uri="{BB962C8B-B14F-4D97-AF65-F5344CB8AC3E}">
        <p14:creationId xmlns:p14="http://schemas.microsoft.com/office/powerpoint/2010/main" val="3249011154"/>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montagne, nature&#10;&#10;Description générée automatiquement">
            <a:extLst>
              <a:ext uri="{FF2B5EF4-FFF2-40B4-BE49-F238E27FC236}">
                <a16:creationId xmlns:a16="http://schemas.microsoft.com/office/drawing/2014/main" id="{326941A7-8801-397B-5A09-C401179902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8" y="369000"/>
            <a:ext cx="9183604" cy="6120000"/>
          </a:xfrm>
          <a:prstGeom prst="rect">
            <a:avLst/>
          </a:prstGeom>
          <a:effectLst>
            <a:softEdge rad="635000"/>
          </a:effectLst>
        </p:spPr>
      </p:pic>
      <p:sp>
        <p:nvSpPr>
          <p:cNvPr id="4" name="ZoneTexte 3">
            <a:extLst>
              <a:ext uri="{FF2B5EF4-FFF2-40B4-BE49-F238E27FC236}">
                <a16:creationId xmlns:a16="http://schemas.microsoft.com/office/drawing/2014/main" id="{C756EF71-F91E-E91D-BCD3-D38F086B4EC8}"/>
              </a:ext>
            </a:extLst>
          </p:cNvPr>
          <p:cNvSpPr txBox="1"/>
          <p:nvPr/>
        </p:nvSpPr>
        <p:spPr>
          <a:xfrm>
            <a:off x="2857500" y="6027335"/>
            <a:ext cx="8126730" cy="461665"/>
          </a:xfrm>
          <a:prstGeom prst="rect">
            <a:avLst/>
          </a:prstGeom>
          <a:noFill/>
        </p:spPr>
        <p:txBody>
          <a:bodyPr wrap="square" rtlCol="0">
            <a:spAutoFit/>
          </a:bodyPr>
          <a:lstStyle/>
          <a:p>
            <a:r>
              <a:rPr lang="fr-FR" sz="2400" b="1" dirty="0">
                <a:solidFill>
                  <a:srgbClr val="FFFF00"/>
                </a:solidFill>
              </a:rPr>
              <a:t>Vue de Barre-des-Cévennes depuis La Can Noire.</a:t>
            </a:r>
          </a:p>
        </p:txBody>
      </p:sp>
    </p:spTree>
    <p:extLst>
      <p:ext uri="{BB962C8B-B14F-4D97-AF65-F5344CB8AC3E}">
        <p14:creationId xmlns:p14="http://schemas.microsoft.com/office/powerpoint/2010/main" val="2489874607"/>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oir et blanc, plein air, fenêtre, bâtiment&#10;&#10;Description générée automatiquement">
            <a:extLst>
              <a:ext uri="{FF2B5EF4-FFF2-40B4-BE49-F238E27FC236}">
                <a16:creationId xmlns:a16="http://schemas.microsoft.com/office/drawing/2014/main" id="{C0AA3247-BDD7-4FD0-F377-876A9FB3C5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700" y="189000"/>
            <a:ext cx="4320000" cy="6480000"/>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F940C397-7412-69AE-CA54-1887A95F98CA}"/>
              </a:ext>
            </a:extLst>
          </p:cNvPr>
          <p:cNvSpPr txBox="1"/>
          <p:nvPr/>
        </p:nvSpPr>
        <p:spPr>
          <a:xfrm>
            <a:off x="4701540" y="4469130"/>
            <a:ext cx="2522220" cy="1938992"/>
          </a:xfrm>
          <a:prstGeom prst="rect">
            <a:avLst/>
          </a:prstGeom>
          <a:noFill/>
        </p:spPr>
        <p:txBody>
          <a:bodyPr wrap="square" rtlCol="0">
            <a:spAutoFit/>
          </a:bodyPr>
          <a:lstStyle/>
          <a:p>
            <a:r>
              <a:rPr lang="fr-FR" sz="2400" b="1" dirty="0"/>
              <a:t>Trois vues successives à partir de la place de la </a:t>
            </a:r>
            <a:r>
              <a:rPr lang="fr-FR" sz="2400" b="1" dirty="0" err="1"/>
              <a:t>Bladarié</a:t>
            </a:r>
            <a:r>
              <a:rPr lang="fr-FR" sz="2400" b="1" dirty="0"/>
              <a:t>, devant l'église.</a:t>
            </a:r>
          </a:p>
        </p:txBody>
      </p:sp>
      <p:pic>
        <p:nvPicPr>
          <p:cNvPr id="8" name="Image 7" descr="Une image contenant plein air, noir et blanc, bâtiment, pierre&#10;&#10;Description générée automatiquement">
            <a:extLst>
              <a:ext uri="{FF2B5EF4-FFF2-40B4-BE49-F238E27FC236}">
                <a16:creationId xmlns:a16="http://schemas.microsoft.com/office/drawing/2014/main" id="{5A16C1B0-A773-0692-7BF0-945381B28EE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07630" y="189000"/>
            <a:ext cx="4320000" cy="6480000"/>
          </a:xfrm>
          <a:prstGeom prst="rect">
            <a:avLst/>
          </a:prstGeom>
          <a:ln w="88900" cap="sq" cmpd="thickThin">
            <a:solidFill>
              <a:srgbClr val="7030A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B21F79B9-4189-63F7-4DAF-4E9CC044D220}"/>
              </a:ext>
            </a:extLst>
          </p:cNvPr>
          <p:cNvSpPr txBox="1"/>
          <p:nvPr/>
        </p:nvSpPr>
        <p:spPr>
          <a:xfrm>
            <a:off x="5413200" y="285750"/>
            <a:ext cx="2575560" cy="1200329"/>
          </a:xfrm>
          <a:prstGeom prst="rect">
            <a:avLst/>
          </a:prstGeom>
          <a:noFill/>
        </p:spPr>
        <p:txBody>
          <a:bodyPr wrap="square" rtlCol="0">
            <a:spAutoFit/>
          </a:bodyPr>
          <a:lstStyle/>
          <a:p>
            <a:r>
              <a:rPr lang="fr-FR" sz="2400" b="1" dirty="0"/>
              <a:t>Barre-des-Cévennes, Lozère, France</a:t>
            </a:r>
          </a:p>
        </p:txBody>
      </p:sp>
    </p:spTree>
    <p:extLst>
      <p:ext uri="{BB962C8B-B14F-4D97-AF65-F5344CB8AC3E}">
        <p14:creationId xmlns:p14="http://schemas.microsoft.com/office/powerpoint/2010/main" val="1624387822"/>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5" name="Image 4" descr="Une image contenant noir et blanc, plein air, nuage, bâtiment&#10;&#10;Description générée automatiquement">
            <a:extLst>
              <a:ext uri="{FF2B5EF4-FFF2-40B4-BE49-F238E27FC236}">
                <a16:creationId xmlns:a16="http://schemas.microsoft.com/office/drawing/2014/main" id="{D71FBC05-B44B-1695-C7D3-C503F67A19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420" y="189000"/>
            <a:ext cx="4320000" cy="648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49CBA932-BED2-64EE-D54D-C4B8D2259A22}"/>
              </a:ext>
            </a:extLst>
          </p:cNvPr>
          <p:cNvSpPr txBox="1"/>
          <p:nvPr/>
        </p:nvSpPr>
        <p:spPr>
          <a:xfrm>
            <a:off x="4739644" y="5288340"/>
            <a:ext cx="1931670" cy="1569660"/>
          </a:xfrm>
          <a:prstGeom prst="rect">
            <a:avLst/>
          </a:prstGeom>
          <a:noFill/>
        </p:spPr>
        <p:txBody>
          <a:bodyPr wrap="square" rtlCol="0">
            <a:spAutoFit/>
          </a:bodyPr>
          <a:lstStyle/>
          <a:p>
            <a:r>
              <a:rPr lang="fr-FR" sz="2400" b="1" dirty="0">
                <a:solidFill>
                  <a:srgbClr val="FFFF00"/>
                </a:solidFill>
              </a:rPr>
              <a:t>Barre-des-Cévennes, Lozère, France</a:t>
            </a:r>
          </a:p>
        </p:txBody>
      </p:sp>
      <p:pic>
        <p:nvPicPr>
          <p:cNvPr id="8" name="Image 7" descr="Une image contenant plein air, bâtiment, noir et blanc, nuage&#10;&#10;Description générée automatiquement">
            <a:extLst>
              <a:ext uri="{FF2B5EF4-FFF2-40B4-BE49-F238E27FC236}">
                <a16:creationId xmlns:a16="http://schemas.microsoft.com/office/drawing/2014/main" id="{4CC68D6A-5CA7-A796-5BE6-AAB119BF553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51020" y="189000"/>
            <a:ext cx="4320000" cy="6480000"/>
          </a:xfrm>
          <a:prstGeom prst="rect">
            <a:avLst/>
          </a:prstGeom>
          <a:ln w="88900" cap="sq" cmpd="thickThin">
            <a:solidFill>
              <a:srgbClr val="FFFF0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4776AE99-55FB-172F-60AD-BF335CF0429F}"/>
              </a:ext>
            </a:extLst>
          </p:cNvPr>
          <p:cNvSpPr txBox="1"/>
          <p:nvPr/>
        </p:nvSpPr>
        <p:spPr>
          <a:xfrm>
            <a:off x="5705479" y="189000"/>
            <a:ext cx="1678301" cy="1938992"/>
          </a:xfrm>
          <a:prstGeom prst="rect">
            <a:avLst/>
          </a:prstGeom>
          <a:noFill/>
        </p:spPr>
        <p:txBody>
          <a:bodyPr wrap="square" rtlCol="0">
            <a:spAutoFit/>
          </a:bodyPr>
          <a:lstStyle/>
          <a:p>
            <a:r>
              <a:rPr lang="fr-FR" sz="2400" b="1" dirty="0">
                <a:solidFill>
                  <a:srgbClr val="FFFF00"/>
                </a:solidFill>
              </a:rPr>
              <a:t>Vue sur le temple, érigé en 1608 près de l'église.</a:t>
            </a:r>
          </a:p>
        </p:txBody>
      </p:sp>
    </p:spTree>
    <p:extLst>
      <p:ext uri="{BB962C8B-B14F-4D97-AF65-F5344CB8AC3E}">
        <p14:creationId xmlns:p14="http://schemas.microsoft.com/office/powerpoint/2010/main" val="2039599673"/>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oir et blanc, nuage, fenêtre&#10;&#10;Description générée automatiquement">
            <a:extLst>
              <a:ext uri="{FF2B5EF4-FFF2-40B4-BE49-F238E27FC236}">
                <a16:creationId xmlns:a16="http://schemas.microsoft.com/office/drawing/2014/main" id="{A0BB10B8-E4F8-CEC6-2C0F-2F8A1A9A4E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830" y="189000"/>
            <a:ext cx="4320000" cy="648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3048A85-D51B-F7D3-5609-A62F64887353}"/>
              </a:ext>
            </a:extLst>
          </p:cNvPr>
          <p:cNvSpPr txBox="1"/>
          <p:nvPr/>
        </p:nvSpPr>
        <p:spPr>
          <a:xfrm>
            <a:off x="4594860" y="5748349"/>
            <a:ext cx="1897380" cy="830997"/>
          </a:xfrm>
          <a:prstGeom prst="rect">
            <a:avLst/>
          </a:prstGeom>
          <a:noFill/>
        </p:spPr>
        <p:txBody>
          <a:bodyPr wrap="square" rtlCol="0">
            <a:spAutoFit/>
          </a:bodyPr>
          <a:lstStyle/>
          <a:p>
            <a:r>
              <a:rPr lang="fr-FR" sz="2400" b="1" dirty="0"/>
              <a:t>Grand Rue (D 983).</a:t>
            </a:r>
          </a:p>
        </p:txBody>
      </p:sp>
      <p:pic>
        <p:nvPicPr>
          <p:cNvPr id="6" name="Image 5" descr="Une image contenant plein air, nature, colline, ciel&#10;&#10;Description générée automatiquement">
            <a:extLst>
              <a:ext uri="{FF2B5EF4-FFF2-40B4-BE49-F238E27FC236}">
                <a16:creationId xmlns:a16="http://schemas.microsoft.com/office/drawing/2014/main" id="{1DDF387D-032B-D70B-4198-55F5FA8A01E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57750" y="1458279"/>
            <a:ext cx="7020000" cy="3941442"/>
          </a:xfrm>
          <a:prstGeom prst="rect">
            <a:avLst/>
          </a:prstGeom>
          <a:ln w="88900" cap="sq" cmpd="thickThin">
            <a:solidFill>
              <a:srgbClr val="FF00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24726A53-55B0-4CF4-D502-6448FBE6B432}"/>
              </a:ext>
            </a:extLst>
          </p:cNvPr>
          <p:cNvSpPr txBox="1"/>
          <p:nvPr/>
        </p:nvSpPr>
        <p:spPr>
          <a:xfrm>
            <a:off x="5029200" y="914400"/>
            <a:ext cx="7334250" cy="461665"/>
          </a:xfrm>
          <a:prstGeom prst="rect">
            <a:avLst/>
          </a:prstGeom>
          <a:noFill/>
        </p:spPr>
        <p:txBody>
          <a:bodyPr wrap="square" rtlCol="0">
            <a:spAutoFit/>
          </a:bodyPr>
          <a:lstStyle/>
          <a:p>
            <a:r>
              <a:rPr lang="fr-FR" sz="2400" b="1" dirty="0"/>
              <a:t>Vue du Village de Barre-des-Cévennes en 2012.</a:t>
            </a:r>
          </a:p>
        </p:txBody>
      </p:sp>
    </p:spTree>
    <p:extLst>
      <p:ext uri="{BB962C8B-B14F-4D97-AF65-F5344CB8AC3E}">
        <p14:creationId xmlns:p14="http://schemas.microsoft.com/office/powerpoint/2010/main" val="1750567032"/>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automne, bâtiment&#10;&#10;Description générée automatiquement">
            <a:extLst>
              <a:ext uri="{FF2B5EF4-FFF2-40B4-BE49-F238E27FC236}">
                <a16:creationId xmlns:a16="http://schemas.microsoft.com/office/drawing/2014/main" id="{58225C29-05ED-50E3-073A-EBDC9D823D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3850" y="285750"/>
            <a:ext cx="4000500" cy="2286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bâtiment, ciel, ruelle&#10;&#10;Description générée automatiquement">
            <a:extLst>
              <a:ext uri="{FF2B5EF4-FFF2-40B4-BE49-F238E27FC236}">
                <a16:creationId xmlns:a16="http://schemas.microsoft.com/office/drawing/2014/main" id="{18258DBB-4F5A-B1F6-74FD-CC15746A360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96050" y="3543300"/>
            <a:ext cx="5472000" cy="307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86583087"/>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eau, bâtiment&#10;&#10;Description générée automatiquement">
            <a:extLst>
              <a:ext uri="{FF2B5EF4-FFF2-40B4-BE49-F238E27FC236}">
                <a16:creationId xmlns:a16="http://schemas.microsoft.com/office/drawing/2014/main" id="{15E921C2-B5A1-9FE4-62B5-2D751642EFB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0510" y="217170"/>
            <a:ext cx="4536000" cy="3402000"/>
          </a:xfrm>
          <a:prstGeom prst="rect">
            <a:avLst/>
          </a:prstGeom>
          <a:ln w="88900" cap="sq" cmpd="thickThin">
            <a:solidFill>
              <a:srgbClr val="0070C0"/>
            </a:solidFill>
            <a:prstDash val="solid"/>
            <a:miter lim="800000"/>
          </a:ln>
          <a:effectLst>
            <a:innerShdw blurRad="76200">
              <a:srgbClr val="000000"/>
            </a:innerShdw>
          </a:effectLst>
        </p:spPr>
      </p:pic>
      <p:pic>
        <p:nvPicPr>
          <p:cNvPr id="5" name="Image 4" descr="Une image contenant plein air, ciel, bâtiment, plante&#10;&#10;Description générée automatiquement">
            <a:extLst>
              <a:ext uri="{FF2B5EF4-FFF2-40B4-BE49-F238E27FC236}">
                <a16:creationId xmlns:a16="http://schemas.microsoft.com/office/drawing/2014/main" id="{54F1FD3E-6280-BC8F-20BC-68FD3D47334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385492" y="3276270"/>
            <a:ext cx="4536000" cy="3402000"/>
          </a:xfrm>
          <a:prstGeom prst="rect">
            <a:avLst/>
          </a:prstGeom>
          <a:ln w="88900" cap="sq" cmpd="thickThin">
            <a:solidFill>
              <a:srgbClr val="0070C0"/>
            </a:solidFill>
            <a:prstDash val="solid"/>
            <a:miter lim="800000"/>
          </a:ln>
          <a:effectLst>
            <a:innerShdw blurRad="76200">
              <a:srgbClr val="000000"/>
            </a:innerShdw>
          </a:effectLst>
        </p:spPr>
      </p:pic>
    </p:spTree>
    <p:extLst>
      <p:ext uri="{BB962C8B-B14F-4D97-AF65-F5344CB8AC3E}">
        <p14:creationId xmlns:p14="http://schemas.microsoft.com/office/powerpoint/2010/main" val="1826944522"/>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pavé&#10;&#10;Description générée automatiquement">
            <a:extLst>
              <a:ext uri="{FF2B5EF4-FFF2-40B4-BE49-F238E27FC236}">
                <a16:creationId xmlns:a16="http://schemas.microsoft.com/office/drawing/2014/main" id="{66FFD746-0825-01F0-378E-E5DEB798BB4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4800" y="285750"/>
            <a:ext cx="4680000" cy="3510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arbre, fruit, plein air, marronnier&#10;&#10;Description générée automatiquement">
            <a:extLst>
              <a:ext uri="{FF2B5EF4-FFF2-40B4-BE49-F238E27FC236}">
                <a16:creationId xmlns:a16="http://schemas.microsoft.com/office/drawing/2014/main" id="{2FE1A2C0-7BA6-182E-CE03-EE4EE9539CD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18682" y="3337560"/>
            <a:ext cx="4356000" cy="3267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626668128"/>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A29448F-26C2-E733-CB4E-A3FDB203E7A2}"/>
              </a:ext>
            </a:extLst>
          </p:cNvPr>
          <p:cNvSpPr txBox="1"/>
          <p:nvPr/>
        </p:nvSpPr>
        <p:spPr>
          <a:xfrm>
            <a:off x="384810" y="1634490"/>
            <a:ext cx="11422380" cy="1077218"/>
          </a:xfrm>
          <a:prstGeom prst="rect">
            <a:avLst/>
          </a:prstGeom>
          <a:noFill/>
        </p:spPr>
        <p:txBody>
          <a:bodyPr wrap="square" rtlCol="0">
            <a:spAutoFit/>
          </a:bodyPr>
          <a:lstStyle/>
          <a:p>
            <a:r>
              <a:rPr lang="fr-FR" sz="3200" b="1" dirty="0">
                <a:solidFill>
                  <a:srgbClr val="FFFF00"/>
                </a:solidFill>
              </a:rPr>
              <a:t>Lorient Vous A Présenté la commune d’Aujac et La Commune De Barre En Cévennes </a:t>
            </a:r>
          </a:p>
        </p:txBody>
      </p:sp>
      <p:sp>
        <p:nvSpPr>
          <p:cNvPr id="3" name="ZoneTexte 2">
            <a:extLst>
              <a:ext uri="{FF2B5EF4-FFF2-40B4-BE49-F238E27FC236}">
                <a16:creationId xmlns:a16="http://schemas.microsoft.com/office/drawing/2014/main" id="{EEEEB52F-FEFE-545A-83FA-85F4A08D8EC3}"/>
              </a:ext>
            </a:extLst>
          </p:cNvPr>
          <p:cNvSpPr txBox="1"/>
          <p:nvPr/>
        </p:nvSpPr>
        <p:spPr>
          <a:xfrm>
            <a:off x="3303270" y="2844225"/>
            <a:ext cx="9315450"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7E0F7AF8-EC9E-BF8F-C210-5C2AACDBE0C8}"/>
              </a:ext>
            </a:extLst>
          </p:cNvPr>
          <p:cNvSpPr txBox="1"/>
          <p:nvPr/>
        </p:nvSpPr>
        <p:spPr>
          <a:xfrm>
            <a:off x="5337810" y="3776692"/>
            <a:ext cx="5612130"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3073334557"/>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125</TotalTime>
  <Words>451</Words>
  <Application>Microsoft Office PowerPoint</Application>
  <PresentationFormat>Grand écran</PresentationFormat>
  <Paragraphs>32</Paragraphs>
  <Slides>28</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2024-04-09T08:34:30Z</dcterms:created>
  <dcterms:modified xsi:type="dcterms:W3CDTF">2024-04-10T07:45:28Z</dcterms:modified>
</cp:coreProperties>
</file>