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85" r:id="rId4"/>
    <p:sldId id="284" r:id="rId5"/>
    <p:sldId id="282" r:id="rId6"/>
    <p:sldId id="283" r:id="rId7"/>
    <p:sldId id="281" r:id="rId8"/>
    <p:sldId id="280" r:id="rId9"/>
    <p:sldId id="279" r:id="rId10"/>
    <p:sldId id="273" r:id="rId11"/>
    <p:sldId id="272" r:id="rId12"/>
    <p:sldId id="277" r:id="rId13"/>
    <p:sldId id="278" r:id="rId14"/>
    <p:sldId id="276" r:id="rId15"/>
    <p:sldId id="275" r:id="rId16"/>
    <p:sldId id="274" r:id="rId17"/>
    <p:sldId id="271" r:id="rId18"/>
    <p:sldId id="270" r:id="rId19"/>
    <p:sldId id="269" r:id="rId20"/>
    <p:sldId id="268" r:id="rId21"/>
    <p:sldId id="267" r:id="rId22"/>
    <p:sldId id="265"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034" autoAdjust="0"/>
    <p:restoredTop sz="94660"/>
  </p:normalViewPr>
  <p:slideViewPr>
    <p:cSldViewPr snapToGrid="0">
      <p:cViewPr varScale="1">
        <p:scale>
          <a:sx n="73" d="100"/>
          <a:sy n="73" d="100"/>
        </p:scale>
        <p:origin x="4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C33036-3134-7288-F661-A9FB22C78F5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A5AA3A4-65BF-D6D5-7169-472C4EABBB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FDAADFF-6563-1840-CC82-9B97A97223A2}"/>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5" name="Espace réservé du pied de page 4">
            <a:extLst>
              <a:ext uri="{FF2B5EF4-FFF2-40B4-BE49-F238E27FC236}">
                <a16:creationId xmlns:a16="http://schemas.microsoft.com/office/drawing/2014/main" id="{F8527F8B-3D22-755C-BB52-9AB6C4DD45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D53B96-C0A1-615A-8B96-A7569B304E7F}"/>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242133250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2F5D1F-BDF6-CA0B-71EC-5348F8A02CE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104D811-66D7-717B-19A3-02E1D70081A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2AF5FC8-E316-B306-5B1A-2ADA57C10B15}"/>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5" name="Espace réservé du pied de page 4">
            <a:extLst>
              <a:ext uri="{FF2B5EF4-FFF2-40B4-BE49-F238E27FC236}">
                <a16:creationId xmlns:a16="http://schemas.microsoft.com/office/drawing/2014/main" id="{935F5A02-FD6A-2254-83DE-B7A210918D9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F0B901-D8FC-05FD-F414-D078F90B1C93}"/>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27457864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675D88-AF19-FC8F-A41E-432FDF691C2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5151521-AD72-171F-851E-C41F3C33601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6763C79-8689-76A8-4AEA-AD4EE64D1C45}"/>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5" name="Espace réservé du pied de page 4">
            <a:extLst>
              <a:ext uri="{FF2B5EF4-FFF2-40B4-BE49-F238E27FC236}">
                <a16:creationId xmlns:a16="http://schemas.microsoft.com/office/drawing/2014/main" id="{D0777AF1-6001-CF44-6893-1E26793F88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AC0249F-F580-331A-8575-7241BCEE53C4}"/>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176638015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4A77AD-C0A4-C4C8-FF1C-1C3BC879CFC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BDEF096-E2B7-F516-A6CE-6CC00F99DE1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1A1FF1D-7F29-A585-AF3A-2BF2ABC0D5C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032A9CC-EA60-9E2C-4DD0-6C6967B72145}"/>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6" name="Espace réservé du pied de page 5">
            <a:extLst>
              <a:ext uri="{FF2B5EF4-FFF2-40B4-BE49-F238E27FC236}">
                <a16:creationId xmlns:a16="http://schemas.microsoft.com/office/drawing/2014/main" id="{1E3AC679-C219-D94B-F5A6-D1B24BE3931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EC4F3F8-DB8B-86B3-0AF4-A7C8083B325D}"/>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126662680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24E128-A3E5-A793-4BC4-9C9E61AB324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3F93494-4ACF-9052-2F44-E77AC46676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9E980C3-F58E-1ED6-A34D-600DCA40C18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37FF33C-D7B9-D193-F44B-095E7840B9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8123FBB-0DFC-42FB-EA28-8AE74F37B8D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723722A-5642-8ED6-CD20-37217BF6BFF5}"/>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8" name="Espace réservé du pied de page 7">
            <a:extLst>
              <a:ext uri="{FF2B5EF4-FFF2-40B4-BE49-F238E27FC236}">
                <a16:creationId xmlns:a16="http://schemas.microsoft.com/office/drawing/2014/main" id="{D28E54E7-B0B1-24D7-5341-20DE3AB1265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0ABA05A-7610-652F-A948-DF7FEB9B9ED6}"/>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150720701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22ABD6-3C7F-18BC-F05F-92BA4178600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1D9A6FE-45A4-C27B-8337-19E66313E4B8}"/>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4" name="Espace réservé du pied de page 3">
            <a:extLst>
              <a:ext uri="{FF2B5EF4-FFF2-40B4-BE49-F238E27FC236}">
                <a16:creationId xmlns:a16="http://schemas.microsoft.com/office/drawing/2014/main" id="{86F73FA1-2F0D-9AAA-6891-6419B774F69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5371C74-8065-4ABB-CF34-CFF5AE0660FB}"/>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95967469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5DCBD78-55A9-5CA1-7F98-B7D2D9E3EE06}"/>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3" name="Espace réservé du pied de page 2">
            <a:extLst>
              <a:ext uri="{FF2B5EF4-FFF2-40B4-BE49-F238E27FC236}">
                <a16:creationId xmlns:a16="http://schemas.microsoft.com/office/drawing/2014/main" id="{D197F288-BFDD-9879-F0CF-7FED180702F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D3831FC-D619-3A25-6ACD-4E5AF565814F}"/>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124533742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671145-49CB-638C-49EF-DD26C502333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BA390E8-9998-34B4-20F6-09A13238496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E8422FD-A6AC-5E75-ACD8-ED9983E8B5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4CC1A79-F72B-4E2B-7B9D-A471E1F00140}"/>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6" name="Espace réservé du pied de page 5">
            <a:extLst>
              <a:ext uri="{FF2B5EF4-FFF2-40B4-BE49-F238E27FC236}">
                <a16:creationId xmlns:a16="http://schemas.microsoft.com/office/drawing/2014/main" id="{5B266268-8A8E-413D-260C-B2F2D0D85AA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39E2393-305C-A183-4F13-694EB4EA4DED}"/>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281569375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B1EB53-2D46-9AA6-BC4C-19525AE34F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77C0692-F0D6-CC25-4DB0-486267368A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6A36DFC-E90C-4B2C-A545-A6FFED0E38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2DA04E-A7BF-D9BA-DA3E-3C177E7D0FB7}"/>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6" name="Espace réservé du pied de page 5">
            <a:extLst>
              <a:ext uri="{FF2B5EF4-FFF2-40B4-BE49-F238E27FC236}">
                <a16:creationId xmlns:a16="http://schemas.microsoft.com/office/drawing/2014/main" id="{21912381-4542-798C-8A8E-B8961ABD80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2FD9634-5E2E-641B-8532-7C3CD8D62BE2}"/>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264040707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06DF0E-7C7C-285C-5E89-014F6EA1EAF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55F4873-9964-B403-E368-CAD74E132F2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8E697E-1942-40A9-8ED9-D79E280A9C51}"/>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5" name="Espace réservé du pied de page 4">
            <a:extLst>
              <a:ext uri="{FF2B5EF4-FFF2-40B4-BE49-F238E27FC236}">
                <a16:creationId xmlns:a16="http://schemas.microsoft.com/office/drawing/2014/main" id="{0C4ADB50-8869-D269-A8BD-80FBF7958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2C87C52-0210-EB4A-50F3-81FD235E3834}"/>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104276313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DDBD509-844D-B0E9-3BAC-FBE8A70D6CD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DA4585D-4609-33EB-16F1-62601BB1A5A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F1E5144-6EC1-F69A-FA53-0CC69BCB7455}"/>
              </a:ext>
            </a:extLst>
          </p:cNvPr>
          <p:cNvSpPr>
            <a:spLocks noGrp="1"/>
          </p:cNvSpPr>
          <p:nvPr>
            <p:ph type="dt" sz="half" idx="10"/>
          </p:nvPr>
        </p:nvSpPr>
        <p:spPr/>
        <p:txBody>
          <a:bodyPr/>
          <a:lstStyle/>
          <a:p>
            <a:fld id="{B623A69E-67D2-4EA1-8807-C1B5492ED509}" type="datetimeFigureOut">
              <a:rPr lang="fr-FR" smtClean="0"/>
              <a:t>06/04/2024</a:t>
            </a:fld>
            <a:endParaRPr lang="fr-FR"/>
          </a:p>
        </p:txBody>
      </p:sp>
      <p:sp>
        <p:nvSpPr>
          <p:cNvPr id="5" name="Espace réservé du pied de page 4">
            <a:extLst>
              <a:ext uri="{FF2B5EF4-FFF2-40B4-BE49-F238E27FC236}">
                <a16:creationId xmlns:a16="http://schemas.microsoft.com/office/drawing/2014/main" id="{D1ABE4BF-ED2E-33EA-142F-304067D73E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A1B8C-FBFE-DB57-E876-7CAF73CD8E25}"/>
              </a:ext>
            </a:extLst>
          </p:cNvPr>
          <p:cNvSpPr>
            <a:spLocks noGrp="1"/>
          </p:cNvSpPr>
          <p:nvPr>
            <p:ph type="sldNum" sz="quarter" idx="12"/>
          </p:nvPr>
        </p:nvSpPr>
        <p:spPr/>
        <p:txBody>
          <a:bodyPr/>
          <a:lstStyle/>
          <a:p>
            <a:fld id="{68776FD2-3550-47F7-B045-899B3236C2FA}" type="slidenum">
              <a:rPr lang="fr-FR" smtClean="0"/>
              <a:t>‹N°›</a:t>
            </a:fld>
            <a:endParaRPr lang="fr-FR"/>
          </a:p>
        </p:txBody>
      </p:sp>
    </p:spTree>
    <p:extLst>
      <p:ext uri="{BB962C8B-B14F-4D97-AF65-F5344CB8AC3E}">
        <p14:creationId xmlns:p14="http://schemas.microsoft.com/office/powerpoint/2010/main" val="394017365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E4A8A90-359F-BC32-08E0-13AAE3F16A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7F9941B-578E-6584-B435-F3CD7AD04A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EB2E2BD-C559-08DA-63E6-C617662D4F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623A69E-67D2-4EA1-8807-C1B5492ED509}" type="datetimeFigureOut">
              <a:rPr lang="fr-FR" smtClean="0"/>
              <a:t>06/04/2024</a:t>
            </a:fld>
            <a:endParaRPr lang="fr-FR"/>
          </a:p>
        </p:txBody>
      </p:sp>
      <p:sp>
        <p:nvSpPr>
          <p:cNvPr id="5" name="Espace réservé du pied de page 4">
            <a:extLst>
              <a:ext uri="{FF2B5EF4-FFF2-40B4-BE49-F238E27FC236}">
                <a16:creationId xmlns:a16="http://schemas.microsoft.com/office/drawing/2014/main" id="{6D40B988-FC67-6627-F182-7174AA2EE5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0DFC10D-ACCA-72E6-7CB3-766D9A8685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8776FD2-3550-47F7-B045-899B3236C2FA}" type="slidenum">
              <a:rPr lang="fr-FR" smtClean="0"/>
              <a:t>‹N°›</a:t>
            </a:fld>
            <a:endParaRPr lang="fr-FR"/>
          </a:p>
        </p:txBody>
      </p:sp>
    </p:spTree>
    <p:extLst>
      <p:ext uri="{BB962C8B-B14F-4D97-AF65-F5344CB8AC3E}">
        <p14:creationId xmlns:p14="http://schemas.microsoft.com/office/powerpoint/2010/main" val="1819236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C1C93803-11C6-C992-5D91-8CC12073DA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0000" y="364500"/>
            <a:ext cx="8172000" cy="6129000"/>
          </a:xfrm>
          <a:prstGeom prst="rect">
            <a:avLst/>
          </a:prstGeom>
          <a:effectLst>
            <a:softEdge rad="635000"/>
          </a:effectLst>
        </p:spPr>
      </p:pic>
      <p:sp>
        <p:nvSpPr>
          <p:cNvPr id="4" name="ZoneTexte 3">
            <a:extLst>
              <a:ext uri="{FF2B5EF4-FFF2-40B4-BE49-F238E27FC236}">
                <a16:creationId xmlns:a16="http://schemas.microsoft.com/office/drawing/2014/main" id="{663139A1-4DB8-2630-EC50-FA72A32F971A}"/>
              </a:ext>
            </a:extLst>
          </p:cNvPr>
          <p:cNvSpPr txBox="1"/>
          <p:nvPr/>
        </p:nvSpPr>
        <p:spPr>
          <a:xfrm>
            <a:off x="569820" y="21600"/>
            <a:ext cx="12631830" cy="461665"/>
          </a:xfrm>
          <a:prstGeom prst="rect">
            <a:avLst/>
          </a:prstGeom>
          <a:noFill/>
        </p:spPr>
        <p:txBody>
          <a:bodyPr wrap="square" rtlCol="0">
            <a:spAutoFit/>
          </a:bodyPr>
          <a:lstStyle/>
          <a:p>
            <a:r>
              <a:rPr lang="fr-FR" sz="2400" b="1" dirty="0">
                <a:solidFill>
                  <a:srgbClr val="FFFF00"/>
                </a:solidFill>
              </a:rPr>
              <a:t>Lorient Vous Présente La Basilique Saint Just De Valcabrère De Haute – Garonne </a:t>
            </a:r>
          </a:p>
        </p:txBody>
      </p:sp>
      <p:sp>
        <p:nvSpPr>
          <p:cNvPr id="5" name="ZoneTexte 4">
            <a:extLst>
              <a:ext uri="{FF2B5EF4-FFF2-40B4-BE49-F238E27FC236}">
                <a16:creationId xmlns:a16="http://schemas.microsoft.com/office/drawing/2014/main" id="{5EFD632F-0708-A104-BF29-30FB9C93D962}"/>
              </a:ext>
            </a:extLst>
          </p:cNvPr>
          <p:cNvSpPr txBox="1"/>
          <p:nvPr/>
        </p:nvSpPr>
        <p:spPr>
          <a:xfrm>
            <a:off x="2010000" y="6374735"/>
            <a:ext cx="9395460" cy="461665"/>
          </a:xfrm>
          <a:prstGeom prst="rect">
            <a:avLst/>
          </a:prstGeom>
          <a:noFill/>
        </p:spPr>
        <p:txBody>
          <a:bodyPr wrap="square" rtlCol="0">
            <a:spAutoFit/>
          </a:bodyPr>
          <a:lstStyle/>
          <a:p>
            <a:r>
              <a:rPr lang="fr-FR" sz="2400" b="1">
                <a:solidFill>
                  <a:srgbClr val="FFFF00"/>
                </a:solidFill>
              </a:rPr>
              <a:t>La basilique Saint-Just de Valcabrère, Haute-Garonne, France.</a:t>
            </a:r>
            <a:endParaRPr lang="fr-FR" sz="2400" b="1" dirty="0">
              <a:solidFill>
                <a:srgbClr val="FFFF00"/>
              </a:solidFill>
            </a:endParaRPr>
          </a:p>
        </p:txBody>
      </p:sp>
      <p:sp>
        <p:nvSpPr>
          <p:cNvPr id="6" name="ZoneTexte 5">
            <a:extLst>
              <a:ext uri="{FF2B5EF4-FFF2-40B4-BE49-F238E27FC236}">
                <a16:creationId xmlns:a16="http://schemas.microsoft.com/office/drawing/2014/main" id="{1061AF64-BF85-5BF3-8163-360C76E871FE}"/>
              </a:ext>
            </a:extLst>
          </p:cNvPr>
          <p:cNvSpPr txBox="1"/>
          <p:nvPr/>
        </p:nvSpPr>
        <p:spPr>
          <a:xfrm>
            <a:off x="3774860" y="483265"/>
            <a:ext cx="6692347" cy="461665"/>
          </a:xfrm>
          <a:prstGeom prst="rect">
            <a:avLst/>
          </a:prstGeom>
          <a:noFill/>
        </p:spPr>
        <p:txBody>
          <a:bodyPr wrap="square" rtlCol="0">
            <a:spAutoFit/>
          </a:bodyPr>
          <a:lstStyle/>
          <a:p>
            <a:r>
              <a:rPr lang="fr-FR" sz="2400" b="1" dirty="0">
                <a:solidFill>
                  <a:srgbClr val="FFFF00"/>
                </a:solidFill>
              </a:rPr>
              <a:t>Et Son Village  (La Haute – Garonne </a:t>
            </a:r>
          </a:p>
        </p:txBody>
      </p:sp>
    </p:spTree>
    <p:extLst>
      <p:ext uri="{BB962C8B-B14F-4D97-AF65-F5344CB8AC3E}">
        <p14:creationId xmlns:p14="http://schemas.microsoft.com/office/powerpoint/2010/main" val="923177360"/>
      </p:ext>
    </p:extLst>
  </p:cSld>
  <p:clrMapOvr>
    <a:masterClrMapping/>
  </p:clrMapOvr>
  <mc:AlternateContent xmlns:mc="http://schemas.openxmlformats.org/markup-compatibility/2006">
    <mc:Choice xmlns:p14="http://schemas.microsoft.com/office/powerpoint/2010/main" Requires="p14">
      <p:transition spd="slow" p14:dur="5000" advClick="0" advTm="8000">
        <p:sndAc>
          <p:stSnd loop="1">
            <p:snd r:embed="rId2" name="Concert de Noël à lUnion (Haute-Garonne)  2.wav"/>
          </p:stSnd>
        </p:sndAc>
      </p:transition>
    </mc:Choice>
    <mc:Fallback>
      <p:transition spd="slow" advClick="0" advTm="8000">
        <p:sndAc>
          <p:stSnd loop="1">
            <p:snd r:embed="rId2" name="Concert de Noël à lUnion (Haute-Garonne)  2.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A47895-4363-E5C1-8BC2-6046AB29A85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Valcabrère est une commune française située dans le sud-ouest du département de la Haute-Garonne, en région Occitanie.</a:t>
            </a:r>
          </a:p>
          <a:p>
            <a:pPr algn="ctr"/>
            <a:endParaRPr lang="fr-FR" sz="2800" b="1" dirty="0"/>
          </a:p>
          <a:p>
            <a:pPr algn="ctr"/>
            <a:r>
              <a:rPr lang="fr-FR" sz="2800" b="1" dirty="0"/>
              <a:t>Sur le plan historique et culturel, la commune est dans le pays de Comminges, correspondant à l’ancien comté de Comminges, circonscription de la province de Gascogne située sur les départements actuels du Gers, de la Haute-Garonne, des Hautes-Pyrénées et de l'Ariège. Exposée à un climat de montagne, elle est drainée par la Garonne et par un autre cours d'eau. La commune possède un patrimoine naturel remarquable : un site Natura 2000 (« Garonne, Ariège, Hers, Salat, Pique et </a:t>
            </a:r>
            <a:r>
              <a:rPr lang="fr-FR" sz="2800" b="1" dirty="0" err="1"/>
              <a:t>Neste</a:t>
            </a:r>
            <a:r>
              <a:rPr lang="fr-FR" sz="2800" b="1" dirty="0"/>
              <a:t> »), un espace protégé (« la Garonne, l'Ariège, l'Hers Vif et le Salat ») et deux zones naturelles d'intérêt écologique, faunistique et floristique.</a:t>
            </a:r>
          </a:p>
          <a:p>
            <a:pPr algn="ctr"/>
            <a:endParaRPr lang="fr-FR" sz="2800" b="1" dirty="0"/>
          </a:p>
          <a:p>
            <a:pPr algn="ctr"/>
            <a:r>
              <a:rPr lang="fr-FR" sz="2800" b="1" dirty="0"/>
              <a:t>Valcabrère est une commune rurale qui compte 147 habitants en 2021, après avoir connu un pic de population de 328 habitants en 1846. Ses habitants sont appelés les Valcabrérois ou Valcabréroises.</a:t>
            </a:r>
          </a:p>
        </p:txBody>
      </p:sp>
    </p:spTree>
    <p:extLst>
      <p:ext uri="{BB962C8B-B14F-4D97-AF65-F5344CB8AC3E}">
        <p14:creationId xmlns:p14="http://schemas.microsoft.com/office/powerpoint/2010/main" val="67464570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grpId="0" nodeType="clickEffect">
                                  <p:stCondLst>
                                    <p:cond delay="0"/>
                                  </p:stCondLst>
                                  <p:iterate type="lt">
                                    <p:tmPct val="50000"/>
                                  </p:iterate>
                                  <p:childTnLst>
                                    <p:set>
                                      <p:cBhvr>
                                        <p:cTn id="24" dur="1" fill="hold">
                                          <p:stCondLst>
                                            <p:cond delay="0"/>
                                          </p:stCondLst>
                                        </p:cTn>
                                        <p:tgtEl>
                                          <p:spTgt spid="2">
                                            <p:bg/>
                                          </p:spTgt>
                                        </p:tgtEl>
                                        <p:attrNameLst>
                                          <p:attrName>style.visibility</p:attrName>
                                        </p:attrNameLst>
                                      </p:cBhvr>
                                      <p:to>
                                        <p:strVal val="visible"/>
                                      </p:to>
                                    </p:set>
                                    <p:set>
                                      <p:cBhvr>
                                        <p:cTn id="25" dur="455" fill="hold">
                                          <p:stCondLst>
                                            <p:cond delay="0"/>
                                          </p:stCondLst>
                                        </p:cTn>
                                        <p:tgtEl>
                                          <p:spTgt spid="2">
                                            <p:bg/>
                                          </p:spTgt>
                                        </p:tgtEl>
                                        <p:attrNameLst>
                                          <p:attrName>style.rotation</p:attrName>
                                        </p:attrNameLst>
                                      </p:cBhvr>
                                      <p:to>
                                        <p:strVal val="-45.0"/>
                                      </p:to>
                                    </p:set>
                                    <p:anim calcmode="lin" valueType="num">
                                      <p:cBhvr>
                                        <p:cTn id="26" dur="455" fill="hold">
                                          <p:stCondLst>
                                            <p:cond delay="455"/>
                                          </p:stCondLst>
                                        </p:cTn>
                                        <p:tgtEl>
                                          <p:spTgt spid="2">
                                            <p:bg/>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bg/>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bg/>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bg/>
                                          </p:spTgt>
                                        </p:tgtEl>
                                        <p:attrNameLst>
                                          <p:attrName>ppt_y</p:attrName>
                                        </p:attrNameLst>
                                      </p:cBhvr>
                                      <p:tavLst>
                                        <p:tav tm="0">
                                          <p:val>
                                            <p:strVal val="#ppt_y-(0.354*#ppt_w-0.172*#ppt_h)"/>
                                          </p:val>
                                        </p:tav>
                                        <p:tav tm="100000">
                                          <p:val>
                                            <p:strVal val="#ppt_y"/>
                                          </p:val>
                                        </p:tav>
                                      </p:tavLst>
                                    </p:anim>
                                  </p:childTnLst>
                                </p:cTn>
                              </p:par>
                              <p:par>
                                <p:cTn id="30" presetID="38" presetClass="entr" presetSubtype="0" accel="50000" fill="hold" grpId="0" nodeType="withEffect">
                                  <p:stCondLst>
                                    <p:cond delay="0"/>
                                  </p:stCondLst>
                                  <p:iterate type="lt">
                                    <p:tmPct val="50000"/>
                                  </p:iterate>
                                  <p:childTnLst>
                                    <p:set>
                                      <p:cBhvr>
                                        <p:cTn id="31" dur="1" fill="hold">
                                          <p:stCondLst>
                                            <p:cond delay="0"/>
                                          </p:stCondLst>
                                        </p:cTn>
                                        <p:tgtEl>
                                          <p:spTgt spid="2">
                                            <p:txEl>
                                              <p:pRg st="0" end="0"/>
                                            </p:txEl>
                                          </p:spTgt>
                                        </p:tgtEl>
                                        <p:attrNameLst>
                                          <p:attrName>style.visibility</p:attrName>
                                        </p:attrNameLst>
                                      </p:cBhvr>
                                      <p:to>
                                        <p:strVal val="visible"/>
                                      </p:to>
                                    </p:set>
                                    <p:set>
                                      <p:cBhvr>
                                        <p:cTn id="32" dur="455" fill="hold">
                                          <p:stCondLst>
                                            <p:cond delay="0"/>
                                          </p:stCondLst>
                                        </p:cTn>
                                        <p:tgtEl>
                                          <p:spTgt spid="2">
                                            <p:txEl>
                                              <p:pRg st="0" end="0"/>
                                            </p:txEl>
                                          </p:spTgt>
                                        </p:tgtEl>
                                        <p:attrNameLst>
                                          <p:attrName>style.rotation</p:attrName>
                                        </p:attrNameLst>
                                      </p:cBhvr>
                                      <p:to>
                                        <p:strVal val="-45.0"/>
                                      </p:to>
                                    </p:set>
                                    <p:anim calcmode="lin" valueType="num">
                                      <p:cBhvr>
                                        <p:cTn id="33"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par>
                                <p:cTn id="37" presetID="38" presetClass="entr" presetSubtype="0" accel="50000" fill="hold" grpId="0" nodeType="withEffect">
                                  <p:stCondLst>
                                    <p:cond delay="0"/>
                                  </p:stCondLst>
                                  <p:iterate type="lt">
                                    <p:tmPct val="50000"/>
                                  </p:iterate>
                                  <p:childTnLst>
                                    <p:set>
                                      <p:cBhvr>
                                        <p:cTn id="38" dur="1" fill="hold">
                                          <p:stCondLst>
                                            <p:cond delay="0"/>
                                          </p:stCondLst>
                                        </p:cTn>
                                        <p:tgtEl>
                                          <p:spTgt spid="2">
                                            <p:txEl>
                                              <p:pRg st="2" end="2"/>
                                            </p:txEl>
                                          </p:spTgt>
                                        </p:tgtEl>
                                        <p:attrNameLst>
                                          <p:attrName>style.visibility</p:attrName>
                                        </p:attrNameLst>
                                      </p:cBhvr>
                                      <p:to>
                                        <p:strVal val="visible"/>
                                      </p:to>
                                    </p:set>
                                    <p:set>
                                      <p:cBhvr>
                                        <p:cTn id="39" dur="455" fill="hold">
                                          <p:stCondLst>
                                            <p:cond delay="0"/>
                                          </p:stCondLst>
                                        </p:cTn>
                                        <p:tgtEl>
                                          <p:spTgt spid="2">
                                            <p:txEl>
                                              <p:pRg st="2" end="2"/>
                                            </p:txEl>
                                          </p:spTgt>
                                        </p:tgtEl>
                                        <p:attrNameLst>
                                          <p:attrName>style.rotation</p:attrName>
                                        </p:attrNameLst>
                                      </p:cBhvr>
                                      <p:to>
                                        <p:strVal val="-45.0"/>
                                      </p:to>
                                    </p:set>
                                    <p:anim calcmode="lin" valueType="num">
                                      <p:cBhvr>
                                        <p:cTn id="40"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par>
                                <p:cTn id="44" presetID="38" presetClass="entr" presetSubtype="0" accel="50000" fill="hold" grpId="0" nodeType="withEffect">
                                  <p:stCondLst>
                                    <p:cond delay="0"/>
                                  </p:stCondLst>
                                  <p:iterate type="lt">
                                    <p:tmPct val="50000"/>
                                  </p:iterate>
                                  <p:childTnLst>
                                    <p:set>
                                      <p:cBhvr>
                                        <p:cTn id="45" dur="1" fill="hold">
                                          <p:stCondLst>
                                            <p:cond delay="0"/>
                                          </p:stCondLst>
                                        </p:cTn>
                                        <p:tgtEl>
                                          <p:spTgt spid="2">
                                            <p:txEl>
                                              <p:pRg st="4" end="4"/>
                                            </p:txEl>
                                          </p:spTgt>
                                        </p:tgtEl>
                                        <p:attrNameLst>
                                          <p:attrName>style.visibility</p:attrName>
                                        </p:attrNameLst>
                                      </p:cBhvr>
                                      <p:to>
                                        <p:strVal val="visible"/>
                                      </p:to>
                                    </p:set>
                                    <p:set>
                                      <p:cBhvr>
                                        <p:cTn id="46" dur="455" fill="hold">
                                          <p:stCondLst>
                                            <p:cond delay="0"/>
                                          </p:stCondLst>
                                        </p:cTn>
                                        <p:tgtEl>
                                          <p:spTgt spid="2">
                                            <p:txEl>
                                              <p:pRg st="4" end="4"/>
                                            </p:txEl>
                                          </p:spTgt>
                                        </p:tgtEl>
                                        <p:attrNameLst>
                                          <p:attrName>style.rotation</p:attrName>
                                        </p:attrNameLst>
                                      </p:cBhvr>
                                      <p:to>
                                        <p:strVal val="-45.0"/>
                                      </p:to>
                                    </p:set>
                                    <p:anim calcmode="lin" valueType="num">
                                      <p:cBhvr>
                                        <p:cTn id="47"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48"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49"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50"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eau, Cours d’eau&#10;&#10;Description générée automatiquement">
            <a:extLst>
              <a:ext uri="{FF2B5EF4-FFF2-40B4-BE49-F238E27FC236}">
                <a16:creationId xmlns:a16="http://schemas.microsoft.com/office/drawing/2014/main" id="{A7751410-9363-649E-B1BE-37F9627D03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61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FB7E503D-E61F-36AA-3C4D-B57D18CC4B6D}"/>
              </a:ext>
            </a:extLst>
          </p:cNvPr>
          <p:cNvSpPr txBox="1"/>
          <p:nvPr/>
        </p:nvSpPr>
        <p:spPr>
          <a:xfrm>
            <a:off x="9083040" y="3280410"/>
            <a:ext cx="3108960" cy="1569660"/>
          </a:xfrm>
          <a:prstGeom prst="rect">
            <a:avLst/>
          </a:prstGeom>
          <a:noFill/>
        </p:spPr>
        <p:txBody>
          <a:bodyPr wrap="square" rtlCol="0">
            <a:spAutoFit/>
          </a:bodyPr>
          <a:lstStyle/>
          <a:p>
            <a:r>
              <a:rPr lang="fr-FR" sz="2400" b="1" dirty="0">
                <a:solidFill>
                  <a:srgbClr val="FFFF00"/>
                </a:solidFill>
              </a:rPr>
              <a:t>La Garonne en limites de Valcabrère et Labroquère.</a:t>
            </a:r>
          </a:p>
        </p:txBody>
      </p:sp>
    </p:spTree>
    <p:extLst>
      <p:ext uri="{BB962C8B-B14F-4D97-AF65-F5344CB8AC3E}">
        <p14:creationId xmlns:p14="http://schemas.microsoft.com/office/powerpoint/2010/main" val="168755070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arbre, sol&#10;&#10;Description générée automatiquement">
            <a:extLst>
              <a:ext uri="{FF2B5EF4-FFF2-40B4-BE49-F238E27FC236}">
                <a16:creationId xmlns:a16="http://schemas.microsoft.com/office/drawing/2014/main" id="{38E28654-FFC1-463E-AE61-38E980F415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8684" y="639000"/>
            <a:ext cx="9422698" cy="5580000"/>
          </a:xfrm>
          <a:prstGeom prst="rect">
            <a:avLst/>
          </a:prstGeom>
          <a:effectLst>
            <a:softEdge rad="635000"/>
          </a:effectLst>
        </p:spPr>
      </p:pic>
      <p:sp>
        <p:nvSpPr>
          <p:cNvPr id="6" name="ZoneTexte 5">
            <a:extLst>
              <a:ext uri="{FF2B5EF4-FFF2-40B4-BE49-F238E27FC236}">
                <a16:creationId xmlns:a16="http://schemas.microsoft.com/office/drawing/2014/main" id="{E7ACB367-E610-E117-B1E5-DB022BDE2FD8}"/>
              </a:ext>
            </a:extLst>
          </p:cNvPr>
          <p:cNvSpPr txBox="1"/>
          <p:nvPr/>
        </p:nvSpPr>
        <p:spPr>
          <a:xfrm>
            <a:off x="148590" y="3566160"/>
            <a:ext cx="2354580" cy="2308324"/>
          </a:xfrm>
          <a:prstGeom prst="rect">
            <a:avLst/>
          </a:prstGeom>
          <a:noFill/>
        </p:spPr>
        <p:txBody>
          <a:bodyPr wrap="square" rtlCol="0">
            <a:spAutoFit/>
          </a:bodyPr>
          <a:lstStyle/>
          <a:p>
            <a:r>
              <a:rPr lang="fr-FR" sz="2400" b="1" dirty="0"/>
              <a:t>Fouilles </a:t>
            </a:r>
            <a:r>
              <a:rPr lang="fr-FR" sz="2400" b="1" dirty="0" err="1"/>
              <a:t>archélogiques</a:t>
            </a:r>
            <a:r>
              <a:rPr lang="fr-FR" sz="2400" b="1" dirty="0"/>
              <a:t> à proximité de la basilique St-Just en juin 2021.</a:t>
            </a:r>
          </a:p>
        </p:txBody>
      </p:sp>
    </p:spTree>
    <p:extLst>
      <p:ext uri="{BB962C8B-B14F-4D97-AF65-F5344CB8AC3E}">
        <p14:creationId xmlns:p14="http://schemas.microsoft.com/office/powerpoint/2010/main" val="20155595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nuage, fenêtre&#10;&#10;Description générée automatiquement">
            <a:extLst>
              <a:ext uri="{FF2B5EF4-FFF2-40B4-BE49-F238E27FC236}">
                <a16:creationId xmlns:a16="http://schemas.microsoft.com/office/drawing/2014/main" id="{C9198E6A-5CD6-6C96-B3D9-1A16F47124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1981" y="189000"/>
            <a:ext cx="8662566" cy="6480000"/>
          </a:xfrm>
          <a:prstGeom prst="rect">
            <a:avLst/>
          </a:prstGeom>
          <a:effectLst>
            <a:softEdge rad="635000"/>
          </a:effectLst>
        </p:spPr>
      </p:pic>
      <p:sp>
        <p:nvSpPr>
          <p:cNvPr id="4" name="ZoneTexte 3">
            <a:extLst>
              <a:ext uri="{FF2B5EF4-FFF2-40B4-BE49-F238E27FC236}">
                <a16:creationId xmlns:a16="http://schemas.microsoft.com/office/drawing/2014/main" id="{1FB55910-CEFB-7036-EB49-4675A2FEC506}"/>
              </a:ext>
            </a:extLst>
          </p:cNvPr>
          <p:cNvSpPr txBox="1"/>
          <p:nvPr/>
        </p:nvSpPr>
        <p:spPr>
          <a:xfrm>
            <a:off x="9705997" y="3844498"/>
            <a:ext cx="2657453" cy="830997"/>
          </a:xfrm>
          <a:prstGeom prst="rect">
            <a:avLst/>
          </a:prstGeom>
          <a:noFill/>
        </p:spPr>
        <p:txBody>
          <a:bodyPr wrap="square" rtlCol="0">
            <a:spAutoFit/>
          </a:bodyPr>
          <a:lstStyle/>
          <a:p>
            <a:r>
              <a:rPr lang="fr-FR" sz="2400" b="1" dirty="0">
                <a:solidFill>
                  <a:srgbClr val="FFFF00"/>
                </a:solidFill>
              </a:rPr>
              <a:t>Mairie de Valcabrère</a:t>
            </a:r>
          </a:p>
        </p:txBody>
      </p:sp>
    </p:spTree>
    <p:extLst>
      <p:ext uri="{BB962C8B-B14F-4D97-AF65-F5344CB8AC3E}">
        <p14:creationId xmlns:p14="http://schemas.microsoft.com/office/powerpoint/2010/main" val="87316802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herbe&#10;&#10;Description générée automatiquement">
            <a:extLst>
              <a:ext uri="{FF2B5EF4-FFF2-40B4-BE49-F238E27FC236}">
                <a16:creationId xmlns:a16="http://schemas.microsoft.com/office/drawing/2014/main" id="{FDF1C6AD-1B4D-2CBA-AFC6-F5F6E00B65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0576" y="459000"/>
            <a:ext cx="9116532" cy="5940000"/>
          </a:xfrm>
          <a:prstGeom prst="rect">
            <a:avLst/>
          </a:prstGeom>
          <a:effectLst>
            <a:softEdge rad="635000"/>
          </a:effectLst>
        </p:spPr>
      </p:pic>
      <p:sp>
        <p:nvSpPr>
          <p:cNvPr id="4" name="ZoneTexte 3">
            <a:extLst>
              <a:ext uri="{FF2B5EF4-FFF2-40B4-BE49-F238E27FC236}">
                <a16:creationId xmlns:a16="http://schemas.microsoft.com/office/drawing/2014/main" id="{B37CF201-8C72-6D3D-724D-2CD3ED54413A}"/>
              </a:ext>
            </a:extLst>
          </p:cNvPr>
          <p:cNvSpPr txBox="1"/>
          <p:nvPr/>
        </p:nvSpPr>
        <p:spPr>
          <a:xfrm>
            <a:off x="320040" y="4069080"/>
            <a:ext cx="2286000" cy="830997"/>
          </a:xfrm>
          <a:prstGeom prst="rect">
            <a:avLst/>
          </a:prstGeom>
          <a:noFill/>
        </p:spPr>
        <p:txBody>
          <a:bodyPr wrap="square" rtlCol="0">
            <a:spAutoFit/>
          </a:bodyPr>
          <a:lstStyle/>
          <a:p>
            <a:r>
              <a:rPr lang="fr-FR" sz="2400" b="1" dirty="0"/>
              <a:t>La basilique Saint-Just.</a:t>
            </a:r>
          </a:p>
        </p:txBody>
      </p:sp>
    </p:spTree>
    <p:extLst>
      <p:ext uri="{BB962C8B-B14F-4D97-AF65-F5344CB8AC3E}">
        <p14:creationId xmlns:p14="http://schemas.microsoft.com/office/powerpoint/2010/main" val="75366506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orte de maison, église&#10;&#10;Description générée automatiquement">
            <a:extLst>
              <a:ext uri="{FF2B5EF4-FFF2-40B4-BE49-F238E27FC236}">
                <a16:creationId xmlns:a16="http://schemas.microsoft.com/office/drawing/2014/main" id="{19CAA8EA-9C6E-9E15-0BB6-39AAE7A766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3141" y="189004"/>
            <a:ext cx="4795303"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DE20189-344E-78BE-73E6-12D5B5F044FC}"/>
              </a:ext>
            </a:extLst>
          </p:cNvPr>
          <p:cNvSpPr txBox="1"/>
          <p:nvPr/>
        </p:nvSpPr>
        <p:spPr>
          <a:xfrm>
            <a:off x="919940" y="6309004"/>
            <a:ext cx="4583430" cy="461665"/>
          </a:xfrm>
          <a:prstGeom prst="rect">
            <a:avLst/>
          </a:prstGeom>
          <a:noFill/>
        </p:spPr>
        <p:txBody>
          <a:bodyPr wrap="square" rtlCol="0">
            <a:spAutoFit/>
          </a:bodyPr>
          <a:lstStyle/>
          <a:p>
            <a:r>
              <a:rPr lang="fr-FR" sz="2400" b="1" dirty="0">
                <a:solidFill>
                  <a:srgbClr val="FFFF00"/>
                </a:solidFill>
              </a:rPr>
              <a:t>Le portail de la basilique.</a:t>
            </a:r>
          </a:p>
        </p:txBody>
      </p:sp>
      <p:pic>
        <p:nvPicPr>
          <p:cNvPr id="6" name="Image 5" descr="Une image contenant statue, Sculpture sur pierre, sculpture, Sculpture&#10;&#10;Description générée automatiquement">
            <a:extLst>
              <a:ext uri="{FF2B5EF4-FFF2-40B4-BE49-F238E27FC236}">
                <a16:creationId xmlns:a16="http://schemas.microsoft.com/office/drawing/2014/main" id="{0CC1C55D-75D2-511B-FB24-32410A2F63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8859" y="270604"/>
            <a:ext cx="4320000" cy="5756399"/>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7D66205-61DE-8C75-D9D7-3C066A1FAC77}"/>
              </a:ext>
            </a:extLst>
          </p:cNvPr>
          <p:cNvSpPr txBox="1"/>
          <p:nvPr/>
        </p:nvSpPr>
        <p:spPr>
          <a:xfrm>
            <a:off x="6681741" y="6027003"/>
            <a:ext cx="5497830" cy="830997"/>
          </a:xfrm>
          <a:prstGeom prst="rect">
            <a:avLst/>
          </a:prstGeom>
          <a:noFill/>
        </p:spPr>
        <p:txBody>
          <a:bodyPr wrap="square" rtlCol="0">
            <a:spAutoFit/>
          </a:bodyPr>
          <a:lstStyle/>
          <a:p>
            <a:r>
              <a:rPr lang="fr-FR" sz="2400" b="1" dirty="0">
                <a:solidFill>
                  <a:srgbClr val="FFFF00"/>
                </a:solidFill>
              </a:rPr>
              <a:t>Piédroit du portail avec les statues de saint Just et saint Étienne.</a:t>
            </a:r>
          </a:p>
        </p:txBody>
      </p:sp>
    </p:spTree>
    <p:extLst>
      <p:ext uri="{BB962C8B-B14F-4D97-AF65-F5344CB8AC3E}">
        <p14:creationId xmlns:p14="http://schemas.microsoft.com/office/powerpoint/2010/main" val="41490993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ciel, nuage, bâtiment&#10;&#10;Description générée automatiquement">
            <a:extLst>
              <a:ext uri="{FF2B5EF4-FFF2-40B4-BE49-F238E27FC236}">
                <a16:creationId xmlns:a16="http://schemas.microsoft.com/office/drawing/2014/main" id="{740EE544-6F4E-32A5-86C9-D257AF6BC7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6780" y="369000"/>
            <a:ext cx="8160000" cy="6120000"/>
          </a:xfrm>
          <a:prstGeom prst="rect">
            <a:avLst/>
          </a:prstGeom>
          <a:effectLst>
            <a:softEdge rad="635000"/>
          </a:effectLst>
        </p:spPr>
      </p:pic>
      <p:sp>
        <p:nvSpPr>
          <p:cNvPr id="7" name="ZoneTexte 6">
            <a:extLst>
              <a:ext uri="{FF2B5EF4-FFF2-40B4-BE49-F238E27FC236}">
                <a16:creationId xmlns:a16="http://schemas.microsoft.com/office/drawing/2014/main" id="{C74F922A-7EE5-F808-6481-141268773AEF}"/>
              </a:ext>
            </a:extLst>
          </p:cNvPr>
          <p:cNvSpPr txBox="1"/>
          <p:nvPr/>
        </p:nvSpPr>
        <p:spPr>
          <a:xfrm>
            <a:off x="8861040" y="4313575"/>
            <a:ext cx="3125220" cy="461665"/>
          </a:xfrm>
          <a:prstGeom prst="rect">
            <a:avLst/>
          </a:prstGeom>
          <a:noFill/>
        </p:spPr>
        <p:txBody>
          <a:bodyPr wrap="square" rtlCol="0">
            <a:spAutoFit/>
          </a:bodyPr>
          <a:lstStyle/>
          <a:p>
            <a:r>
              <a:rPr lang="fr-FR" sz="2400" b="1" dirty="0"/>
              <a:t>Église du village.</a:t>
            </a:r>
          </a:p>
        </p:txBody>
      </p:sp>
    </p:spTree>
    <p:extLst>
      <p:ext uri="{BB962C8B-B14F-4D97-AF65-F5344CB8AC3E}">
        <p14:creationId xmlns:p14="http://schemas.microsoft.com/office/powerpoint/2010/main" val="361194267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bâtiment, arbre&#10;&#10;Description générée automatiquement">
            <a:extLst>
              <a:ext uri="{FF2B5EF4-FFF2-40B4-BE49-F238E27FC236}">
                <a16:creationId xmlns:a16="http://schemas.microsoft.com/office/drawing/2014/main" id="{0D86DABC-41D5-B846-47B4-1C764CED28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357" y="459000"/>
            <a:ext cx="4453605" cy="59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BAED3AB-AEB2-30FB-4775-C93399B7DB35}"/>
              </a:ext>
            </a:extLst>
          </p:cNvPr>
          <p:cNvSpPr txBox="1"/>
          <p:nvPr/>
        </p:nvSpPr>
        <p:spPr>
          <a:xfrm>
            <a:off x="368357" y="5540468"/>
            <a:ext cx="5829300" cy="830997"/>
          </a:xfrm>
          <a:prstGeom prst="rect">
            <a:avLst/>
          </a:prstGeom>
          <a:noFill/>
        </p:spPr>
        <p:txBody>
          <a:bodyPr wrap="square" rtlCol="0">
            <a:spAutoFit/>
          </a:bodyPr>
          <a:lstStyle/>
          <a:p>
            <a:r>
              <a:rPr lang="fr-FR" sz="2400" b="1" dirty="0">
                <a:solidFill>
                  <a:srgbClr val="FFFF00"/>
                </a:solidFill>
              </a:rPr>
              <a:t>Pile funéraire gallo-romaine de Valcabrère (vestiges).</a:t>
            </a:r>
          </a:p>
        </p:txBody>
      </p:sp>
      <p:pic>
        <p:nvPicPr>
          <p:cNvPr id="6" name="Image 5" descr="Une image contenant plein air, ciel, nuage, grave&#10;&#10;Description générée automatiquement">
            <a:extLst>
              <a:ext uri="{FF2B5EF4-FFF2-40B4-BE49-F238E27FC236}">
                <a16:creationId xmlns:a16="http://schemas.microsoft.com/office/drawing/2014/main" id="{70640EB6-D421-DC3B-992E-7ABBDE07C7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7077" y="476550"/>
            <a:ext cx="4428000" cy="592245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5F4151C-A6C0-D1A8-FF1A-D80730EA861E}"/>
              </a:ext>
            </a:extLst>
          </p:cNvPr>
          <p:cNvSpPr txBox="1"/>
          <p:nvPr/>
        </p:nvSpPr>
        <p:spPr>
          <a:xfrm>
            <a:off x="7037407" y="5658003"/>
            <a:ext cx="4217670" cy="830997"/>
          </a:xfrm>
          <a:prstGeom prst="rect">
            <a:avLst/>
          </a:prstGeom>
          <a:noFill/>
        </p:spPr>
        <p:txBody>
          <a:bodyPr wrap="square" rtlCol="0">
            <a:spAutoFit/>
          </a:bodyPr>
          <a:lstStyle/>
          <a:p>
            <a:r>
              <a:rPr lang="fr-FR" sz="2400" b="1" dirty="0">
                <a:solidFill>
                  <a:srgbClr val="FFFF00"/>
                </a:solidFill>
              </a:rPr>
              <a:t>Monument aux morts devant l'église et la mairie</a:t>
            </a:r>
          </a:p>
        </p:txBody>
      </p:sp>
    </p:spTree>
    <p:extLst>
      <p:ext uri="{BB962C8B-B14F-4D97-AF65-F5344CB8AC3E}">
        <p14:creationId xmlns:p14="http://schemas.microsoft.com/office/powerpoint/2010/main" val="198238606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ECCE4317-43F1-ACE1-D6AF-2DD95147EA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8042" y="459000"/>
            <a:ext cx="7940694" cy="5940000"/>
          </a:xfrm>
          <a:prstGeom prst="rect">
            <a:avLst/>
          </a:prstGeom>
          <a:effectLst>
            <a:softEdge rad="317500"/>
          </a:effectLst>
        </p:spPr>
      </p:pic>
      <p:sp>
        <p:nvSpPr>
          <p:cNvPr id="4" name="ZoneTexte 3">
            <a:extLst>
              <a:ext uri="{FF2B5EF4-FFF2-40B4-BE49-F238E27FC236}">
                <a16:creationId xmlns:a16="http://schemas.microsoft.com/office/drawing/2014/main" id="{3E9B8D09-D934-BB4D-BD25-6545ACF4D52A}"/>
              </a:ext>
            </a:extLst>
          </p:cNvPr>
          <p:cNvSpPr txBox="1"/>
          <p:nvPr/>
        </p:nvSpPr>
        <p:spPr>
          <a:xfrm>
            <a:off x="1005840" y="3669030"/>
            <a:ext cx="3306572" cy="830997"/>
          </a:xfrm>
          <a:prstGeom prst="rect">
            <a:avLst/>
          </a:prstGeom>
          <a:noFill/>
        </p:spPr>
        <p:txBody>
          <a:bodyPr wrap="square" rtlCol="0">
            <a:spAutoFit/>
          </a:bodyPr>
          <a:lstStyle/>
          <a:p>
            <a:r>
              <a:rPr lang="fr-FR" sz="2400" b="1" dirty="0">
                <a:solidFill>
                  <a:srgbClr val="FFFF00"/>
                </a:solidFill>
              </a:rPr>
              <a:t>Lavoir près de la mairie</a:t>
            </a:r>
          </a:p>
        </p:txBody>
      </p:sp>
    </p:spTree>
    <p:extLst>
      <p:ext uri="{BB962C8B-B14F-4D97-AF65-F5344CB8AC3E}">
        <p14:creationId xmlns:p14="http://schemas.microsoft.com/office/powerpoint/2010/main" val="414287765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plein air, pierre, sol&#10;&#10;Description générée automatiquement">
            <a:extLst>
              <a:ext uri="{FF2B5EF4-FFF2-40B4-BE49-F238E27FC236}">
                <a16:creationId xmlns:a16="http://schemas.microsoft.com/office/drawing/2014/main" id="{2FA897E4-E8FA-7E4D-4069-AEB545FF19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4855" y="459000"/>
            <a:ext cx="7940693" cy="5940000"/>
          </a:xfrm>
          <a:prstGeom prst="rect">
            <a:avLst/>
          </a:prstGeom>
          <a:effectLst>
            <a:softEdge rad="635000"/>
          </a:effectLst>
        </p:spPr>
      </p:pic>
      <p:sp>
        <p:nvSpPr>
          <p:cNvPr id="4" name="ZoneTexte 3">
            <a:extLst>
              <a:ext uri="{FF2B5EF4-FFF2-40B4-BE49-F238E27FC236}">
                <a16:creationId xmlns:a16="http://schemas.microsoft.com/office/drawing/2014/main" id="{019B1402-A20B-2A5B-019D-2D506DAD1B2C}"/>
              </a:ext>
            </a:extLst>
          </p:cNvPr>
          <p:cNvSpPr txBox="1"/>
          <p:nvPr/>
        </p:nvSpPr>
        <p:spPr>
          <a:xfrm>
            <a:off x="8743950" y="4160520"/>
            <a:ext cx="3211830" cy="461665"/>
          </a:xfrm>
          <a:prstGeom prst="rect">
            <a:avLst/>
          </a:prstGeom>
          <a:noFill/>
        </p:spPr>
        <p:txBody>
          <a:bodyPr wrap="square" rtlCol="0">
            <a:spAutoFit/>
          </a:bodyPr>
          <a:lstStyle/>
          <a:p>
            <a:r>
              <a:rPr lang="fr-FR" sz="2400" b="1" dirty="0">
                <a:solidFill>
                  <a:srgbClr val="FFFF00"/>
                </a:solidFill>
              </a:rPr>
              <a:t>Intérieur du Lavoir</a:t>
            </a:r>
          </a:p>
        </p:txBody>
      </p:sp>
    </p:spTree>
    <p:extLst>
      <p:ext uri="{BB962C8B-B14F-4D97-AF65-F5344CB8AC3E}">
        <p14:creationId xmlns:p14="http://schemas.microsoft.com/office/powerpoint/2010/main" val="390594708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sculpture, monument&#10;&#10;Description générée automatiquement">
            <a:extLst>
              <a:ext uri="{FF2B5EF4-FFF2-40B4-BE49-F238E27FC236}">
                <a16:creationId xmlns:a16="http://schemas.microsoft.com/office/drawing/2014/main" id="{6791E95F-90B5-DD1D-19C5-947EF08034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022" y="251460"/>
            <a:ext cx="4441121" cy="594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1A6EB0B-CFB3-30ED-D3A6-609E847E5EED}"/>
              </a:ext>
            </a:extLst>
          </p:cNvPr>
          <p:cNvSpPr txBox="1"/>
          <p:nvPr/>
        </p:nvSpPr>
        <p:spPr>
          <a:xfrm>
            <a:off x="240030" y="6191460"/>
            <a:ext cx="5554980" cy="461665"/>
          </a:xfrm>
          <a:prstGeom prst="rect">
            <a:avLst/>
          </a:prstGeom>
          <a:noFill/>
        </p:spPr>
        <p:txBody>
          <a:bodyPr wrap="square" rtlCol="0">
            <a:spAutoFit/>
          </a:bodyPr>
          <a:lstStyle/>
          <a:p>
            <a:r>
              <a:rPr lang="fr-FR" sz="2400" b="1" dirty="0">
                <a:solidFill>
                  <a:srgbClr val="FFFF00"/>
                </a:solidFill>
              </a:rPr>
              <a:t>Statue de Notre-Dame de Lourdes</a:t>
            </a:r>
          </a:p>
        </p:txBody>
      </p:sp>
      <p:pic>
        <p:nvPicPr>
          <p:cNvPr id="6" name="Image 5" descr="Une image contenant statue, art, plein air, sculpture&#10;&#10;Description générée automatiquement">
            <a:extLst>
              <a:ext uri="{FF2B5EF4-FFF2-40B4-BE49-F238E27FC236}">
                <a16:creationId xmlns:a16="http://schemas.microsoft.com/office/drawing/2014/main" id="{CE3163E9-A443-AC88-4E23-CD86E12089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1859" y="251460"/>
            <a:ext cx="4453612" cy="5940000"/>
          </a:xfrm>
          <a:prstGeom prst="rect">
            <a:avLst/>
          </a:prstGeom>
          <a:ln w="88900" cap="sq" cmpd="thickThin">
            <a:solidFill>
              <a:schemeClr val="accent6"/>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CDA546F-0593-F372-5EFB-41F8C2743DEE}"/>
              </a:ext>
            </a:extLst>
          </p:cNvPr>
          <p:cNvSpPr txBox="1"/>
          <p:nvPr/>
        </p:nvSpPr>
        <p:spPr>
          <a:xfrm>
            <a:off x="7601899" y="6191460"/>
            <a:ext cx="4670111" cy="461665"/>
          </a:xfrm>
          <a:prstGeom prst="rect">
            <a:avLst/>
          </a:prstGeom>
          <a:noFill/>
        </p:spPr>
        <p:txBody>
          <a:bodyPr wrap="square" rtlCol="0">
            <a:spAutoFit/>
          </a:bodyPr>
          <a:lstStyle/>
          <a:p>
            <a:r>
              <a:rPr lang="fr-FR" sz="2400" b="1" dirty="0">
                <a:solidFill>
                  <a:srgbClr val="FFFF00"/>
                </a:solidFill>
              </a:rPr>
              <a:t>Statue de sainte Germaine</a:t>
            </a:r>
          </a:p>
        </p:txBody>
      </p:sp>
    </p:spTree>
    <p:extLst>
      <p:ext uri="{BB962C8B-B14F-4D97-AF65-F5344CB8AC3E}">
        <p14:creationId xmlns:p14="http://schemas.microsoft.com/office/powerpoint/2010/main" val="343424167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orte, église, plein air&#10;&#10;Description générée automatiquement">
            <a:extLst>
              <a:ext uri="{FF2B5EF4-FFF2-40B4-BE49-F238E27FC236}">
                <a16:creationId xmlns:a16="http://schemas.microsoft.com/office/drawing/2014/main" id="{262F39BF-F672-67F9-CE7F-E13EB053E3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6180" y="369000"/>
            <a:ext cx="9183604" cy="6120000"/>
          </a:xfrm>
          <a:prstGeom prst="rect">
            <a:avLst/>
          </a:prstGeom>
          <a:effectLst>
            <a:softEdge rad="635000"/>
          </a:effectLst>
        </p:spPr>
      </p:pic>
      <p:sp>
        <p:nvSpPr>
          <p:cNvPr id="4" name="ZoneTexte 3">
            <a:extLst>
              <a:ext uri="{FF2B5EF4-FFF2-40B4-BE49-F238E27FC236}">
                <a16:creationId xmlns:a16="http://schemas.microsoft.com/office/drawing/2014/main" id="{EA8FA996-817B-E0B6-56C3-17CD2512B6AC}"/>
              </a:ext>
            </a:extLst>
          </p:cNvPr>
          <p:cNvSpPr txBox="1"/>
          <p:nvPr/>
        </p:nvSpPr>
        <p:spPr>
          <a:xfrm>
            <a:off x="9745474" y="3767881"/>
            <a:ext cx="2096006" cy="830997"/>
          </a:xfrm>
          <a:prstGeom prst="rect">
            <a:avLst/>
          </a:prstGeom>
          <a:noFill/>
        </p:spPr>
        <p:txBody>
          <a:bodyPr wrap="square" rtlCol="0">
            <a:spAutoFit/>
          </a:bodyPr>
          <a:lstStyle/>
          <a:p>
            <a:r>
              <a:rPr lang="fr-FR" sz="2400" b="1" dirty="0">
                <a:solidFill>
                  <a:srgbClr val="FFFF00"/>
                </a:solidFill>
              </a:rPr>
              <a:t>Le tympan du portail</a:t>
            </a:r>
          </a:p>
        </p:txBody>
      </p:sp>
    </p:spTree>
    <p:extLst>
      <p:ext uri="{BB962C8B-B14F-4D97-AF65-F5344CB8AC3E}">
        <p14:creationId xmlns:p14="http://schemas.microsoft.com/office/powerpoint/2010/main" val="288156519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plante&#10;&#10;Description générée automatiquement">
            <a:extLst>
              <a:ext uri="{FF2B5EF4-FFF2-40B4-BE49-F238E27FC236}">
                <a16:creationId xmlns:a16="http://schemas.microsoft.com/office/drawing/2014/main" id="{3EA060AF-0C15-AD18-0650-D51355B25F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2119" y="459000"/>
            <a:ext cx="8913504" cy="5940000"/>
          </a:xfrm>
          <a:prstGeom prst="rect">
            <a:avLst/>
          </a:prstGeom>
          <a:effectLst>
            <a:softEdge rad="635000"/>
          </a:effectLst>
        </p:spPr>
      </p:pic>
      <p:sp>
        <p:nvSpPr>
          <p:cNvPr id="4" name="ZoneTexte 3">
            <a:extLst>
              <a:ext uri="{FF2B5EF4-FFF2-40B4-BE49-F238E27FC236}">
                <a16:creationId xmlns:a16="http://schemas.microsoft.com/office/drawing/2014/main" id="{C53B964F-1CCE-7036-6238-FA6560568AE3}"/>
              </a:ext>
            </a:extLst>
          </p:cNvPr>
          <p:cNvSpPr txBox="1"/>
          <p:nvPr/>
        </p:nvSpPr>
        <p:spPr>
          <a:xfrm>
            <a:off x="822960" y="3737610"/>
            <a:ext cx="2663190" cy="1200329"/>
          </a:xfrm>
          <a:prstGeom prst="rect">
            <a:avLst/>
          </a:prstGeom>
          <a:noFill/>
        </p:spPr>
        <p:txBody>
          <a:bodyPr wrap="square" rtlCol="0">
            <a:spAutoFit/>
          </a:bodyPr>
          <a:lstStyle/>
          <a:p>
            <a:r>
              <a:rPr lang="fr-FR" sz="2400" b="1"/>
              <a:t>Le portail d'entrée du cimetière</a:t>
            </a:r>
            <a:endParaRPr lang="fr-FR" sz="2400" b="1" dirty="0"/>
          </a:p>
        </p:txBody>
      </p:sp>
    </p:spTree>
    <p:extLst>
      <p:ext uri="{BB962C8B-B14F-4D97-AF65-F5344CB8AC3E}">
        <p14:creationId xmlns:p14="http://schemas.microsoft.com/office/powerpoint/2010/main" val="322129900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efact, symbole, art, Sculpture&#10;&#10;Description générée automatiquement">
            <a:extLst>
              <a:ext uri="{FF2B5EF4-FFF2-40B4-BE49-F238E27FC236}">
                <a16:creationId xmlns:a16="http://schemas.microsoft.com/office/drawing/2014/main" id="{24F0EF04-84C4-9D3D-B1C5-99BD4D35AB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4506" y="359013"/>
            <a:ext cx="6728488" cy="5940000"/>
          </a:xfrm>
          <a:prstGeom prst="rect">
            <a:avLst/>
          </a:prstGeom>
          <a:ln w="889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ADEA29-7D5F-A082-FD1A-ABE536E9CB93}"/>
              </a:ext>
            </a:extLst>
          </p:cNvPr>
          <p:cNvSpPr txBox="1"/>
          <p:nvPr/>
        </p:nvSpPr>
        <p:spPr>
          <a:xfrm>
            <a:off x="7840980" y="3966210"/>
            <a:ext cx="4206240" cy="1200329"/>
          </a:xfrm>
          <a:prstGeom prst="rect">
            <a:avLst/>
          </a:prstGeom>
          <a:noFill/>
        </p:spPr>
        <p:txBody>
          <a:bodyPr wrap="square" rtlCol="0">
            <a:spAutoFit/>
          </a:bodyPr>
          <a:lstStyle/>
          <a:p>
            <a:r>
              <a:rPr lang="fr-FR" sz="2400" b="1" dirty="0"/>
              <a:t>Chrisme du cimetière ; original Musée des Augustins de Toulouse</a:t>
            </a:r>
          </a:p>
        </p:txBody>
      </p:sp>
    </p:spTree>
    <p:extLst>
      <p:ext uri="{BB962C8B-B14F-4D97-AF65-F5344CB8AC3E}">
        <p14:creationId xmlns:p14="http://schemas.microsoft.com/office/powerpoint/2010/main" val="208537073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culpture sur pierre, plein air, art&#10;&#10;Description générée automatiquement">
            <a:extLst>
              <a:ext uri="{FF2B5EF4-FFF2-40B4-BE49-F238E27FC236}">
                <a16:creationId xmlns:a16="http://schemas.microsoft.com/office/drawing/2014/main" id="{22CF8F95-EE8E-A9B7-2CC4-045B137AA8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96001" y="279000"/>
            <a:ext cx="4200000" cy="630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F147FA-A34D-181C-D5EA-3672CE4153F9}"/>
              </a:ext>
            </a:extLst>
          </p:cNvPr>
          <p:cNvSpPr txBox="1"/>
          <p:nvPr/>
        </p:nvSpPr>
        <p:spPr>
          <a:xfrm>
            <a:off x="7837680" y="5748003"/>
            <a:ext cx="4102860" cy="830997"/>
          </a:xfrm>
          <a:prstGeom prst="rect">
            <a:avLst/>
          </a:prstGeom>
          <a:noFill/>
        </p:spPr>
        <p:txBody>
          <a:bodyPr wrap="square" rtlCol="0">
            <a:spAutoFit/>
          </a:bodyPr>
          <a:lstStyle/>
          <a:p>
            <a:r>
              <a:rPr lang="fr-FR" sz="2400" b="1" dirty="0">
                <a:solidFill>
                  <a:schemeClr val="bg1"/>
                </a:solidFill>
              </a:rPr>
              <a:t>Remploi antique (masque de théâtre) mur sud</a:t>
            </a:r>
          </a:p>
        </p:txBody>
      </p:sp>
      <p:pic>
        <p:nvPicPr>
          <p:cNvPr id="6" name="Image 5" descr="Une image contenant bâtiment, plein air, ciel, herbe&#10;&#10;Description générée automatiquement">
            <a:extLst>
              <a:ext uri="{FF2B5EF4-FFF2-40B4-BE49-F238E27FC236}">
                <a16:creationId xmlns:a16="http://schemas.microsoft.com/office/drawing/2014/main" id="{83B346B9-02AA-40D7-81F7-79ECF8621A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5999" y="279000"/>
            <a:ext cx="4200000" cy="6300000"/>
          </a:xfrm>
          <a:prstGeom prst="rect">
            <a:avLst/>
          </a:prstGeom>
          <a:ln w="88900" cap="sq" cmpd="thickThin">
            <a:solidFill>
              <a:schemeClr val="accent2"/>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196C280-0440-1F85-7A0D-A340BB540DD5}"/>
              </a:ext>
            </a:extLst>
          </p:cNvPr>
          <p:cNvSpPr txBox="1"/>
          <p:nvPr/>
        </p:nvSpPr>
        <p:spPr>
          <a:xfrm>
            <a:off x="711448" y="279000"/>
            <a:ext cx="4889252" cy="830997"/>
          </a:xfrm>
          <a:prstGeom prst="rect">
            <a:avLst/>
          </a:prstGeom>
          <a:noFill/>
        </p:spPr>
        <p:txBody>
          <a:bodyPr wrap="square" rtlCol="0">
            <a:spAutoFit/>
          </a:bodyPr>
          <a:lstStyle/>
          <a:p>
            <a:r>
              <a:rPr lang="fr-FR" sz="2400" b="1" dirty="0">
                <a:solidFill>
                  <a:schemeClr val="bg1"/>
                </a:solidFill>
              </a:rPr>
              <a:t>Plus de détails</a:t>
            </a:r>
          </a:p>
          <a:p>
            <a:r>
              <a:rPr lang="fr-FR" sz="2400" b="1" dirty="0">
                <a:solidFill>
                  <a:schemeClr val="bg1"/>
                </a:solidFill>
              </a:rPr>
              <a:t>Le clocher et le chevet</a:t>
            </a:r>
          </a:p>
        </p:txBody>
      </p:sp>
    </p:spTree>
    <p:extLst>
      <p:ext uri="{BB962C8B-B14F-4D97-AF65-F5344CB8AC3E}">
        <p14:creationId xmlns:p14="http://schemas.microsoft.com/office/powerpoint/2010/main" val="24446092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Sculpture sur pierre, Artefact, Sculpture&#10;&#10;Description générée automatiquement">
            <a:extLst>
              <a:ext uri="{FF2B5EF4-FFF2-40B4-BE49-F238E27FC236}">
                <a16:creationId xmlns:a16="http://schemas.microsoft.com/office/drawing/2014/main" id="{7ECBBEB1-37FB-A44B-6722-5AF9DF6313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1564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1F9D3238-7309-FA2E-98E6-0C1EBEFE0F47}"/>
              </a:ext>
            </a:extLst>
          </p:cNvPr>
          <p:cNvSpPr txBox="1"/>
          <p:nvPr/>
        </p:nvSpPr>
        <p:spPr>
          <a:xfrm>
            <a:off x="274320" y="3989070"/>
            <a:ext cx="3280410" cy="1200329"/>
          </a:xfrm>
          <a:prstGeom prst="rect">
            <a:avLst/>
          </a:prstGeom>
          <a:noFill/>
        </p:spPr>
        <p:txBody>
          <a:bodyPr wrap="square" rtlCol="0">
            <a:spAutoFit/>
          </a:bodyPr>
          <a:lstStyle/>
          <a:p>
            <a:r>
              <a:rPr lang="fr-FR" sz="2400" b="1" i="1" dirty="0"/>
              <a:t>Remploi d'un chapiteau comme bénitier</a:t>
            </a:r>
          </a:p>
        </p:txBody>
      </p:sp>
    </p:spTree>
    <p:extLst>
      <p:ext uri="{BB962C8B-B14F-4D97-AF65-F5344CB8AC3E}">
        <p14:creationId xmlns:p14="http://schemas.microsoft.com/office/powerpoint/2010/main" val="147595171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bougie, intérieur, Lieux sacrés&#10;&#10;Description générée automatiquement">
            <a:extLst>
              <a:ext uri="{FF2B5EF4-FFF2-40B4-BE49-F238E27FC236}">
                <a16:creationId xmlns:a16="http://schemas.microsoft.com/office/drawing/2014/main" id="{0B3FD982-2791-735B-FD46-D399A317FD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0851" y="279000"/>
            <a:ext cx="4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22BFFBA-4190-9864-2F10-6C4424770D4F}"/>
              </a:ext>
            </a:extLst>
          </p:cNvPr>
          <p:cNvSpPr txBox="1"/>
          <p:nvPr/>
        </p:nvSpPr>
        <p:spPr>
          <a:xfrm>
            <a:off x="1897380" y="6055780"/>
            <a:ext cx="3829050" cy="523220"/>
          </a:xfrm>
          <a:prstGeom prst="rect">
            <a:avLst/>
          </a:prstGeom>
          <a:noFill/>
        </p:spPr>
        <p:txBody>
          <a:bodyPr wrap="square" rtlCol="0">
            <a:spAutoFit/>
          </a:bodyPr>
          <a:lstStyle/>
          <a:p>
            <a:r>
              <a:rPr lang="fr-FR" sz="2800" b="1" dirty="0">
                <a:solidFill>
                  <a:srgbClr val="FFFF00"/>
                </a:solidFill>
              </a:rPr>
              <a:t>Le chœur</a:t>
            </a:r>
          </a:p>
        </p:txBody>
      </p:sp>
      <p:pic>
        <p:nvPicPr>
          <p:cNvPr id="6" name="Image 5" descr="Une image contenant bâtiment, art, mur, lieu de culte&#10;&#10;Description générée automatiquement">
            <a:extLst>
              <a:ext uri="{FF2B5EF4-FFF2-40B4-BE49-F238E27FC236}">
                <a16:creationId xmlns:a16="http://schemas.microsoft.com/office/drawing/2014/main" id="{D3892525-6175-3A81-DE0D-6AD87F3F73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2959" y="279000"/>
            <a:ext cx="4719099" cy="6300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ECA21817-A8F4-ADC2-223E-8E6243B6CB6F}"/>
              </a:ext>
            </a:extLst>
          </p:cNvPr>
          <p:cNvSpPr txBox="1"/>
          <p:nvPr/>
        </p:nvSpPr>
        <p:spPr>
          <a:xfrm>
            <a:off x="7658100" y="6156090"/>
            <a:ext cx="4171950" cy="461665"/>
          </a:xfrm>
          <a:prstGeom prst="rect">
            <a:avLst/>
          </a:prstGeom>
          <a:noFill/>
        </p:spPr>
        <p:txBody>
          <a:bodyPr wrap="square" rtlCol="0">
            <a:spAutoFit/>
          </a:bodyPr>
          <a:lstStyle/>
          <a:p>
            <a:r>
              <a:rPr lang="fr-FR" sz="2400" b="1" dirty="0">
                <a:solidFill>
                  <a:srgbClr val="FFFF00"/>
                </a:solidFill>
              </a:rPr>
              <a:t>Le cénotaphe du chœur</a:t>
            </a:r>
          </a:p>
        </p:txBody>
      </p:sp>
    </p:spTree>
    <p:extLst>
      <p:ext uri="{BB962C8B-B14F-4D97-AF65-F5344CB8AC3E}">
        <p14:creationId xmlns:p14="http://schemas.microsoft.com/office/powerpoint/2010/main" val="83089185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Sculpture sur pierre, statue, Artefact&#10;&#10;Description générée automatiquement">
            <a:extLst>
              <a:ext uri="{FF2B5EF4-FFF2-40B4-BE49-F238E27FC236}">
                <a16:creationId xmlns:a16="http://schemas.microsoft.com/office/drawing/2014/main" id="{2AD4E850-F5C2-9312-88F3-1F422F094B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0824" y="369000"/>
            <a:ext cx="9325713" cy="6120000"/>
          </a:xfrm>
          <a:prstGeom prst="rect">
            <a:avLst/>
          </a:prstGeom>
          <a:effectLst>
            <a:softEdge rad="317500"/>
          </a:effectLst>
        </p:spPr>
      </p:pic>
      <p:sp>
        <p:nvSpPr>
          <p:cNvPr id="4" name="ZoneTexte 3">
            <a:extLst>
              <a:ext uri="{FF2B5EF4-FFF2-40B4-BE49-F238E27FC236}">
                <a16:creationId xmlns:a16="http://schemas.microsoft.com/office/drawing/2014/main" id="{AC7FA7C3-15C2-18E9-D10B-416834E53595}"/>
              </a:ext>
            </a:extLst>
          </p:cNvPr>
          <p:cNvSpPr txBox="1"/>
          <p:nvPr/>
        </p:nvSpPr>
        <p:spPr>
          <a:xfrm>
            <a:off x="10101317" y="4000500"/>
            <a:ext cx="2090683" cy="830997"/>
          </a:xfrm>
          <a:prstGeom prst="rect">
            <a:avLst/>
          </a:prstGeom>
          <a:noFill/>
        </p:spPr>
        <p:txBody>
          <a:bodyPr wrap="square" rtlCol="0">
            <a:spAutoFit/>
          </a:bodyPr>
          <a:lstStyle/>
          <a:p>
            <a:r>
              <a:rPr lang="fr-FR" sz="2400" b="1" dirty="0">
                <a:solidFill>
                  <a:srgbClr val="FFFF00"/>
                </a:solidFill>
              </a:rPr>
              <a:t>Détail du portail</a:t>
            </a:r>
          </a:p>
        </p:txBody>
      </p:sp>
    </p:spTree>
    <p:extLst>
      <p:ext uri="{BB962C8B-B14F-4D97-AF65-F5344CB8AC3E}">
        <p14:creationId xmlns:p14="http://schemas.microsoft.com/office/powerpoint/2010/main" val="201190078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ffre, arche, allée centrale&#10;&#10;Description générée automatiquement">
            <a:extLst>
              <a:ext uri="{FF2B5EF4-FFF2-40B4-BE49-F238E27FC236}">
                <a16:creationId xmlns:a16="http://schemas.microsoft.com/office/drawing/2014/main" id="{21A69D81-E94D-9445-4388-43D317F4B8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690" y="315020"/>
            <a:ext cx="4680000" cy="326084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FC62D0-6CB8-2951-6B7C-13ACB843C5CF}"/>
              </a:ext>
            </a:extLst>
          </p:cNvPr>
          <p:cNvSpPr txBox="1"/>
          <p:nvPr/>
        </p:nvSpPr>
        <p:spPr>
          <a:xfrm>
            <a:off x="510816" y="3681882"/>
            <a:ext cx="4875530" cy="954107"/>
          </a:xfrm>
          <a:prstGeom prst="rect">
            <a:avLst/>
          </a:prstGeom>
          <a:noFill/>
        </p:spPr>
        <p:txBody>
          <a:bodyPr wrap="square" rtlCol="0">
            <a:spAutoFit/>
          </a:bodyPr>
          <a:lstStyle/>
          <a:p>
            <a:r>
              <a:rPr lang="fr-FR" sz="2800" b="1" dirty="0">
                <a:solidFill>
                  <a:srgbClr val="FFFF00"/>
                </a:solidFill>
              </a:rPr>
              <a:t>Saint-Just de Valcabrère, Basilique Saint-Just</a:t>
            </a:r>
          </a:p>
        </p:txBody>
      </p:sp>
      <p:pic>
        <p:nvPicPr>
          <p:cNvPr id="6" name="Image 5" descr="Une image contenant intérieur, mur, bâtiment, fenêtre&#10;&#10;Description générée automatiquement">
            <a:extLst>
              <a:ext uri="{FF2B5EF4-FFF2-40B4-BE49-F238E27FC236}">
                <a16:creationId xmlns:a16="http://schemas.microsoft.com/office/drawing/2014/main" id="{0F74453D-337F-BBAF-8401-4577982201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0310" y="3429000"/>
            <a:ext cx="4968000" cy="3153183"/>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C594D34-0AC7-185D-4C8C-0C7B649B9E9D}"/>
              </a:ext>
            </a:extLst>
          </p:cNvPr>
          <p:cNvSpPr txBox="1"/>
          <p:nvPr/>
        </p:nvSpPr>
        <p:spPr>
          <a:xfrm>
            <a:off x="7064974" y="2351782"/>
            <a:ext cx="4968000" cy="1077218"/>
          </a:xfrm>
          <a:prstGeom prst="rect">
            <a:avLst/>
          </a:prstGeom>
          <a:noFill/>
        </p:spPr>
        <p:txBody>
          <a:bodyPr wrap="square" rtlCol="0">
            <a:spAutoFit/>
          </a:bodyPr>
          <a:lstStyle/>
          <a:p>
            <a:r>
              <a:rPr lang="fr-FR" sz="2400" b="1" dirty="0">
                <a:solidFill>
                  <a:srgbClr val="FFFF00"/>
                </a:solidFill>
              </a:rPr>
              <a:t> </a:t>
            </a:r>
            <a:r>
              <a:rPr lang="fr-FR" sz="3200" b="1" dirty="0">
                <a:solidFill>
                  <a:srgbClr val="FFFF00"/>
                </a:solidFill>
              </a:rPr>
              <a:t>Saint-Just de Valcabrère, Basilique Saint-Just</a:t>
            </a:r>
          </a:p>
        </p:txBody>
      </p:sp>
    </p:spTree>
    <p:extLst>
      <p:ext uri="{BB962C8B-B14F-4D97-AF65-F5344CB8AC3E}">
        <p14:creationId xmlns:p14="http://schemas.microsoft.com/office/powerpoint/2010/main" val="383747522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6" name="Image 5" descr="Une image contenant herbe, plein air, arbre, zone rurale&#10;&#10;Description générée automatiquement">
            <a:extLst>
              <a:ext uri="{FF2B5EF4-FFF2-40B4-BE49-F238E27FC236}">
                <a16:creationId xmlns:a16="http://schemas.microsoft.com/office/drawing/2014/main" id="{5BA696B0-3CE1-CAE1-C8AB-C0A61ED073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606" y="3813319"/>
            <a:ext cx="6804000" cy="2762330"/>
          </a:xfrm>
          <a:prstGeom prst="rect">
            <a:avLst/>
          </a:prstGeom>
          <a:ln w="88900" cap="sq" cmpd="thickThin">
            <a:solidFill>
              <a:srgbClr val="FFC000"/>
            </a:solidFill>
            <a:prstDash val="solid"/>
            <a:miter lim="800000"/>
          </a:ln>
          <a:effectLst>
            <a:innerShdw blurRad="76200">
              <a:srgbClr val="000000"/>
            </a:innerShdw>
          </a:effectLst>
        </p:spPr>
      </p:pic>
      <p:pic>
        <p:nvPicPr>
          <p:cNvPr id="8" name="Image 7" descr="Une image contenant herbe, plein air, maison, arbre&#10;&#10;Description générée automatiquement">
            <a:extLst>
              <a:ext uri="{FF2B5EF4-FFF2-40B4-BE49-F238E27FC236}">
                <a16:creationId xmlns:a16="http://schemas.microsoft.com/office/drawing/2014/main" id="{DE746C82-EB42-2A6A-E1EC-570332AAC1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7267" y="301283"/>
            <a:ext cx="4284000" cy="304765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93652707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A573873-65C2-C61B-F699-A2738030B5B5}"/>
              </a:ext>
            </a:extLst>
          </p:cNvPr>
          <p:cNvSpPr txBox="1"/>
          <p:nvPr/>
        </p:nvSpPr>
        <p:spPr>
          <a:xfrm>
            <a:off x="2378765" y="1577009"/>
            <a:ext cx="7434470" cy="1077218"/>
          </a:xfrm>
          <a:prstGeom prst="rect">
            <a:avLst/>
          </a:prstGeom>
          <a:noFill/>
        </p:spPr>
        <p:txBody>
          <a:bodyPr wrap="square" rtlCol="0">
            <a:spAutoFit/>
          </a:bodyPr>
          <a:lstStyle/>
          <a:p>
            <a:r>
              <a:rPr lang="fr-FR" sz="3200" b="1" dirty="0">
                <a:solidFill>
                  <a:srgbClr val="FFFF00"/>
                </a:solidFill>
              </a:rPr>
              <a:t>Lorient Vous A Présenté La Basilique Saint-Just  De Valcabrère Et Son Village </a:t>
            </a:r>
          </a:p>
        </p:txBody>
      </p:sp>
      <p:sp>
        <p:nvSpPr>
          <p:cNvPr id="4" name="ZoneTexte 3">
            <a:extLst>
              <a:ext uri="{FF2B5EF4-FFF2-40B4-BE49-F238E27FC236}">
                <a16:creationId xmlns:a16="http://schemas.microsoft.com/office/drawing/2014/main" id="{4E6F02AD-3BD3-011C-3E85-FECD241AC32E}"/>
              </a:ext>
            </a:extLst>
          </p:cNvPr>
          <p:cNvSpPr txBox="1"/>
          <p:nvPr/>
        </p:nvSpPr>
        <p:spPr>
          <a:xfrm>
            <a:off x="3273288" y="2844225"/>
            <a:ext cx="743447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1829F0A8-769F-F1A1-1FFB-0C9338E23CDD}"/>
              </a:ext>
            </a:extLst>
          </p:cNvPr>
          <p:cNvSpPr txBox="1"/>
          <p:nvPr/>
        </p:nvSpPr>
        <p:spPr>
          <a:xfrm>
            <a:off x="5287617" y="3618998"/>
            <a:ext cx="5552661" cy="584775"/>
          </a:xfrm>
          <a:prstGeom prst="rect">
            <a:avLst/>
          </a:prstGeom>
          <a:noFill/>
        </p:spPr>
        <p:txBody>
          <a:bodyPr wrap="square" rtlCol="0">
            <a:spAutoFit/>
          </a:bodyPr>
          <a:lstStyle/>
          <a:p>
            <a:r>
              <a:rPr lang="fr-FR" sz="3200" b="1" dirty="0">
                <a:solidFill>
                  <a:srgbClr val="FFFF00"/>
                </a:solidFill>
              </a:rPr>
              <a:t>Daniel</a:t>
            </a:r>
          </a:p>
        </p:txBody>
      </p:sp>
      <p:sp>
        <p:nvSpPr>
          <p:cNvPr id="6" name="ZoneTexte 5">
            <a:extLst>
              <a:ext uri="{FF2B5EF4-FFF2-40B4-BE49-F238E27FC236}">
                <a16:creationId xmlns:a16="http://schemas.microsoft.com/office/drawing/2014/main" id="{62E26503-7386-DDE1-0F41-E54D10821F0F}"/>
              </a:ext>
            </a:extLst>
          </p:cNvPr>
          <p:cNvSpPr txBox="1"/>
          <p:nvPr/>
        </p:nvSpPr>
        <p:spPr>
          <a:xfrm>
            <a:off x="4002157" y="973195"/>
            <a:ext cx="5632174" cy="584775"/>
          </a:xfrm>
          <a:prstGeom prst="rect">
            <a:avLst/>
          </a:prstGeom>
          <a:noFill/>
        </p:spPr>
        <p:txBody>
          <a:bodyPr wrap="square" rtlCol="0">
            <a:spAutoFit/>
          </a:bodyPr>
          <a:lstStyle/>
          <a:p>
            <a:r>
              <a:rPr lang="fr-FR" sz="3200" b="1" dirty="0">
                <a:solidFill>
                  <a:srgbClr val="FFFF00"/>
                </a:solidFill>
              </a:rPr>
              <a:t>La Haute - Garonne</a:t>
            </a:r>
          </a:p>
        </p:txBody>
      </p:sp>
    </p:spTree>
    <p:extLst>
      <p:ext uri="{BB962C8B-B14F-4D97-AF65-F5344CB8AC3E}">
        <p14:creationId xmlns:p14="http://schemas.microsoft.com/office/powerpoint/2010/main" val="238169410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90</TotalTime>
  <Words>373</Words>
  <Application>Microsoft Office PowerPoint</Application>
  <PresentationFormat>Grand écran</PresentationFormat>
  <Paragraphs>37</Paragraphs>
  <Slides>22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22</vt:i4>
      </vt:variant>
    </vt:vector>
  </HeadingPairs>
  <TitlesOfParts>
    <vt:vector size="2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2024-04-05T13:18:17Z</dcterms:created>
  <dcterms:modified xsi:type="dcterms:W3CDTF">2024-04-06T08:32:43Z</dcterms:modified>
</cp:coreProperties>
</file>