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6" r:id="rId4"/>
    <p:sldId id="277" r:id="rId5"/>
    <p:sldId id="276" r:id="rId6"/>
    <p:sldId id="274" r:id="rId7"/>
    <p:sldId id="272" r:id="rId8"/>
    <p:sldId id="275" r:id="rId9"/>
    <p:sldId id="273" r:id="rId10"/>
    <p:sldId id="270" r:id="rId11"/>
    <p:sldId id="271" r:id="rId12"/>
    <p:sldId id="269" r:id="rId13"/>
    <p:sldId id="268" r:id="rId14"/>
    <p:sldId id="264" r:id="rId15"/>
    <p:sldId id="265" r:id="rId16"/>
    <p:sldId id="262" r:id="rId17"/>
    <p:sldId id="263" r:id="rId18"/>
    <p:sldId id="261" r:id="rId19"/>
    <p:sldId id="260" r:id="rId20"/>
    <p:sldId id="259" r:id="rId21"/>
    <p:sldId id="258" r:id="rId22"/>
    <p:sldId id="257" r:id="rId23"/>
    <p:sldId id="278" r:id="rId24"/>
    <p:sldId id="279" r:id="rId25"/>
    <p:sldId id="280" r:id="rId26"/>
    <p:sldId id="281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124" autoAdjust="0"/>
    <p:restoredTop sz="94660"/>
  </p:normalViewPr>
  <p:slideViewPr>
    <p:cSldViewPr snapToGrid="0">
      <p:cViewPr varScale="1">
        <p:scale>
          <a:sx n="73" d="100"/>
          <a:sy n="73" d="100"/>
        </p:scale>
        <p:origin x="38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C4914A-AC95-A369-B09A-56E10EC8AD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A8281F2-6742-69E0-F897-8DD062C8D9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349F012-C3BE-36D2-4507-335A21A796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CCD9-1B43-43B4-B42F-7B074C449CBC}" type="datetimeFigureOut">
              <a:rPr lang="fr-FR" smtClean="0"/>
              <a:t>05/04/2024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6351911-5E37-E142-6532-3506558C3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250B051-F5A8-8097-B1D7-CB77974C5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2A90E-8BA9-46BA-9908-E618DBB26B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1583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7CBE53-FDFC-3B4F-32FE-D22A985982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97E5388-4612-D138-8F2E-65A19E6C8A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8CE81-185B-4BFC-8A69-6B19292830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CCD9-1B43-43B4-B42F-7B074C449CBC}" type="datetimeFigureOut">
              <a:rPr lang="fr-FR" smtClean="0"/>
              <a:t>05/04/2024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1A64854-F4CA-D8F2-D0A8-0599A1CC4D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728C33-282E-42D3-E1A5-48C4F96E0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2A90E-8BA9-46BA-9908-E618DBB26B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4111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9EC8B4-33BF-618D-E960-A8C58A241E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891961B-F9C2-8F41-8722-D6AE623FCE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88BDD0D-1134-B95B-0175-71DF9CBB8E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CCD9-1B43-43B4-B42F-7B074C449CBC}" type="datetimeFigureOut">
              <a:rPr lang="fr-FR" smtClean="0"/>
              <a:t>05/04/2024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27093A-0B62-86E3-A078-E26D88279F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E8206D2-A853-24F6-B75D-1530991573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2A90E-8BA9-46BA-9908-E618DBB26B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7831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35D70B-91E1-2356-F904-6F72D0F780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37E8F20-464E-69C7-FB04-D308DAE03C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7BA7AD1-F7B7-822B-01DB-6247F3AD01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2B660FC-3C6D-BE95-AEE0-562FCC8DE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CCD9-1B43-43B4-B42F-7B074C449CBC}" type="datetimeFigureOut">
              <a:rPr lang="fr-FR" smtClean="0"/>
              <a:t>05/04/2024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1D2D97A-0F51-D019-D170-B1BBF76471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B1DA6E9-CB0B-BA99-E0A1-8EB8946EDB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2A90E-8BA9-46BA-9908-E618DBB26B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5550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0D0B4E-B06F-E77C-7F17-CEA846AD3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BE256CB-6300-AE4B-09CE-E782F2DE78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335F32C-2B3C-193B-6F10-9C9527F3EC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2DCDFEF-6968-FCD1-7D93-4A05571566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86752C3-E111-E732-09ED-FA93F11BDE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9F2A905-F05E-EADA-F63A-EF84E4BA23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CCD9-1B43-43B4-B42F-7B074C449CBC}" type="datetimeFigureOut">
              <a:rPr lang="fr-FR" smtClean="0"/>
              <a:t>05/04/2024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318E1C8-988B-8F86-993A-751A19CEBE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B53948D-6853-95B5-4E15-6012E289C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2A90E-8BA9-46BA-9908-E618DBB26B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5938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2BD383-FBBD-D007-79DD-23D9DE6296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158882F-822A-B057-D688-D8C23DC69C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CCD9-1B43-43B4-B42F-7B074C449CBC}" type="datetimeFigureOut">
              <a:rPr lang="fr-FR" smtClean="0"/>
              <a:t>05/04/2024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37E343E-EB29-6956-EA65-29197F85B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621BB0D-DC17-12D4-3F07-0D7E95A5AC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2A90E-8BA9-46BA-9908-E618DBB26B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3627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D5CB9B8-C53A-9A39-A147-E9559AC03D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CCD9-1B43-43B4-B42F-7B074C449CBC}" type="datetimeFigureOut">
              <a:rPr lang="fr-FR" smtClean="0"/>
              <a:t>05/04/2024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560F711-C73F-F44F-174E-746BA67E3B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7CD2CD8-5E8B-4AB2-F359-31285EB37D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2A90E-8BA9-46BA-9908-E618DBB26B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4637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D00F5F-FB58-AED9-B110-DC1123D76E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7B1FF50-B085-CF6D-1D91-D8CFCCC8C5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E09398A-033B-ED4D-05D8-3A2CAC127D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68D0045-504E-F866-BE0D-EE7B4EE83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CCD9-1B43-43B4-B42F-7B074C449CBC}" type="datetimeFigureOut">
              <a:rPr lang="fr-FR" smtClean="0"/>
              <a:t>05/04/2024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2415089-5292-87C7-59F3-5A7F3ECE4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A4D6EF7-1764-39FA-7422-3FEE82E58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2A90E-8BA9-46BA-9908-E618DBB26B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2736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0D03C6-025F-2FB1-7B12-0E50270C8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3EDCC31-B62B-139C-3F7D-D76DEFD7B7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D6C29E3-6EC9-A952-9B5D-778FDA5109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974636C-B9FA-515D-AE76-B2EE659FA9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CCD9-1B43-43B4-B42F-7B074C449CBC}" type="datetimeFigureOut">
              <a:rPr lang="fr-FR" smtClean="0"/>
              <a:t>05/04/2024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8685204-38E1-947C-D5DA-B20B22F680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65A1A4D-6851-393A-E93D-89B206EAE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2A90E-8BA9-46BA-9908-E618DBB26B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8845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F448C5-AE0F-B150-891A-6403EFA585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44F8854-E7E2-4DD8-4D11-3762CCED35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EF1CC5F-45B0-02FA-8646-04B44A499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CCD9-1B43-43B4-B42F-7B074C449CBC}" type="datetimeFigureOut">
              <a:rPr lang="fr-FR" smtClean="0"/>
              <a:t>05/04/2024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32EBF50-8E6E-CD83-3460-B6CC84BF6E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56811F0-AE17-1685-CBF4-9E576B6A4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2A90E-8BA9-46BA-9908-E618DBB26B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2621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DE051FF-8898-2887-EB84-33431AF0B81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BA80E3C-A747-B9BF-69E6-D88312BBAB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3A1EA5A-6CED-F5C7-1BD3-7218FE9E83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CCD9-1B43-43B4-B42F-7B074C449CBC}" type="datetimeFigureOut">
              <a:rPr lang="fr-FR" smtClean="0"/>
              <a:t>05/04/2024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C2A8EA8-B69C-445C-7371-E8B94CE30C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457F1CF-8FB4-A6FC-9D2E-7B1471F929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2A90E-8BA9-46BA-9908-E618DBB26B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2354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20EEE01-7045-2DA2-6854-BCE3C29FB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C045FC7-B04C-AF3E-DBD6-B6EA83DA42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54FF03F-D3E9-3546-6B39-3AA539077B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40CCCD9-1B43-43B4-B42F-7B074C449CBC}" type="datetimeFigureOut">
              <a:rPr lang="fr-FR" smtClean="0"/>
              <a:t>05/04/2024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52B2F52-5E8E-C3CB-8997-17A4CDDAF3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87FB5E-8222-DCCC-C940-BB52D6506E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12A90E-8BA9-46BA-9908-E618DBB26B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592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paysage, herbe&#10;&#10;Description générée automatiquement">
            <a:extLst>
              <a:ext uri="{FF2B5EF4-FFF2-40B4-BE49-F238E27FC236}">
                <a16:creationId xmlns:a16="http://schemas.microsoft.com/office/drawing/2014/main" id="{151F6CB9-9A18-79FF-AF98-A60B94DA65E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514350"/>
            <a:ext cx="8160000" cy="61200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1CBE4E-FC7F-6CBE-C7DA-661A8CE622E4}"/>
              </a:ext>
            </a:extLst>
          </p:cNvPr>
          <p:cNvSpPr txBox="1"/>
          <p:nvPr/>
        </p:nvSpPr>
        <p:spPr>
          <a:xfrm>
            <a:off x="2601720" y="514350"/>
            <a:ext cx="8309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Le Canal Du Rhône A Sète</a:t>
            </a:r>
          </a:p>
        </p:txBody>
      </p:sp>
    </p:spTree>
    <p:extLst>
      <p:ext uri="{BB962C8B-B14F-4D97-AF65-F5344CB8AC3E}">
        <p14:creationId xmlns:p14="http://schemas.microsoft.com/office/powerpoint/2010/main" val="87557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  <p:sndAc>
          <p:stSnd loop="1">
            <p:snd r:embed="rId2" name="Hervé Tirefort - La chanson du  Canal du Midi.wav"/>
          </p:stSnd>
        </p:sndAc>
      </p:transition>
    </mc:Choice>
    <mc:Fallback>
      <p:transition spd="slow" advClick="0" advTm="8000">
        <p:fade/>
        <p:sndAc>
          <p:stSnd loop="1">
            <p:snd r:embed="rId2" name="Hervé Tirefort - La chanson du  Canal du Midi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9ACEA58E-B523-0E9D-D02A-8F03C5E50AB7}"/>
              </a:ext>
            </a:extLst>
          </p:cNvPr>
          <p:cNvSpPr txBox="1"/>
          <p:nvPr/>
        </p:nvSpPr>
        <p:spPr>
          <a:xfrm>
            <a:off x="436605" y="809710"/>
            <a:ext cx="11598876" cy="52385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4800" dirty="0">
                <a:solidFill>
                  <a:schemeClr val="bg1"/>
                </a:solidFill>
                <a:latin typeface="Algerian" panose="04020705040A02060702" pitchFamily="82" charset="0"/>
              </a:rPr>
              <a:t>Le canal du Rhône à Sète est un canal français qui relie l'étang de Thau à la hauteur de Sète au Rhône à Beaucaire. Il se forme du « canal des Étangs » et du « canal de Beaucaire ». Au-delà du Thau, il se prolonge par le canal du Midi.</a:t>
            </a:r>
          </a:p>
        </p:txBody>
      </p:sp>
    </p:spTree>
    <p:extLst>
      <p:ext uri="{BB962C8B-B14F-4D97-AF65-F5344CB8AC3E}">
        <p14:creationId xmlns:p14="http://schemas.microsoft.com/office/powerpoint/2010/main" val="1302907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rte, texte, atlas, diagramme&#10;&#10;Description générée automatiquement">
            <a:extLst>
              <a:ext uri="{FF2B5EF4-FFF2-40B4-BE49-F238E27FC236}">
                <a16:creationId xmlns:a16="http://schemas.microsoft.com/office/drawing/2014/main" id="{1763A015-4B97-4616-F0C0-62323BAE56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1351777"/>
            <a:ext cx="6858000" cy="3981450"/>
          </a:xfrm>
          <a:prstGeom prst="rect">
            <a:avLst/>
          </a:prstGeom>
          <a:ln w="38100">
            <a:solidFill>
              <a:srgbClr val="7030A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E3EEFF-7A14-6F96-80BC-06789934CB72}"/>
              </a:ext>
            </a:extLst>
          </p:cNvPr>
          <p:cNvSpPr txBox="1"/>
          <p:nvPr/>
        </p:nvSpPr>
        <p:spPr>
          <a:xfrm>
            <a:off x="4250724" y="5333227"/>
            <a:ext cx="74511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canal de Sète au Rhône</a:t>
            </a:r>
          </a:p>
        </p:txBody>
      </p:sp>
    </p:spTree>
    <p:extLst>
      <p:ext uri="{BB962C8B-B14F-4D97-AF65-F5344CB8AC3E}">
        <p14:creationId xmlns:p14="http://schemas.microsoft.com/office/powerpoint/2010/main" val="2338246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ciel, nuage&#10;&#10;Description générée automatiquement">
            <a:extLst>
              <a:ext uri="{FF2B5EF4-FFF2-40B4-BE49-F238E27FC236}">
                <a16:creationId xmlns:a16="http://schemas.microsoft.com/office/drawing/2014/main" id="{B63C8CFF-F307-3EAE-CC6A-4F4A646CD8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940" y="369000"/>
            <a:ext cx="8160000" cy="61200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485C13-830B-EFF6-B6B4-4153FA1A0CE7}"/>
              </a:ext>
            </a:extLst>
          </p:cNvPr>
          <p:cNvSpPr txBox="1"/>
          <p:nvPr/>
        </p:nvSpPr>
        <p:spPr>
          <a:xfrm>
            <a:off x="8652000" y="3429000"/>
            <a:ext cx="36390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Sete</a:t>
            </a:r>
            <a:r>
              <a:rPr lang="fr-FR" sz="2400" b="1" dirty="0">
                <a:solidFill>
                  <a:srgbClr val="FFFF00"/>
                </a:solidFill>
              </a:rPr>
              <a:t> Thau </a:t>
            </a:r>
            <a:r>
              <a:rPr lang="fr-FR" sz="2400" b="1" dirty="0" err="1">
                <a:solidFill>
                  <a:srgbClr val="FFFF00"/>
                </a:solidFill>
              </a:rPr>
              <a:t>vueStClair</a:t>
            </a:r>
            <a:r>
              <a:rPr lang="fr-FR" sz="2400" b="1" dirty="0">
                <a:solidFill>
                  <a:srgbClr val="FFFF00"/>
                </a:solidFill>
              </a:rPr>
              <a:t> 24082007.JPG avec mise en valeur en noir du canal de Rhône à Sète .</a:t>
            </a:r>
          </a:p>
        </p:txBody>
      </p:sp>
    </p:spTree>
    <p:extLst>
      <p:ext uri="{BB962C8B-B14F-4D97-AF65-F5344CB8AC3E}">
        <p14:creationId xmlns:p14="http://schemas.microsoft.com/office/powerpoint/2010/main" val="3638590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uage&#10;&#10;Description générée automatiquement">
            <a:extLst>
              <a:ext uri="{FF2B5EF4-FFF2-40B4-BE49-F238E27FC236}">
                <a16:creationId xmlns:a16="http://schemas.microsoft.com/office/drawing/2014/main" id="{798BDC7D-84C1-082A-11C5-C3425C5A5B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0874" y="320063"/>
            <a:ext cx="10550252" cy="5940000"/>
          </a:xfrm>
          <a:prstGeom prst="rect">
            <a:avLst/>
          </a:prstGeom>
          <a:ln w="38100">
            <a:solidFill>
              <a:schemeClr val="tx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401ABF-256A-A3AB-7B4B-C6030519FD7D}"/>
              </a:ext>
            </a:extLst>
          </p:cNvPr>
          <p:cNvSpPr txBox="1"/>
          <p:nvPr/>
        </p:nvSpPr>
        <p:spPr>
          <a:xfrm>
            <a:off x="820874" y="6307104"/>
            <a:ext cx="10780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canal aux "</a:t>
            </a:r>
            <a:r>
              <a:rPr lang="fr-FR" sz="2400" b="1" dirty="0" err="1">
                <a:solidFill>
                  <a:srgbClr val="FFFF00"/>
                </a:solidFill>
              </a:rPr>
              <a:t>Aresquiers</a:t>
            </a:r>
            <a:r>
              <a:rPr lang="fr-FR" sz="2400" b="1" dirty="0">
                <a:solidFill>
                  <a:srgbClr val="FFFF00"/>
                </a:solidFill>
              </a:rPr>
              <a:t>", entre deux étangs, à la hauteur de Vic-la-Gardiole</a:t>
            </a:r>
            <a:r>
              <a:rPr lang="fr-FR" dirty="0">
                <a:solidFill>
                  <a:srgbClr val="92D05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98088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arbre&#10;&#10;Description générée automatiquement">
            <a:extLst>
              <a:ext uri="{FF2B5EF4-FFF2-40B4-BE49-F238E27FC236}">
                <a16:creationId xmlns:a16="http://schemas.microsoft.com/office/drawing/2014/main" id="{71EAEE42-776E-0865-1F33-5128277AFA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7140" y="459000"/>
            <a:ext cx="7920000" cy="59400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922C2A-D849-C362-2BFF-476D5D1C0C50}"/>
              </a:ext>
            </a:extLst>
          </p:cNvPr>
          <p:cNvSpPr txBox="1"/>
          <p:nvPr/>
        </p:nvSpPr>
        <p:spPr>
          <a:xfrm>
            <a:off x="0" y="4629150"/>
            <a:ext cx="3703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canal à Palavas-les-Flots.</a:t>
            </a:r>
          </a:p>
        </p:txBody>
      </p:sp>
    </p:spTree>
    <p:extLst>
      <p:ext uri="{BB962C8B-B14F-4D97-AF65-F5344CB8AC3E}">
        <p14:creationId xmlns:p14="http://schemas.microsoft.com/office/powerpoint/2010/main" val="2957345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eau&#10;&#10;Description générée automatiquement">
            <a:extLst>
              <a:ext uri="{FF2B5EF4-FFF2-40B4-BE49-F238E27FC236}">
                <a16:creationId xmlns:a16="http://schemas.microsoft.com/office/drawing/2014/main" id="{2432191D-FD5C-97DB-E0EF-E73D512A1A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000" y="561037"/>
            <a:ext cx="11448000" cy="5735925"/>
          </a:xfrm>
          <a:prstGeom prst="rect">
            <a:avLst/>
          </a:prstGeom>
          <a:ln w="38100">
            <a:solidFill>
              <a:schemeClr val="tx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D152DF-4FAD-4A5D-BFE5-3351CAD773F9}"/>
              </a:ext>
            </a:extLst>
          </p:cNvPr>
          <p:cNvSpPr txBox="1"/>
          <p:nvPr/>
        </p:nvSpPr>
        <p:spPr>
          <a:xfrm>
            <a:off x="3051810" y="6296962"/>
            <a:ext cx="82067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canal dans la commune de Saint-Gilles.</a:t>
            </a:r>
          </a:p>
        </p:txBody>
      </p:sp>
    </p:spTree>
    <p:extLst>
      <p:ext uri="{BB962C8B-B14F-4D97-AF65-F5344CB8AC3E}">
        <p14:creationId xmlns:p14="http://schemas.microsoft.com/office/powerpoint/2010/main" val="4046041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arbre&#10;&#10;Description générée automatiquement">
            <a:extLst>
              <a:ext uri="{FF2B5EF4-FFF2-40B4-BE49-F238E27FC236}">
                <a16:creationId xmlns:a16="http://schemas.microsoft.com/office/drawing/2014/main" id="{1AA727C6-1C1F-B294-AA3C-2CFACB778A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9990" y="459000"/>
            <a:ext cx="7920000" cy="59400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EC53DE-FF50-0A22-C022-D1F14EA7FB31}"/>
              </a:ext>
            </a:extLst>
          </p:cNvPr>
          <p:cNvSpPr txBox="1"/>
          <p:nvPr/>
        </p:nvSpPr>
        <p:spPr>
          <a:xfrm>
            <a:off x="133350" y="4175968"/>
            <a:ext cx="35547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canal à Palavas-les-Flots.</a:t>
            </a:r>
          </a:p>
        </p:txBody>
      </p:sp>
    </p:spTree>
    <p:extLst>
      <p:ext uri="{BB962C8B-B14F-4D97-AF65-F5344CB8AC3E}">
        <p14:creationId xmlns:p14="http://schemas.microsoft.com/office/powerpoint/2010/main" val="3521051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bateau, eau, ciel&#10;&#10;Description générée automatiquement">
            <a:extLst>
              <a:ext uri="{FF2B5EF4-FFF2-40B4-BE49-F238E27FC236}">
                <a16:creationId xmlns:a16="http://schemas.microsoft.com/office/drawing/2014/main" id="{459A8249-9647-6F59-8F58-D54ED82661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880" y="459000"/>
            <a:ext cx="7920000" cy="5940000"/>
          </a:xfrm>
          <a:prstGeom prst="rect">
            <a:avLst/>
          </a:prstGeom>
          <a:ln w="38100">
            <a:solidFill>
              <a:schemeClr val="bg1"/>
            </a:solidFill>
            <a:prstDash val="sysDot"/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C8131CD-8352-2587-7915-5035F2D56181}"/>
              </a:ext>
            </a:extLst>
          </p:cNvPr>
          <p:cNvSpPr txBox="1"/>
          <p:nvPr/>
        </p:nvSpPr>
        <p:spPr>
          <a:xfrm>
            <a:off x="8698230" y="4057650"/>
            <a:ext cx="34937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canal à Beaucaire, près de sa connexion avec le Rhône.</a:t>
            </a:r>
          </a:p>
        </p:txBody>
      </p:sp>
    </p:spTree>
    <p:extLst>
      <p:ext uri="{BB962C8B-B14F-4D97-AF65-F5344CB8AC3E}">
        <p14:creationId xmlns:p14="http://schemas.microsoft.com/office/powerpoint/2010/main" val="3496382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ort, ciel, bateau&#10;&#10;Description générée automatiquement">
            <a:extLst>
              <a:ext uri="{FF2B5EF4-FFF2-40B4-BE49-F238E27FC236}">
                <a16:creationId xmlns:a16="http://schemas.microsoft.com/office/drawing/2014/main" id="{D48B9D39-9A95-66BC-BD6B-BAC1634D44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4070" y="459000"/>
            <a:ext cx="9504000" cy="59400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738EC5-2638-9EC8-2931-4879638A587A}"/>
              </a:ext>
            </a:extLst>
          </p:cNvPr>
          <p:cNvSpPr txBox="1"/>
          <p:nvPr/>
        </p:nvSpPr>
        <p:spPr>
          <a:xfrm>
            <a:off x="274320" y="1645920"/>
            <a:ext cx="172593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Début du canal du Rhône dans l'étang de Thau, avec en face Sète, au début du lever du jour en mars 2021.</a:t>
            </a:r>
          </a:p>
        </p:txBody>
      </p:sp>
    </p:spTree>
    <p:extLst>
      <p:ext uri="{BB962C8B-B14F-4D97-AF65-F5344CB8AC3E}">
        <p14:creationId xmlns:p14="http://schemas.microsoft.com/office/powerpoint/2010/main" val="3183250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eau&#10;&#10;Description générée automatiquement">
            <a:extLst>
              <a:ext uri="{FF2B5EF4-FFF2-40B4-BE49-F238E27FC236}">
                <a16:creationId xmlns:a16="http://schemas.microsoft.com/office/drawing/2014/main" id="{2929307D-3A41-D594-FA4D-9EEB94D6B5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8455" y="459000"/>
            <a:ext cx="8892639" cy="59400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5ED7D1-D7ED-870A-DCCC-1FF1DE7D2969}"/>
              </a:ext>
            </a:extLst>
          </p:cNvPr>
          <p:cNvSpPr txBox="1"/>
          <p:nvPr/>
        </p:nvSpPr>
        <p:spPr>
          <a:xfrm>
            <a:off x="231005" y="3006090"/>
            <a:ext cx="245745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Début du canal du Rhône dans l'étang de Thau, avec en face Sète, au début du lever du jour en mars 2021.</a:t>
            </a:r>
          </a:p>
        </p:txBody>
      </p:sp>
    </p:spTree>
    <p:extLst>
      <p:ext uri="{BB962C8B-B14F-4D97-AF65-F5344CB8AC3E}">
        <p14:creationId xmlns:p14="http://schemas.microsoft.com/office/powerpoint/2010/main" val="717771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transport, eau, bateau&#10;&#10;Description générée automatiquement">
            <a:extLst>
              <a:ext uri="{FF2B5EF4-FFF2-40B4-BE49-F238E27FC236}">
                <a16:creationId xmlns:a16="http://schemas.microsoft.com/office/drawing/2014/main" id="{458BFE3F-D4B1-BDF7-D370-60ED9A479D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186" y="348981"/>
            <a:ext cx="7488000" cy="29640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pic>
        <p:nvPicPr>
          <p:cNvPr id="9" name="Image 8" descr="Une image contenant plein air, eau, ciel, bateau&#10;&#10;Description générée automatiquement">
            <a:extLst>
              <a:ext uri="{FF2B5EF4-FFF2-40B4-BE49-F238E27FC236}">
                <a16:creationId xmlns:a16="http://schemas.microsoft.com/office/drawing/2014/main" id="{E8AC69EC-DDF6-688E-0054-BF9BECA4ACD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23241" y="3484728"/>
            <a:ext cx="4428000" cy="3078875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3017666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bateau, ciel&#10;&#10;Description générée automatiquement">
            <a:extLst>
              <a:ext uri="{FF2B5EF4-FFF2-40B4-BE49-F238E27FC236}">
                <a16:creationId xmlns:a16="http://schemas.microsoft.com/office/drawing/2014/main" id="{61352117-B646-5AE9-5AAF-980FC03B3F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974" y="3650491"/>
            <a:ext cx="7596000" cy="2937509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pic>
        <p:nvPicPr>
          <p:cNvPr id="5" name="Image 4" descr="Une image contenant plein air, ciel, bateau, lac&#10;&#10;Description générée automatiquement">
            <a:extLst>
              <a:ext uri="{FF2B5EF4-FFF2-40B4-BE49-F238E27FC236}">
                <a16:creationId xmlns:a16="http://schemas.microsoft.com/office/drawing/2014/main" id="{93DDB5C8-C90C-4ED2-A6AB-D26E49D41C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8669" y="270000"/>
            <a:ext cx="4212000" cy="31590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1041189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arbre, herbe&#10;&#10;Description générée automatiquement">
            <a:extLst>
              <a:ext uri="{FF2B5EF4-FFF2-40B4-BE49-F238E27FC236}">
                <a16:creationId xmlns:a16="http://schemas.microsoft.com/office/drawing/2014/main" id="{4D6386DF-D987-3B93-3A7A-7B7FB9A4D2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599" y="565598"/>
            <a:ext cx="4680000" cy="3075436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pic>
        <p:nvPicPr>
          <p:cNvPr id="5" name="Image 4" descr="Une image contenant plein air, ciel, bateau, embarcation&#10;&#10;Description générée automatiquement">
            <a:extLst>
              <a:ext uri="{FF2B5EF4-FFF2-40B4-BE49-F238E27FC236}">
                <a16:creationId xmlns:a16="http://schemas.microsoft.com/office/drawing/2014/main" id="{65361E2F-A2E4-ECE3-BF5F-A461EE0A427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0401" y="2945296"/>
            <a:ext cx="4500000" cy="3375000"/>
          </a:xfrm>
          <a:prstGeom prst="rect">
            <a:avLst/>
          </a:prstGeom>
          <a:ln w="38100">
            <a:solidFill>
              <a:srgbClr val="FFFF00"/>
            </a:solidFill>
            <a:prstDash val="sysDash"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FC2C162-040A-B851-C0D6-071D7A3F64C5}"/>
              </a:ext>
            </a:extLst>
          </p:cNvPr>
          <p:cNvSpPr txBox="1"/>
          <p:nvPr/>
        </p:nvSpPr>
        <p:spPr>
          <a:xfrm>
            <a:off x="7182679" y="1974574"/>
            <a:ext cx="52876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Coucher de soleil au port de plaisance de Beaucaire</a:t>
            </a:r>
          </a:p>
        </p:txBody>
      </p:sp>
    </p:spTree>
    <p:extLst>
      <p:ext uri="{BB962C8B-B14F-4D97-AF65-F5344CB8AC3E}">
        <p14:creationId xmlns:p14="http://schemas.microsoft.com/office/powerpoint/2010/main" val="3714497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Étendue d’eau&#10;&#10;Description générée automatiquement">
            <a:extLst>
              <a:ext uri="{FF2B5EF4-FFF2-40B4-BE49-F238E27FC236}">
                <a16:creationId xmlns:a16="http://schemas.microsoft.com/office/drawing/2014/main" id="{5A93BD50-D770-649C-FB44-A8B1DD27BB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5564" y="254095"/>
            <a:ext cx="7344000" cy="2836001"/>
          </a:xfrm>
          <a:prstGeom prst="rect">
            <a:avLst/>
          </a:prstGeom>
          <a:ln w="38100">
            <a:solidFill>
              <a:schemeClr val="tx1"/>
            </a:solidFill>
            <a:prstDash val="sysDot"/>
          </a:ln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8C55EEFB-24EF-7D8A-2BBD-4F87833844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679" y="3228905"/>
            <a:ext cx="4500000" cy="3375000"/>
          </a:xfrm>
          <a:prstGeom prst="rect">
            <a:avLst/>
          </a:prstGeom>
          <a:ln w="38100">
            <a:solidFill>
              <a:schemeClr val="tx1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2808704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Description générée automatiquement">
            <a:extLst>
              <a:ext uri="{FF2B5EF4-FFF2-40B4-BE49-F238E27FC236}">
                <a16:creationId xmlns:a16="http://schemas.microsoft.com/office/drawing/2014/main" id="{914CCB90-1A28-3B61-AE8B-4C15A76BF6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243" y="358637"/>
            <a:ext cx="4464000" cy="3348000"/>
          </a:xfrm>
          <a:prstGeom prst="rect">
            <a:avLst/>
          </a:prstGeom>
          <a:ln w="38100">
            <a:solidFill>
              <a:schemeClr val="tx1"/>
            </a:solidFill>
            <a:prstDash val="sysDot"/>
          </a:ln>
        </p:spPr>
      </p:pic>
      <p:pic>
        <p:nvPicPr>
          <p:cNvPr id="5" name="Image 4" descr="Une image contenant plein air, bateau, eau, ciel&#10;&#10;Description générée automatiquement">
            <a:extLst>
              <a:ext uri="{FF2B5EF4-FFF2-40B4-BE49-F238E27FC236}">
                <a16:creationId xmlns:a16="http://schemas.microsoft.com/office/drawing/2014/main" id="{0C36EAE9-1A7D-A4C8-1082-89FD2DF3CEB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4757" y="3265004"/>
            <a:ext cx="4896000" cy="3264000"/>
          </a:xfrm>
          <a:prstGeom prst="rect">
            <a:avLst/>
          </a:prstGeom>
          <a:ln w="38100">
            <a:solidFill>
              <a:schemeClr val="tx1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164437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eau, plein air, bateau&#10;&#10;Description générée automatiquement">
            <a:extLst>
              <a:ext uri="{FF2B5EF4-FFF2-40B4-BE49-F238E27FC236}">
                <a16:creationId xmlns:a16="http://schemas.microsoft.com/office/drawing/2014/main" id="{B292EF5D-DD6A-9C4E-5265-7C2AD6F283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052" y="3322982"/>
            <a:ext cx="6336000" cy="3168000"/>
          </a:xfrm>
          <a:prstGeom prst="rect">
            <a:avLst/>
          </a:prstGeom>
          <a:ln w="38100">
            <a:solidFill>
              <a:schemeClr val="tx1"/>
            </a:solidFill>
            <a:prstDash val="sysDot"/>
          </a:ln>
        </p:spPr>
      </p:pic>
      <p:pic>
        <p:nvPicPr>
          <p:cNvPr id="5" name="Image 4" descr="Une image contenant plein air, arbre, bâtiment, eau&#10;&#10;Description générée automatiquement">
            <a:extLst>
              <a:ext uri="{FF2B5EF4-FFF2-40B4-BE49-F238E27FC236}">
                <a16:creationId xmlns:a16="http://schemas.microsoft.com/office/drawing/2014/main" id="{A99AF3F9-E251-0546-2F8E-8ABE0632C42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7096" y="168235"/>
            <a:ext cx="9468000" cy="2367000"/>
          </a:xfrm>
          <a:prstGeom prst="rect">
            <a:avLst/>
          </a:prstGeom>
          <a:ln w="38100">
            <a:solidFill>
              <a:schemeClr val="tx1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3677929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eau, embarcation&#10;&#10;Description générée automatiquement">
            <a:extLst>
              <a:ext uri="{FF2B5EF4-FFF2-40B4-BE49-F238E27FC236}">
                <a16:creationId xmlns:a16="http://schemas.microsoft.com/office/drawing/2014/main" id="{2765F795-137F-406F-37FA-84C20CB363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249" y="511531"/>
            <a:ext cx="4716000" cy="3142756"/>
          </a:xfrm>
          <a:prstGeom prst="rect">
            <a:avLst/>
          </a:prstGeom>
          <a:ln w="38100">
            <a:solidFill>
              <a:schemeClr val="bg1"/>
            </a:solidFill>
            <a:prstDash val="sysDot"/>
          </a:ln>
        </p:spPr>
      </p:pic>
      <p:pic>
        <p:nvPicPr>
          <p:cNvPr id="5" name="Image 4" descr="Une image contenant plein air, ciel, eau, bateau&#10;&#10;Description générée automatiquement">
            <a:extLst>
              <a:ext uri="{FF2B5EF4-FFF2-40B4-BE49-F238E27FC236}">
                <a16:creationId xmlns:a16="http://schemas.microsoft.com/office/drawing/2014/main" id="{27A0DB02-9C8A-7096-EF36-D4079848573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2751" y="3296478"/>
            <a:ext cx="4572000" cy="3046794"/>
          </a:xfrm>
          <a:prstGeom prst="rect">
            <a:avLst/>
          </a:prstGeom>
          <a:ln w="38100">
            <a:solidFill>
              <a:schemeClr val="bg1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2117709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arbre&#10;&#10;Description générée automatiquement">
            <a:extLst>
              <a:ext uri="{FF2B5EF4-FFF2-40B4-BE49-F238E27FC236}">
                <a16:creationId xmlns:a16="http://schemas.microsoft.com/office/drawing/2014/main" id="{6AD34477-0C8B-179F-DB8E-A04518E123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6420" y="3429000"/>
            <a:ext cx="4608000" cy="3070784"/>
          </a:xfrm>
          <a:prstGeom prst="rect">
            <a:avLst/>
          </a:prstGeom>
          <a:ln w="38100">
            <a:solidFill>
              <a:schemeClr val="accent2"/>
            </a:solidFill>
            <a:prstDash val="sysDot"/>
          </a:ln>
        </p:spPr>
      </p:pic>
      <p:pic>
        <p:nvPicPr>
          <p:cNvPr id="5" name="Image 4" descr="Une image contenant plein air, arbre, eau, herbe&#10;&#10;Description générée automatiquement">
            <a:extLst>
              <a:ext uri="{FF2B5EF4-FFF2-40B4-BE49-F238E27FC236}">
                <a16:creationId xmlns:a16="http://schemas.microsoft.com/office/drawing/2014/main" id="{D1DB1512-F9A6-42F1-D48F-2E85618BDD5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1580" y="334225"/>
            <a:ext cx="4644000" cy="3094775"/>
          </a:xfrm>
          <a:prstGeom prst="rect">
            <a:avLst/>
          </a:prstGeom>
          <a:ln w="38100">
            <a:solidFill>
              <a:schemeClr val="accent2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769313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bateau, eau&#10;&#10;Description générée automatiquement">
            <a:extLst>
              <a:ext uri="{FF2B5EF4-FFF2-40B4-BE49-F238E27FC236}">
                <a16:creationId xmlns:a16="http://schemas.microsoft.com/office/drawing/2014/main" id="{8C63E88A-14B3-2111-F51E-C6070CD466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700" y="391500"/>
            <a:ext cx="5400000" cy="30375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pic>
        <p:nvPicPr>
          <p:cNvPr id="7" name="Image 6" descr="Une image contenant carte, eau, Photographie aérienne, Détroit&#10;&#10;Description générée automatiquement">
            <a:extLst>
              <a:ext uri="{FF2B5EF4-FFF2-40B4-BE49-F238E27FC236}">
                <a16:creationId xmlns:a16="http://schemas.microsoft.com/office/drawing/2014/main" id="{A7C5C271-5FA1-8D3D-F308-C6CE19D20D5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4242" y="3429000"/>
            <a:ext cx="5436000" cy="305775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1274137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teau, bâtiment&#10;&#10;Description générée automatiquement">
            <a:extLst>
              <a:ext uri="{FF2B5EF4-FFF2-40B4-BE49-F238E27FC236}">
                <a16:creationId xmlns:a16="http://schemas.microsoft.com/office/drawing/2014/main" id="{0BA008D4-3E51-25A6-7A28-92FAD7E9CC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761" y="773001"/>
            <a:ext cx="8100000" cy="5311998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3A11D3-3F3A-45A5-7D57-D97DA1E18491}"/>
              </a:ext>
            </a:extLst>
          </p:cNvPr>
          <p:cNvSpPr txBox="1"/>
          <p:nvPr/>
        </p:nvSpPr>
        <p:spPr>
          <a:xfrm>
            <a:off x="8788400" y="2794000"/>
            <a:ext cx="2997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Joutes de la Saint-Louis en 2006.sur le Canal Du Rhône A Sète</a:t>
            </a:r>
          </a:p>
        </p:txBody>
      </p:sp>
    </p:spTree>
    <p:extLst>
      <p:ext uri="{BB962C8B-B14F-4D97-AF65-F5344CB8AC3E}">
        <p14:creationId xmlns:p14="http://schemas.microsoft.com/office/powerpoint/2010/main" val="1681353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teau, plein air, ciel, embarcation&#10;&#10;Description générée automatiquement">
            <a:extLst>
              <a:ext uri="{FF2B5EF4-FFF2-40B4-BE49-F238E27FC236}">
                <a16:creationId xmlns:a16="http://schemas.microsoft.com/office/drawing/2014/main" id="{993DA346-FC91-6601-35BB-19DF2FCE65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300" y="344029"/>
            <a:ext cx="4644000" cy="3084971"/>
          </a:xfrm>
          <a:prstGeom prst="rect">
            <a:avLst/>
          </a:prstGeom>
          <a:ln w="38100">
            <a:solidFill>
              <a:schemeClr val="bg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D0E273-385D-9A98-FD13-459136148D4D}"/>
              </a:ext>
            </a:extLst>
          </p:cNvPr>
          <p:cNvSpPr txBox="1"/>
          <p:nvPr/>
        </p:nvSpPr>
        <p:spPr>
          <a:xfrm>
            <a:off x="368300" y="3466983"/>
            <a:ext cx="51054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Sète est une cité méditerranéenne créée sous Louis XIV ; un port maritime et fluvial, au carrefour du Canal du Midi, du Canal du Rhône à Sète et du Golfe du Lion ; une ville traversée de canaux peuplés de barques traditionnelles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E792CBC-FF6E-FBA0-4A53-A921D35BC306}"/>
              </a:ext>
            </a:extLst>
          </p:cNvPr>
          <p:cNvSpPr txBox="1"/>
          <p:nvPr/>
        </p:nvSpPr>
        <p:spPr>
          <a:xfrm>
            <a:off x="5473700" y="344029"/>
            <a:ext cx="6350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 canal du Rhône à Sète en fête pour le tournoi de joutes en nocturne et à Suivre  &gt;</a:t>
            </a:r>
          </a:p>
        </p:txBody>
      </p:sp>
      <p:pic>
        <p:nvPicPr>
          <p:cNvPr id="7" name="Image 6" descr="Une image contenant plein air, eau, embarcation, bâtiment&#10;&#10;Description générée automatiquement">
            <a:extLst>
              <a:ext uri="{FF2B5EF4-FFF2-40B4-BE49-F238E27FC236}">
                <a16:creationId xmlns:a16="http://schemas.microsoft.com/office/drawing/2014/main" id="{C51F7322-0998-780E-398B-C4B675D55A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8425" y="3780413"/>
            <a:ext cx="4105275" cy="2733675"/>
          </a:xfrm>
          <a:prstGeom prst="rect">
            <a:avLst/>
          </a:prstGeom>
          <a:ln w="38100">
            <a:solidFill>
              <a:schemeClr val="bg1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2833837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lein air, embarcation, véhicule&#10;&#10;Description générée automatiquement">
            <a:extLst>
              <a:ext uri="{FF2B5EF4-FFF2-40B4-BE49-F238E27FC236}">
                <a16:creationId xmlns:a16="http://schemas.microsoft.com/office/drawing/2014/main" id="{22683B24-28E0-0F74-61D2-8EC6394BE7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026" y="3713930"/>
            <a:ext cx="4105275" cy="2733675"/>
          </a:xfrm>
          <a:prstGeom prst="rect">
            <a:avLst/>
          </a:prstGeom>
          <a:ln w="41275">
            <a:solidFill>
              <a:srgbClr val="FFFF00"/>
            </a:solidFill>
            <a:prstDash val="sysDot"/>
          </a:ln>
        </p:spPr>
      </p:pic>
      <p:pic>
        <p:nvPicPr>
          <p:cNvPr id="8" name="Image 7" descr="Une image contenant plein air, eau, régate, sport&#10;&#10;Description générée automatiquement">
            <a:extLst>
              <a:ext uri="{FF2B5EF4-FFF2-40B4-BE49-F238E27FC236}">
                <a16:creationId xmlns:a16="http://schemas.microsoft.com/office/drawing/2014/main" id="{F40A1078-1F58-9A37-889C-A11CE8CFAF8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06374" y="367605"/>
            <a:ext cx="4212000" cy="31590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1412710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plein air, eau, bateau&#10;&#10;Description générée automatiquement">
            <a:extLst>
              <a:ext uri="{FF2B5EF4-FFF2-40B4-BE49-F238E27FC236}">
                <a16:creationId xmlns:a16="http://schemas.microsoft.com/office/drawing/2014/main" id="{4899E326-9437-5AEE-BEE9-1267468B28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862" y="3802062"/>
            <a:ext cx="4105275" cy="2733675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pic>
        <p:nvPicPr>
          <p:cNvPr id="5" name="Image 4" descr="Une image contenant bateau, plein air, personne, habits&#10;&#10;Description générée automatiquement">
            <a:extLst>
              <a:ext uri="{FF2B5EF4-FFF2-40B4-BE49-F238E27FC236}">
                <a16:creationId xmlns:a16="http://schemas.microsoft.com/office/drawing/2014/main" id="{68225E40-E5D3-61B3-3F12-8C4A32664E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5562" y="284162"/>
            <a:ext cx="4105275" cy="2733675"/>
          </a:xfrm>
          <a:prstGeom prst="rect">
            <a:avLst/>
          </a:prstGeom>
          <a:ln w="38100">
            <a:solidFill>
              <a:schemeClr val="bg1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4016859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lein air, régate, lac&#10;&#10;Description générée automatiquement">
            <a:extLst>
              <a:ext uri="{FF2B5EF4-FFF2-40B4-BE49-F238E27FC236}">
                <a16:creationId xmlns:a16="http://schemas.microsoft.com/office/drawing/2014/main" id="{DEF8BCFC-379E-FB29-E973-8C39D83E45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362" y="373062"/>
            <a:ext cx="4105275" cy="2733675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pic>
        <p:nvPicPr>
          <p:cNvPr id="5" name="Image 4" descr="Une image contenant bâtiment, personnes, eau, bateau&#10;&#10;Description générée automatiquement">
            <a:extLst>
              <a:ext uri="{FF2B5EF4-FFF2-40B4-BE49-F238E27FC236}">
                <a16:creationId xmlns:a16="http://schemas.microsoft.com/office/drawing/2014/main" id="{712C1C9E-6604-58EE-B899-DA8A932551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5862" y="3814762"/>
            <a:ext cx="4105275" cy="2733675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2195267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8BFD7AB9-08B4-97DC-2002-E5DCBE68B2D0}"/>
              </a:ext>
            </a:extLst>
          </p:cNvPr>
          <p:cNvSpPr txBox="1"/>
          <p:nvPr/>
        </p:nvSpPr>
        <p:spPr>
          <a:xfrm>
            <a:off x="1371600" y="1854200"/>
            <a:ext cx="10033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Le canal Du Rhône A Sète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960B8197-9BAD-2C77-2BF9-AC2B063E089F}"/>
              </a:ext>
            </a:extLst>
          </p:cNvPr>
          <p:cNvSpPr txBox="1"/>
          <p:nvPr/>
        </p:nvSpPr>
        <p:spPr>
          <a:xfrm>
            <a:off x="3048000" y="2782669"/>
            <a:ext cx="803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rgbClr val="FFFF00"/>
                </a:solidFill>
              </a:rPr>
              <a:t>Les Image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07D9557-4288-7C92-2097-D34BF720E827}"/>
              </a:ext>
            </a:extLst>
          </p:cNvPr>
          <p:cNvSpPr txBox="1"/>
          <p:nvPr/>
        </p:nvSpPr>
        <p:spPr>
          <a:xfrm>
            <a:off x="3994150" y="3683000"/>
            <a:ext cx="6146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rgbClr val="FFFF00"/>
                </a:solidFill>
              </a:rPr>
              <a:t>Présenté Par </a:t>
            </a:r>
            <a:r>
              <a:rPr lang="fr-FR" sz="3600" b="1" dirty="0" err="1">
                <a:solidFill>
                  <a:srgbClr val="FFFF00"/>
                </a:solidFill>
              </a:rPr>
              <a:t>daniel</a:t>
            </a:r>
            <a:endParaRPr lang="fr-FR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6265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291</Words>
  <Application>Microsoft Office PowerPoint</Application>
  <PresentationFormat>Grand écran</PresentationFormat>
  <Paragraphs>18</Paragraphs>
  <Slides>26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1" baseType="lpstr">
      <vt:lpstr>Algerian</vt:lpstr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2024-04-04T14:46:52Z</dcterms:created>
  <dcterms:modified xsi:type="dcterms:W3CDTF">2024-04-05T08:42:24Z</dcterms:modified>
</cp:coreProperties>
</file>