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632" autoAdjust="0"/>
    <p:restoredTop sz="94660"/>
  </p:normalViewPr>
  <p:slideViewPr>
    <p:cSldViewPr snapToGrid="0">
      <p:cViewPr varScale="1">
        <p:scale>
          <a:sx n="71" d="100"/>
          <a:sy n="71" d="100"/>
        </p:scale>
        <p:origin x="4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F587A8-D8F2-6BF0-EFA8-1884E4C43A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5784DB8-2262-BA84-394E-07D4429FDC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2BEAEA-7887-A679-817E-DD12FC05B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CC1795-0B10-6007-FC33-EF2D78B36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7D5838-51EA-D49B-2C18-593E3CF5C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7919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B4CB34-2918-A161-5191-2973B064F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7708D0-722F-8CB5-017C-F9D8CC4C57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062B0F-1E76-A96D-726C-04FCA4895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6D5D68-735D-DC7D-9B1D-B99E9E13D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5F551F-86F6-1B59-697A-417D52CE7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409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4AD432-7428-8398-16E6-E3C83FDAC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893CEE-E9EF-B850-2287-3804BAD6F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62B3F0-C36C-C9F6-BEAD-9DB827AA4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4409DC-B845-4F09-C7F1-2A1573B4D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CA44FC-A0A3-970C-B54C-9FD1651D0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661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975216-AF4D-2F49-EAE0-AA62AEECC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660EAA-81C1-E689-DAE4-11C9089168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F58DEB-DE33-8503-B0DA-D7EC55499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2886628-63F3-562F-A3C1-52D6D5CF2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2B1EF7-8711-64CD-312A-1199811C3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C466C6B-0DF5-22EC-6867-74F34E1F3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56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D7335-DB4D-89AD-EDC0-2E9364DF9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5DA322-D72C-F139-D310-1D151DF1FD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9CFFD2E-FC69-1639-4299-1FD49BA688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BB4CE1B-F2B5-E488-19EB-6D20BFB472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31B8899-7C22-6313-7265-56C01CFE8E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84B571E-DC4F-4794-BB94-70750932E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F92A973-65A2-A022-0528-D1F651299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3C17EC8-ECE0-8066-1BFC-F2A5BE6B0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02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0CD405-F9FF-8C22-BAB1-13CCD282C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2E00718-12F4-F484-F3A5-B1CB3949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E1C83F-29C3-DDEC-44E9-4DB8A5935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07D9B45-A7A4-80FA-7DBD-DA2C8F3ED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394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F60A9A-EB44-B9F1-C6E7-69A9FF90D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58AAEDE-547C-44EE-8D5C-71F4E8035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DAF648C-2177-E5C4-768D-40C4648D0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69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159CF6-0CD6-66D7-0232-2AE7F7055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B7CE63-4C43-4FEF-7F97-8A1DD7D6D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BF9158F-1AE4-39DA-3B4C-CB16741C82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E1EA29-B876-3803-96C2-B7A9EAE47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D24950-2649-B961-A1F6-27909788F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E040FC8-A078-4A14-C0F4-2B8C25684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66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C947B9-C35E-8498-2FA8-9F1319E54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DD6A432-299B-BF42-A7FC-651C0B2CAC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4D0133-32BB-B5F1-6213-5617224022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AE3943-FE7B-AC35-754D-0E6F0C7FF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D5DD2AE-133B-F7FD-3BAB-0030CE6FC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B143D95-1888-2A8F-5B39-738307ACB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539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E98D8B-1FB8-D2BF-F7CF-6610074AC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5E0C233-96E7-C7B1-CDAF-761B958D05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A51E25-A2C6-4BF3-1B92-2F6F774C0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D3BC67-98D1-7D39-BC9F-67A5CA4C6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B1EE67-642E-80D9-4133-E053D3C07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624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7BEAFA1-FDDA-4061-9DD9-F7D155354F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D357A9-B02F-CB00-701E-EDD6338D1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0017EF-3ACB-0F24-0057-9C623AB28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4CA2DA-0DC7-7246-CD04-52CBA04DB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A03BBD-F0F4-3674-1959-FC06FDB56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771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BB01389-4E03-A973-5DB7-F2BF916FE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550202-2E7D-836D-C7DF-2767A7AB2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009DA9-B381-9F10-D735-C9AD3BDD9F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5B3313-5AEB-43F7-A98F-A9084E335C64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C2D9BB-9D5C-12A6-0807-1FE2FFCC7E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246692-428A-6412-8400-1FF79DBA11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222A51-CF3D-4A23-97EE-C185FEE58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944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4CB9FA37-5530-4E71-29AA-EF27FD5256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000" y="513000"/>
            <a:ext cx="7776000" cy="583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4A3BDCA-B53F-3B19-8AE8-73263656373A}"/>
              </a:ext>
            </a:extLst>
          </p:cNvPr>
          <p:cNvSpPr txBox="1"/>
          <p:nvPr/>
        </p:nvSpPr>
        <p:spPr>
          <a:xfrm>
            <a:off x="521970" y="60216"/>
            <a:ext cx="11601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 le  Village  de Suze La Rousse  Et son Château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BA68E20-0218-AEE9-F06B-7D6C86934310}"/>
              </a:ext>
            </a:extLst>
          </p:cNvPr>
          <p:cNvSpPr txBox="1"/>
          <p:nvPr/>
        </p:nvSpPr>
        <p:spPr>
          <a:xfrm>
            <a:off x="3188970" y="6056342"/>
            <a:ext cx="10046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Suze la Rousse, Drôme, France.</a:t>
            </a:r>
          </a:p>
        </p:txBody>
      </p:sp>
    </p:spTree>
    <p:extLst>
      <p:ext uri="{BB962C8B-B14F-4D97-AF65-F5344CB8AC3E}">
        <p14:creationId xmlns:p14="http://schemas.microsoft.com/office/powerpoint/2010/main" val="407094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  <p:sndAc>
          <p:stSnd loop="1">
            <p:snd r:embed="rId2" name="Aurora  -  Ernesto Cortázar.wav"/>
          </p:stSnd>
        </p:sndAc>
      </p:transition>
    </mc:Choice>
    <mc:Fallback>
      <p:transition spd="slow" advTm="8000">
        <p:fade/>
        <p:sndAc>
          <p:stSnd loop="1">
            <p:snd r:embed="rId2" name="Aurora  -  Ernesto Cortá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F42CE6D-8141-0F5B-346B-C2A97F6742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Localisation. Suze-la-Rousse est située à 10 km au sud-est de Saint-Paul-Trois-Châteaux et à 23 km au nord d'Orange. Les communes limitrophes sont La Baume-de-Transit, Bouchet, Rochegude, Saint-Restitut, Solérieux, Tulette, Bollène et Sainte-Cécile-les-Vignes.</a:t>
            </a:r>
          </a:p>
        </p:txBody>
      </p:sp>
    </p:spTree>
    <p:extLst>
      <p:ext uri="{BB962C8B-B14F-4D97-AF65-F5344CB8AC3E}">
        <p14:creationId xmlns:p14="http://schemas.microsoft.com/office/powerpoint/2010/main" val="134700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arcade&#10;&#10;Description générée automatiquement">
            <a:extLst>
              <a:ext uri="{FF2B5EF4-FFF2-40B4-BE49-F238E27FC236}">
                <a16:creationId xmlns:a16="http://schemas.microsoft.com/office/drawing/2014/main" id="{69B71ABC-4CEC-064B-D844-1176A139C8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1940" y="189000"/>
            <a:ext cx="429139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8963D89-5B76-B87D-B6A6-178A39D69234}"/>
              </a:ext>
            </a:extLst>
          </p:cNvPr>
          <p:cNvSpPr txBox="1"/>
          <p:nvPr/>
        </p:nvSpPr>
        <p:spPr>
          <a:xfrm>
            <a:off x="5643563" y="4276606"/>
            <a:ext cx="60979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Cour d’honneur.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53CF588-28BA-8D2F-7297-8C01755624F9}"/>
              </a:ext>
            </a:extLst>
          </p:cNvPr>
          <p:cNvSpPr txBox="1"/>
          <p:nvPr/>
        </p:nvSpPr>
        <p:spPr>
          <a:xfrm>
            <a:off x="5643563" y="1764222"/>
            <a:ext cx="635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 Suze La Rousse A Suivre &gt;</a:t>
            </a:r>
          </a:p>
        </p:txBody>
      </p:sp>
    </p:spTree>
    <p:extLst>
      <p:ext uri="{BB962C8B-B14F-4D97-AF65-F5344CB8AC3E}">
        <p14:creationId xmlns:p14="http://schemas.microsoft.com/office/powerpoint/2010/main" val="209687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arbre&#10;&#10;Description générée automatiquement">
            <a:extLst>
              <a:ext uri="{FF2B5EF4-FFF2-40B4-BE49-F238E27FC236}">
                <a16:creationId xmlns:a16="http://schemas.microsoft.com/office/drawing/2014/main" id="{AB4B4F21-8548-6B82-E0CE-3A8296715C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3251" y="459000"/>
            <a:ext cx="896605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370775-D635-80FD-7700-A509139838B4}"/>
              </a:ext>
            </a:extLst>
          </p:cNvPr>
          <p:cNvSpPr txBox="1"/>
          <p:nvPr/>
        </p:nvSpPr>
        <p:spPr>
          <a:xfrm>
            <a:off x="845820" y="3429000"/>
            <a:ext cx="3108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Salle de jeu de paume.</a:t>
            </a:r>
          </a:p>
        </p:txBody>
      </p:sp>
    </p:spTree>
    <p:extLst>
      <p:ext uri="{BB962C8B-B14F-4D97-AF65-F5344CB8AC3E}">
        <p14:creationId xmlns:p14="http://schemas.microsoft.com/office/powerpoint/2010/main" val="87143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ur, intérieur, bâtiment, Moulures&#10;&#10;Description générée automatiquement">
            <a:extLst>
              <a:ext uri="{FF2B5EF4-FFF2-40B4-BE49-F238E27FC236}">
                <a16:creationId xmlns:a16="http://schemas.microsoft.com/office/drawing/2014/main" id="{31BE233D-A444-8868-2D03-2BBE9907EA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890" y="459000"/>
            <a:ext cx="8910000" cy="594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2754BD-1777-CB32-5DFD-C28C8C32F2C8}"/>
              </a:ext>
            </a:extLst>
          </p:cNvPr>
          <p:cNvSpPr txBox="1"/>
          <p:nvPr/>
        </p:nvSpPr>
        <p:spPr>
          <a:xfrm>
            <a:off x="9553890" y="1693247"/>
            <a:ext cx="264033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Suze-la-Rousse, ancienne chapelle, aujourd'hui utilisé comme salle de dégustation par l'université du vin de Suze-la-Rousse</a:t>
            </a:r>
          </a:p>
        </p:txBody>
      </p:sp>
    </p:spTree>
    <p:extLst>
      <p:ext uri="{BB962C8B-B14F-4D97-AF65-F5344CB8AC3E}">
        <p14:creationId xmlns:p14="http://schemas.microsoft.com/office/powerpoint/2010/main" val="343028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6E3C5CF0-CC68-8858-5126-CCAF80B191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" y="331470"/>
            <a:ext cx="4368000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E87E45B3-7B13-0B58-B054-D38745AF7A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2832" y="3200752"/>
            <a:ext cx="4464000" cy="334651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69205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B9F803C1-CEC4-B579-45D9-62C684C3A6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25" y="1867845"/>
            <a:ext cx="3528000" cy="470680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658CACD8-2D90-E07F-05F6-44A7BB60FD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4859" y="342144"/>
            <a:ext cx="5038725" cy="3333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923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FC14145-5274-08B6-8514-2585BFE9D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161" y="362603"/>
            <a:ext cx="4320000" cy="34905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plein air, texte, ciel, Roue de vélo&#10;&#10;Description générée automatiquement">
            <a:extLst>
              <a:ext uri="{FF2B5EF4-FFF2-40B4-BE49-F238E27FC236}">
                <a16:creationId xmlns:a16="http://schemas.microsoft.com/office/drawing/2014/main" id="{60D81A70-E580-CE71-C04E-D17ED134E7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6522" y="2981195"/>
            <a:ext cx="4752000" cy="35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F9A8CCD-4AB0-1A17-485D-F70F7B60500C}"/>
              </a:ext>
            </a:extLst>
          </p:cNvPr>
          <p:cNvSpPr txBox="1"/>
          <p:nvPr/>
        </p:nvSpPr>
        <p:spPr>
          <a:xfrm>
            <a:off x="7240044" y="2515933"/>
            <a:ext cx="6096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Cave viticole à Suze la Rousse</a:t>
            </a:r>
          </a:p>
        </p:txBody>
      </p:sp>
    </p:spTree>
    <p:extLst>
      <p:ext uri="{BB962C8B-B14F-4D97-AF65-F5344CB8AC3E}">
        <p14:creationId xmlns:p14="http://schemas.microsoft.com/office/powerpoint/2010/main" val="493927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pierre&#10;&#10;Description générée automatiquement">
            <a:extLst>
              <a:ext uri="{FF2B5EF4-FFF2-40B4-BE49-F238E27FC236}">
                <a16:creationId xmlns:a16="http://schemas.microsoft.com/office/drawing/2014/main" id="{33E35FE6-1761-0F3C-442C-E9F1ECAC8E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535" y="2788737"/>
            <a:ext cx="3636000" cy="36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arbre, herbe&#10;&#10;Description générée automatiquement">
            <a:extLst>
              <a:ext uri="{FF2B5EF4-FFF2-40B4-BE49-F238E27FC236}">
                <a16:creationId xmlns:a16="http://schemas.microsoft.com/office/drawing/2014/main" id="{B6875839-37B5-7A5F-9D9E-69CFE92000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7311" y="350729"/>
            <a:ext cx="4896000" cy="3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88BF93-F211-48B1-FEA4-5C8054F72C56}"/>
              </a:ext>
            </a:extLst>
          </p:cNvPr>
          <p:cNvSpPr txBox="1"/>
          <p:nvPr/>
        </p:nvSpPr>
        <p:spPr>
          <a:xfrm>
            <a:off x="8167491" y="3646872"/>
            <a:ext cx="4596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Université du Vin</a:t>
            </a:r>
          </a:p>
        </p:txBody>
      </p:sp>
    </p:spTree>
    <p:extLst>
      <p:ext uri="{BB962C8B-B14F-4D97-AF65-F5344CB8AC3E}">
        <p14:creationId xmlns:p14="http://schemas.microsoft.com/office/powerpoint/2010/main" val="142253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ersonne, habits&#10;&#10;Description générée automatiquement">
            <a:extLst>
              <a:ext uri="{FF2B5EF4-FFF2-40B4-BE49-F238E27FC236}">
                <a16:creationId xmlns:a16="http://schemas.microsoft.com/office/drawing/2014/main" id="{8178E1AA-F0AC-2D0F-AFD3-7C1C99537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1575" y="1981200"/>
            <a:ext cx="9848850" cy="2895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E7ADEF-E455-F629-17A1-90E09F04F17E}"/>
              </a:ext>
            </a:extLst>
          </p:cNvPr>
          <p:cNvSpPr txBox="1"/>
          <p:nvPr/>
        </p:nvSpPr>
        <p:spPr>
          <a:xfrm>
            <a:off x="4797469" y="4972834"/>
            <a:ext cx="916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Université du Vin</a:t>
            </a:r>
          </a:p>
        </p:txBody>
      </p:sp>
    </p:spTree>
    <p:extLst>
      <p:ext uri="{BB962C8B-B14F-4D97-AF65-F5344CB8AC3E}">
        <p14:creationId xmlns:p14="http://schemas.microsoft.com/office/powerpoint/2010/main" val="1318584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arcade, arche, plein air&#10;&#10;Description générée automatiquement">
            <a:extLst>
              <a:ext uri="{FF2B5EF4-FFF2-40B4-BE49-F238E27FC236}">
                <a16:creationId xmlns:a16="http://schemas.microsoft.com/office/drawing/2014/main" id="{D584D948-8AEF-D954-362F-211A8F5935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139" y="473450"/>
            <a:ext cx="5292000" cy="32799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ruffe, sol, rocher, plein air&#10;&#10;Description générée automatiquement">
            <a:extLst>
              <a:ext uri="{FF2B5EF4-FFF2-40B4-BE49-F238E27FC236}">
                <a16:creationId xmlns:a16="http://schemas.microsoft.com/office/drawing/2014/main" id="{7BF7F6FD-6E98-1A51-050C-24F4731A35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341" y="3204509"/>
            <a:ext cx="4919520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B03E40-6B6C-AB0D-7A48-5F5C7D0CB35D}"/>
              </a:ext>
            </a:extLst>
          </p:cNvPr>
          <p:cNvSpPr txBox="1"/>
          <p:nvPr/>
        </p:nvSpPr>
        <p:spPr>
          <a:xfrm>
            <a:off x="7089063" y="2742844"/>
            <a:ext cx="52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Découverte De La truffe Noire</a:t>
            </a:r>
          </a:p>
        </p:txBody>
      </p:sp>
    </p:spTree>
    <p:extLst>
      <p:ext uri="{BB962C8B-B14F-4D97-AF65-F5344CB8AC3E}">
        <p14:creationId xmlns:p14="http://schemas.microsoft.com/office/powerpoint/2010/main" val="382646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habits, homme&#10;&#10;Description générée automatiquement">
            <a:extLst>
              <a:ext uri="{FF2B5EF4-FFF2-40B4-BE49-F238E27FC236}">
                <a16:creationId xmlns:a16="http://schemas.microsoft.com/office/drawing/2014/main" id="{A0192097-4355-FF47-2F3D-BB46CAE22A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00" y="3062908"/>
            <a:ext cx="4143299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3373DE-A88F-497D-0232-2F39FDD13FED}"/>
              </a:ext>
            </a:extLst>
          </p:cNvPr>
          <p:cNvSpPr txBox="1"/>
          <p:nvPr/>
        </p:nvSpPr>
        <p:spPr>
          <a:xfrm>
            <a:off x="333879" y="2518924"/>
            <a:ext cx="6388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Salle De Dégustation de la chapelle</a:t>
            </a:r>
          </a:p>
        </p:txBody>
      </p:sp>
      <p:pic>
        <p:nvPicPr>
          <p:cNvPr id="6" name="Image 5" descr="Une image contenant bâtiment, plein air, château, arbre&#10;&#10;Description générée automatiquement">
            <a:extLst>
              <a:ext uri="{FF2B5EF4-FFF2-40B4-BE49-F238E27FC236}">
                <a16:creationId xmlns:a16="http://schemas.microsoft.com/office/drawing/2014/main" id="{00C85B0F-E29E-3B8B-690B-49412631F4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6208" y="371250"/>
            <a:ext cx="5436000" cy="3057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6E7B31B-4216-65C5-CA32-9928B966B778}"/>
              </a:ext>
            </a:extLst>
          </p:cNvPr>
          <p:cNvSpPr txBox="1"/>
          <p:nvPr/>
        </p:nvSpPr>
        <p:spPr>
          <a:xfrm>
            <a:off x="6263013" y="3558603"/>
            <a:ext cx="65385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Excellente formation (WE initiation à la dégustation) qui permet de toucher (effleurer?) les bases pour apprécier les sensations autour du vin.</a:t>
            </a:r>
          </a:p>
        </p:txBody>
      </p:sp>
    </p:spTree>
    <p:extLst>
      <p:ext uri="{BB962C8B-B14F-4D97-AF65-F5344CB8AC3E}">
        <p14:creationId xmlns:p14="http://schemas.microsoft.com/office/powerpoint/2010/main" val="2275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oisson, Bouteille en verre, vin&#10;&#10;Description générée automatiquement">
            <a:extLst>
              <a:ext uri="{FF2B5EF4-FFF2-40B4-BE49-F238E27FC236}">
                <a16:creationId xmlns:a16="http://schemas.microsoft.com/office/drawing/2014/main" id="{87A4172F-9776-D231-1E62-CB00B87E05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661" y="212966"/>
            <a:ext cx="3394803" cy="49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B5139C-05D5-9BB1-DB18-0500EF380FCB}"/>
              </a:ext>
            </a:extLst>
          </p:cNvPr>
          <p:cNvSpPr txBox="1"/>
          <p:nvPr/>
        </p:nvSpPr>
        <p:spPr>
          <a:xfrm>
            <a:off x="313151" y="5288340"/>
            <a:ext cx="55740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Ce lieu est magique si vous voulez vous initiez à la science de la dégustation du vin. Les professeurs sont de bons formateurs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74B473FF-4B45-DFE7-D7E4-2F4021A619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3538" y="2054268"/>
            <a:ext cx="3510000" cy="46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5864657-5133-8347-08E6-D00D2BA72E2D}"/>
              </a:ext>
            </a:extLst>
          </p:cNvPr>
          <p:cNvSpPr txBox="1"/>
          <p:nvPr/>
        </p:nvSpPr>
        <p:spPr>
          <a:xfrm>
            <a:off x="7099545" y="123732"/>
            <a:ext cx="55740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 lieu est magique si vous voulez vous initiez à la science de la dégustation du vin. Les professeurs sont de bons formateurs</a:t>
            </a:r>
          </a:p>
        </p:txBody>
      </p:sp>
    </p:spTree>
    <p:extLst>
      <p:ext uri="{BB962C8B-B14F-4D97-AF65-F5344CB8AC3E}">
        <p14:creationId xmlns:p14="http://schemas.microsoft.com/office/powerpoint/2010/main" val="375328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lante, grave&#10;&#10;Description générée automatiquement">
            <a:extLst>
              <a:ext uri="{FF2B5EF4-FFF2-40B4-BE49-F238E27FC236}">
                <a16:creationId xmlns:a16="http://schemas.microsoft.com/office/drawing/2014/main" id="{60A6806F-6354-4479-078F-6B5CDA23AB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21" y="3026649"/>
            <a:ext cx="4428000" cy="3321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ur, décoration d’intérieur, Moulures&#10;&#10;Description générée automatiquement">
            <a:extLst>
              <a:ext uri="{FF2B5EF4-FFF2-40B4-BE49-F238E27FC236}">
                <a16:creationId xmlns:a16="http://schemas.microsoft.com/office/drawing/2014/main" id="{20D62719-616F-78CD-7237-50D364187C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5785" y="332526"/>
            <a:ext cx="5184000" cy="344973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9429352-0424-29C5-FF0D-4E72CE17F15B}"/>
              </a:ext>
            </a:extLst>
          </p:cNvPr>
          <p:cNvSpPr txBox="1"/>
          <p:nvPr/>
        </p:nvSpPr>
        <p:spPr>
          <a:xfrm>
            <a:off x="7758546" y="3953240"/>
            <a:ext cx="5683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Intérieur Du château</a:t>
            </a:r>
          </a:p>
        </p:txBody>
      </p:sp>
    </p:spTree>
    <p:extLst>
      <p:ext uri="{BB962C8B-B14F-4D97-AF65-F5344CB8AC3E}">
        <p14:creationId xmlns:p14="http://schemas.microsoft.com/office/powerpoint/2010/main" val="160210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bâtiment, intérieur, bougie&#10;&#10;Description générée automatiquement">
            <a:extLst>
              <a:ext uri="{FF2B5EF4-FFF2-40B4-BE49-F238E27FC236}">
                <a16:creationId xmlns:a16="http://schemas.microsoft.com/office/drawing/2014/main" id="{CB564D2E-DFAC-F097-6119-9AD5E33EEC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506" y="3122901"/>
            <a:ext cx="4320000" cy="33696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oulures, mur, Plafonnier&#10;&#10;Description générée automatiquement">
            <a:extLst>
              <a:ext uri="{FF2B5EF4-FFF2-40B4-BE49-F238E27FC236}">
                <a16:creationId xmlns:a16="http://schemas.microsoft.com/office/drawing/2014/main" id="{7B7FFA72-2CDC-972F-0CC8-0040D29EF5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496" y="295275"/>
            <a:ext cx="4320000" cy="33696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CF0A27-DFC1-F273-8589-130F9DFC6D67}"/>
              </a:ext>
            </a:extLst>
          </p:cNvPr>
          <p:cNvSpPr txBox="1"/>
          <p:nvPr/>
        </p:nvSpPr>
        <p:spPr>
          <a:xfrm>
            <a:off x="6198623" y="4419599"/>
            <a:ext cx="6691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L’Intérieur Du Château</a:t>
            </a:r>
          </a:p>
        </p:txBody>
      </p:sp>
    </p:spTree>
    <p:extLst>
      <p:ext uri="{BB962C8B-B14F-4D97-AF65-F5344CB8AC3E}">
        <p14:creationId xmlns:p14="http://schemas.microsoft.com/office/powerpoint/2010/main" val="182436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étrie, Moulures, bâtiment, intérieur&#10;&#10;Description générée automatiquement">
            <a:extLst>
              <a:ext uri="{FF2B5EF4-FFF2-40B4-BE49-F238E27FC236}">
                <a16:creationId xmlns:a16="http://schemas.microsoft.com/office/drawing/2014/main" id="{1A99974F-BC64-56A9-AC22-8523E0436F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525" y="324282"/>
            <a:ext cx="4320000" cy="3369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culpture, soulagement, Sculpture sur pierre, Artefact&#10;&#10;Description générée automatiquement">
            <a:extLst>
              <a:ext uri="{FF2B5EF4-FFF2-40B4-BE49-F238E27FC236}">
                <a16:creationId xmlns:a16="http://schemas.microsoft.com/office/drawing/2014/main" id="{DAB02475-367A-8880-172E-036F1D327D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7475" y="3233737"/>
            <a:ext cx="4284000" cy="33415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4495B7-7E0C-8DD4-E1C3-2AC45F98DC83}"/>
              </a:ext>
            </a:extLst>
          </p:cNvPr>
          <p:cNvSpPr txBox="1"/>
          <p:nvPr/>
        </p:nvSpPr>
        <p:spPr>
          <a:xfrm>
            <a:off x="435034" y="3717712"/>
            <a:ext cx="5056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plafond Avec Son Lustre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8830B4B-1679-2B84-7929-42D4BE1CDBAF}"/>
              </a:ext>
            </a:extLst>
          </p:cNvPr>
          <p:cNvSpPr txBox="1"/>
          <p:nvPr/>
        </p:nvSpPr>
        <p:spPr>
          <a:xfrm>
            <a:off x="7124352" y="854920"/>
            <a:ext cx="46745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décors de gypserie illustrent la rencontre des modèles académiques parisiens avec le savoir-faire technique et la créativité des gypsiers provençaux.</a:t>
            </a:r>
          </a:p>
        </p:txBody>
      </p:sp>
    </p:spTree>
    <p:extLst>
      <p:ext uri="{BB962C8B-B14F-4D97-AF65-F5344CB8AC3E}">
        <p14:creationId xmlns:p14="http://schemas.microsoft.com/office/powerpoint/2010/main" val="265636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24054A1-0F36-605C-5611-3044581585FD}"/>
              </a:ext>
            </a:extLst>
          </p:cNvPr>
          <p:cNvSpPr txBox="1"/>
          <p:nvPr/>
        </p:nvSpPr>
        <p:spPr>
          <a:xfrm>
            <a:off x="6096000" y="4641954"/>
            <a:ext cx="7356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Décors de gypserie</a:t>
            </a:r>
          </a:p>
        </p:txBody>
      </p:sp>
      <p:pic>
        <p:nvPicPr>
          <p:cNvPr id="4" name="Image 3" descr="Une image contenant bâtiment, art, Symétrie, Motif&#10;&#10;Description générée automatiquement">
            <a:extLst>
              <a:ext uri="{FF2B5EF4-FFF2-40B4-BE49-F238E27FC236}">
                <a16:creationId xmlns:a16="http://schemas.microsoft.com/office/drawing/2014/main" id="{E936904F-C667-6B34-736B-7209444D7D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798" y="3187987"/>
            <a:ext cx="4320000" cy="3369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art, Motif, Volute, Sculpture&#10;&#10;Description générée automatiquement">
            <a:extLst>
              <a:ext uri="{FF2B5EF4-FFF2-40B4-BE49-F238E27FC236}">
                <a16:creationId xmlns:a16="http://schemas.microsoft.com/office/drawing/2014/main" id="{C9C39F04-E06F-50DD-6E5E-D460CB97C1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3325" y="208577"/>
            <a:ext cx="4320000" cy="3369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72061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ur, intérieur, décoration d’intérieur&#10;&#10;Description générée automatiquement">
            <a:extLst>
              <a:ext uri="{FF2B5EF4-FFF2-40B4-BE49-F238E27FC236}">
                <a16:creationId xmlns:a16="http://schemas.microsoft.com/office/drawing/2014/main" id="{0E96879A-FE9D-95C9-A660-02186FE690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127" y="401644"/>
            <a:ext cx="4392000" cy="342413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escaliers, porte, bâtiment, fenêtre&#10;&#10;Description générée automatiquement">
            <a:extLst>
              <a:ext uri="{FF2B5EF4-FFF2-40B4-BE49-F238E27FC236}">
                <a16:creationId xmlns:a16="http://schemas.microsoft.com/office/drawing/2014/main" id="{C87EE500-BCF8-151C-9BAF-5B26EA4DEC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3511" y="3228779"/>
            <a:ext cx="4968000" cy="329264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617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tatue, Sculpture sur pierre, bâtiment&#10;&#10;Description générée automatiquement">
            <a:extLst>
              <a:ext uri="{FF2B5EF4-FFF2-40B4-BE49-F238E27FC236}">
                <a16:creationId xmlns:a16="http://schemas.microsoft.com/office/drawing/2014/main" id="{519F2436-298D-FF59-1C4C-B36FE2CF34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909" y="3027217"/>
            <a:ext cx="4248000" cy="329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9F576B4-F395-B81F-B221-EB080FD128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7091" y="356888"/>
            <a:ext cx="4356000" cy="326278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789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8B54563-654D-C99B-D4E4-8F3BFF26D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839" y="368444"/>
            <a:ext cx="5076000" cy="337782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plein air, bâtiment, maison, arbre&#10;&#10;Description générée automatiquement">
            <a:extLst>
              <a:ext uri="{FF2B5EF4-FFF2-40B4-BE49-F238E27FC236}">
                <a16:creationId xmlns:a16="http://schemas.microsoft.com/office/drawing/2014/main" id="{2F4061A9-F245-399F-86BF-D5045EEA1B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159" y="3312276"/>
            <a:ext cx="4428000" cy="327998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84948E9-33EC-4428-4985-CF46792E7B39}"/>
              </a:ext>
            </a:extLst>
          </p:cNvPr>
          <p:cNvSpPr txBox="1"/>
          <p:nvPr/>
        </p:nvSpPr>
        <p:spPr>
          <a:xfrm>
            <a:off x="7438159" y="2683087"/>
            <a:ext cx="507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De Suze La Rousse</a:t>
            </a:r>
          </a:p>
        </p:txBody>
      </p:sp>
    </p:spTree>
    <p:extLst>
      <p:ext uri="{BB962C8B-B14F-4D97-AF65-F5344CB8AC3E}">
        <p14:creationId xmlns:p14="http://schemas.microsoft.com/office/powerpoint/2010/main" val="2416475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4B6D7AA-463B-64BF-82FD-BF2ABC0FB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38" y="2996009"/>
            <a:ext cx="5292000" cy="35537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7D6F6FF-8DFA-F288-D42F-A6866A73126B}"/>
              </a:ext>
            </a:extLst>
          </p:cNvPr>
          <p:cNvSpPr txBox="1"/>
          <p:nvPr/>
        </p:nvSpPr>
        <p:spPr>
          <a:xfrm>
            <a:off x="270164" y="1135832"/>
            <a:ext cx="9213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Village se Suze La Rousse a Suivre &gt;</a:t>
            </a:r>
          </a:p>
        </p:txBody>
      </p:sp>
      <p:pic>
        <p:nvPicPr>
          <p:cNvPr id="5" name="Image 4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5D00C9A7-C189-C579-E97B-DA723F1F1B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2962" y="214348"/>
            <a:ext cx="5076000" cy="3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548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oisinage, bâtiment&#10;&#10;Description générée automatiquement">
            <a:extLst>
              <a:ext uri="{FF2B5EF4-FFF2-40B4-BE49-F238E27FC236}">
                <a16:creationId xmlns:a16="http://schemas.microsoft.com/office/drawing/2014/main" id="{CC68B1E6-F0C7-1E66-4D01-9E8D30913E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691" y="408709"/>
            <a:ext cx="5256000" cy="35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église, fenêtre&#10;&#10;Description générée automatiquement">
            <a:extLst>
              <a:ext uri="{FF2B5EF4-FFF2-40B4-BE49-F238E27FC236}">
                <a16:creationId xmlns:a16="http://schemas.microsoft.com/office/drawing/2014/main" id="{705DD6FA-7E2E-5064-B1DE-25FD7D69BF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7630" y="3178017"/>
            <a:ext cx="4500000" cy="33719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305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uisine, nourriture, assiette, Restauration rapide&#10;&#10;Description générée automatiquement">
            <a:extLst>
              <a:ext uri="{FF2B5EF4-FFF2-40B4-BE49-F238E27FC236}">
                <a16:creationId xmlns:a16="http://schemas.microsoft.com/office/drawing/2014/main" id="{10E037BD-E15E-CC18-A9B5-FD332C2A9C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318" y="2802082"/>
            <a:ext cx="3816000" cy="38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A575BF-AD32-6B38-83F2-E479AAABA0A7}"/>
              </a:ext>
            </a:extLst>
          </p:cNvPr>
          <p:cNvSpPr txBox="1"/>
          <p:nvPr/>
        </p:nvSpPr>
        <p:spPr>
          <a:xfrm>
            <a:off x="249382" y="2184553"/>
            <a:ext cx="5223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Parmentier au confit de canard</a:t>
            </a:r>
          </a:p>
        </p:txBody>
      </p:sp>
      <p:pic>
        <p:nvPicPr>
          <p:cNvPr id="8" name="Image 7" descr="Une image contenant plein air, arbre, bâtiment, château&#10;&#10;Description générée automatiquement">
            <a:extLst>
              <a:ext uri="{FF2B5EF4-FFF2-40B4-BE49-F238E27FC236}">
                <a16:creationId xmlns:a16="http://schemas.microsoft.com/office/drawing/2014/main" id="{FB477A1D-BDF6-0744-109E-1EE3E39973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6618" y="318738"/>
            <a:ext cx="5976000" cy="3423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97652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C49D8D5-DCB0-B6C8-0F70-F0F668061FC8}"/>
              </a:ext>
            </a:extLst>
          </p:cNvPr>
          <p:cNvSpPr txBox="1"/>
          <p:nvPr/>
        </p:nvSpPr>
        <p:spPr>
          <a:xfrm>
            <a:off x="955963" y="2078182"/>
            <a:ext cx="1212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Suze La Rousse Et Son Château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4FABC0B-164A-4C38-23BF-2EDEB3E7A5E5}"/>
              </a:ext>
            </a:extLst>
          </p:cNvPr>
          <p:cNvSpPr txBox="1"/>
          <p:nvPr/>
        </p:nvSpPr>
        <p:spPr>
          <a:xfrm>
            <a:off x="3338944" y="2674791"/>
            <a:ext cx="8174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9CBFA30-BC32-792B-2643-52745844F8D7}"/>
              </a:ext>
            </a:extLst>
          </p:cNvPr>
          <p:cNvSpPr txBox="1"/>
          <p:nvPr/>
        </p:nvSpPr>
        <p:spPr>
          <a:xfrm>
            <a:off x="4197927" y="3429000"/>
            <a:ext cx="71489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Proposé Par Lorient</a:t>
            </a:r>
          </a:p>
        </p:txBody>
      </p:sp>
    </p:spTree>
    <p:extLst>
      <p:ext uri="{BB962C8B-B14F-4D97-AF65-F5344CB8AC3E}">
        <p14:creationId xmlns:p14="http://schemas.microsoft.com/office/powerpoint/2010/main" val="81018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275</Words>
  <Application>Microsoft Office PowerPoint</Application>
  <PresentationFormat>Grand écran</PresentationFormat>
  <Paragraphs>26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2024-04-05T09:10:18Z</dcterms:created>
  <dcterms:modified xsi:type="dcterms:W3CDTF">2024-04-05T12:52:03Z</dcterms:modified>
</cp:coreProperties>
</file>