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1" r:id="rId4"/>
    <p:sldId id="283" r:id="rId5"/>
    <p:sldId id="282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64" r:id="rId23"/>
    <p:sldId id="263" r:id="rId24"/>
    <p:sldId id="262" r:id="rId25"/>
    <p:sldId id="261" r:id="rId26"/>
    <p:sldId id="260" r:id="rId27"/>
    <p:sldId id="259" r:id="rId28"/>
    <p:sldId id="258" r:id="rId29"/>
    <p:sldId id="257" r:id="rId30"/>
    <p:sldId id="284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839" autoAdjust="0"/>
    <p:restoredTop sz="94660"/>
  </p:normalViewPr>
  <p:slideViewPr>
    <p:cSldViewPr snapToGrid="0">
      <p:cViewPr varScale="1">
        <p:scale>
          <a:sx n="68" d="100"/>
          <a:sy n="68" d="100"/>
        </p:scale>
        <p:origin x="38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A4A936-7233-7FC6-6DA7-688CEF4C11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903ADB-C0C8-AA31-F95B-602D79F1AC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86D945-C242-AEF4-5FDF-4E4D3A949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9119EF-5FC8-A2EA-3146-D1045B980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1A2912-0FD0-026D-BBC0-6A3D55FE9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32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2C6F0-37F0-CAA6-B839-159523CD2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389053-8894-69B9-0F39-18EDD6DA69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DC8B87-B523-220D-D0FD-4CA994386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BBE545-C211-E1D1-40D2-2BB68DCA5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6A5F64-AEB1-AA3D-6887-513456402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689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0508D9-1ECC-1B0B-1C6E-AF6273264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8D8FF5-AB20-8708-6557-0F4A782EA0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3FDFC5-765C-FF08-FEC9-C8A0B1494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08479C-AD27-BAB0-F8D9-01F93BEFF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626421-ECFB-5DF0-F40D-79725CFA1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89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ED7E45-6517-8E63-BC34-6656C5FDC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B999E9-A2EE-732E-A9F8-E7CD2825E7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FCC4B9-105D-56D4-B8FE-AD54D74140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3A1715-7384-2EA5-C4DF-8C69577A0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F9ACA4-932C-74C3-E4EA-762978A62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591B8E-9A21-F97B-97CA-72B46A1C2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90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6DA53-FFBA-EFF4-9564-59A514C22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5E4C02-DACD-AB29-4C95-0E27001C1A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06B041-F4A4-82FD-69B3-66353071A5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5F88538-75E0-7226-9D2D-374482D6CA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C883418-6B73-29AF-4FB9-5B512D681A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E8F0565-C399-65E3-E6D7-BBBAB08E6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242213D-C46D-6FF7-1C77-5A3A36259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DB48B3C-F87A-FB4A-C49B-B5D913463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4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0EA99E-8603-AF7E-4338-1B4FCB68A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3ECCBEA-C345-1F4E-19C0-83F9D9F0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2531648-555E-39DC-2B6B-855803D73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CFE5562-58C1-C1F2-D142-C56B90A70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62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5A045DD-3AA8-3A79-8EF0-744A2BF90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45D08E3-BC4C-465C-396B-28B366F7F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8477DB8-747A-D9D2-7FDE-4FCCF8AD8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14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04C587-4D58-F2E0-CA48-05533C976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D96C95-66CE-AA9C-25B6-385B98D42C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C8C634-8336-C46F-7E97-6FD95BA58B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946AD2A-9254-3E9E-7195-3D4732D0A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6770DA3-D04B-FD98-E528-678D0EC84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53B83C-AE6A-4293-A21E-24ED9BB98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72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1A818-B314-89D1-0AE5-A3690C42C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001ED51-CD69-B6E6-E88A-ABF1A85895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E23009-EF49-385E-74A6-6AD1F1262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F0F21D-BCBA-8D0E-295F-79AC7EBBF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C1E805-4481-9382-0244-9582E7B36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AE469A-4812-0DFF-48EA-EFE4B7B0C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47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968FE-5177-D24E-AF9D-B15460D43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BFE3770-8EBD-6078-3FF8-A5461CE89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E660F8-EE21-02B7-6106-91F59DFE7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AA9E6A-101F-E177-7F5C-323FC4CDC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58701-ED5E-7AAA-59B8-1EFF75B5A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09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DC16AFD-6EFF-3B79-451B-8916EDBDC2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E46A868-2952-A87A-F6BF-78545B903B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50EC20-DED8-39A3-8CAC-FB2D4CB0C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B08ED0-38DA-8D68-4C0F-8CA546F1A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2F7227-2820-7C4F-C167-B42CFD27F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34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833C3FE-AD9B-BC22-33CE-C93297F35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5A4831-F24A-A223-27DE-F671D8FA1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BA4B58-CC94-8379-075B-3CC268B8C6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A1FDC2-D96B-4C0F-B858-1D06F8EC6EB9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415B37-9F89-E3CE-8320-2354656246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47E0DC-CCFC-0616-6D02-80B671EDB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0A24159-B8F4-4AD8-B926-C245EDD2B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806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eau, Pont haubané&#10;&#10;Description générée automatiquement">
            <a:extLst>
              <a:ext uri="{FF2B5EF4-FFF2-40B4-BE49-F238E27FC236}">
                <a16:creationId xmlns:a16="http://schemas.microsoft.com/office/drawing/2014/main" id="{3961E4F8-5185-49F2-FFE4-56060BB7D2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1068723"/>
            <a:ext cx="10944000" cy="446310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42C920-5773-BD70-FCE2-95E0A54653EA}"/>
              </a:ext>
            </a:extLst>
          </p:cNvPr>
          <p:cNvSpPr txBox="1"/>
          <p:nvPr/>
        </p:nvSpPr>
        <p:spPr>
          <a:xfrm>
            <a:off x="1587930" y="5154642"/>
            <a:ext cx="93383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panorama du pont Erasmus et de la Meuse dans la ville néerlandaise de Rotterdam. Visibles de gauche à droite en arrière-plan, le New Luxor Theatre, le siège régional de KPN, Montevideo (tour) et le World Port Center (tour).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EC7D5C3-99D6-99C6-D6D7-7DEB9F0221C1}"/>
              </a:ext>
            </a:extLst>
          </p:cNvPr>
          <p:cNvSpPr txBox="1"/>
          <p:nvPr/>
        </p:nvSpPr>
        <p:spPr>
          <a:xfrm>
            <a:off x="1991620" y="944545"/>
            <a:ext cx="10438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Rotterdam ( Pays – Bas ) N°1</a:t>
            </a:r>
          </a:p>
        </p:txBody>
      </p:sp>
    </p:spTree>
    <p:extLst>
      <p:ext uri="{BB962C8B-B14F-4D97-AF65-F5344CB8AC3E}">
        <p14:creationId xmlns:p14="http://schemas.microsoft.com/office/powerpoint/2010/main" val="194928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  <p:sndAc>
          <p:stSnd loop="1">
            <p:snd r:embed="rId2" name="Alpenzusjes - Wienie Wienie.wav"/>
          </p:stSnd>
        </p:sndAc>
      </p:transition>
    </mc:Choice>
    <mc:Fallback>
      <p:transition spd="slow" advClick="0" advTm="8000">
        <p:checker/>
        <p:sndAc>
          <p:stSnd loop="1">
            <p:snd r:embed="rId2" name="Alpenzusjes - Wienie Wien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AFC3352-C5FC-21C2-18C1-959791480897}"/>
              </a:ext>
            </a:extLst>
          </p:cNvPr>
          <p:cNvSpPr txBox="1"/>
          <p:nvPr/>
        </p:nvSpPr>
        <p:spPr>
          <a:xfrm>
            <a:off x="349771" y="335845"/>
            <a:ext cx="1170731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Rotterdam est une importante ville portuaire de la province néerlandaise de Hollande-Méridionale. Les navires anciens et les expositions du musée maritime retracent l'histoire navale de la ville. Le quartier de </a:t>
            </a:r>
            <a:r>
              <a:rPr lang="fr-FR" sz="3600" b="1" dirty="0" err="1">
                <a:solidFill>
                  <a:schemeClr val="bg1"/>
                </a:solidFill>
              </a:rPr>
              <a:t>Delfshaven</a:t>
            </a:r>
            <a:r>
              <a:rPr lang="fr-FR" sz="3600" b="1" dirty="0">
                <a:solidFill>
                  <a:schemeClr val="bg1"/>
                </a:solidFill>
              </a:rPr>
              <a:t>, datant du XVIIe siècle, regorge de boutiques le long du canal ; c'est également le site de l'église des Pères pèlerins, où les pèlerins se recueillaient avant de naviguer vers l'Amérique. Après avoir été presque totalement reconstruite à la suite de la 2nde Guerre mondiale, la ville est à présent connue pour son architecture moderne et audacieuse</a:t>
            </a:r>
          </a:p>
        </p:txBody>
      </p:sp>
    </p:spTree>
    <p:extLst>
      <p:ext uri="{BB962C8B-B14F-4D97-AF65-F5344CB8AC3E}">
        <p14:creationId xmlns:p14="http://schemas.microsoft.com/office/powerpoint/2010/main" val="2312627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20231EA8-C95B-659E-81B9-EF478F1503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15" y="189000"/>
            <a:ext cx="4628571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1F6691-EF91-F48C-7C92-8BF306BB60CA}"/>
              </a:ext>
            </a:extLst>
          </p:cNvPr>
          <p:cNvSpPr txBox="1"/>
          <p:nvPr/>
        </p:nvSpPr>
        <p:spPr>
          <a:xfrm>
            <a:off x="4766276" y="5838003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Laurens, Rotterdam</a:t>
            </a:r>
          </a:p>
        </p:txBody>
      </p:sp>
      <p:pic>
        <p:nvPicPr>
          <p:cNvPr id="6" name="Image 5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4EF4EF42-D807-F094-6004-EE5114D78F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6276" y="189000"/>
            <a:ext cx="462030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58C691-28E9-FB8C-76B4-D739BCF33FF9}"/>
              </a:ext>
            </a:extLst>
          </p:cNvPr>
          <p:cNvSpPr txBox="1"/>
          <p:nvPr/>
        </p:nvSpPr>
        <p:spPr>
          <a:xfrm>
            <a:off x="5718874" y="982979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Euromast, Rotterdam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4EDA85B-8102-9B8E-7795-243EB4013284}"/>
              </a:ext>
            </a:extLst>
          </p:cNvPr>
          <p:cNvSpPr txBox="1"/>
          <p:nvPr/>
        </p:nvSpPr>
        <p:spPr>
          <a:xfrm>
            <a:off x="5423898" y="5394961"/>
            <a:ext cx="2114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B471264-8228-45EC-67DA-63742C035A2A}"/>
              </a:ext>
            </a:extLst>
          </p:cNvPr>
          <p:cNvSpPr txBox="1"/>
          <p:nvPr/>
        </p:nvSpPr>
        <p:spPr>
          <a:xfrm>
            <a:off x="6261816" y="537210"/>
            <a:ext cx="1434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36517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Canal&#10;&#10;Description générée automatiquement">
            <a:extLst>
              <a:ext uri="{FF2B5EF4-FFF2-40B4-BE49-F238E27FC236}">
                <a16:creationId xmlns:a16="http://schemas.microsoft.com/office/drawing/2014/main" id="{D5773227-3E06-6FA1-20B9-CD53B4C48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694" y="182901"/>
            <a:ext cx="945371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DEFA70-A38A-1678-67C1-D7608EB3BAEC}"/>
              </a:ext>
            </a:extLst>
          </p:cNvPr>
          <p:cNvSpPr txBox="1"/>
          <p:nvPr/>
        </p:nvSpPr>
        <p:spPr>
          <a:xfrm>
            <a:off x="4560570" y="6021236"/>
            <a:ext cx="8601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Rotterdam, Witte Huis</a:t>
            </a:r>
          </a:p>
        </p:txBody>
      </p:sp>
    </p:spTree>
    <p:extLst>
      <p:ext uri="{BB962C8B-B14F-4D97-AF65-F5344CB8AC3E}">
        <p14:creationId xmlns:p14="http://schemas.microsoft.com/office/powerpoint/2010/main" val="2246417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, Architecture médiévale&#10;&#10;Description générée automatiquement">
            <a:extLst>
              <a:ext uri="{FF2B5EF4-FFF2-40B4-BE49-F238E27FC236}">
                <a16:creationId xmlns:a16="http://schemas.microsoft.com/office/drawing/2014/main" id="{A3E471CE-E42F-BC67-3599-822ADEFC86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1" y="279000"/>
            <a:ext cx="947589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81219-3C16-F3BE-2F22-C6107F29350B}"/>
              </a:ext>
            </a:extLst>
          </p:cNvPr>
          <p:cNvSpPr txBox="1"/>
          <p:nvPr/>
        </p:nvSpPr>
        <p:spPr>
          <a:xfrm>
            <a:off x="4217670" y="6124085"/>
            <a:ext cx="9109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Hôtel de ville de Rotterdam</a:t>
            </a:r>
          </a:p>
        </p:txBody>
      </p:sp>
    </p:spTree>
    <p:extLst>
      <p:ext uri="{BB962C8B-B14F-4D97-AF65-F5344CB8AC3E}">
        <p14:creationId xmlns:p14="http://schemas.microsoft.com/office/powerpoint/2010/main" val="373018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hotographie aérienne, plein air, Vue plongeante&#10;&#10;Description générée automatiquement">
            <a:extLst>
              <a:ext uri="{FF2B5EF4-FFF2-40B4-BE49-F238E27FC236}">
                <a16:creationId xmlns:a16="http://schemas.microsoft.com/office/drawing/2014/main" id="{76861F07-E4D5-2464-7288-3F33CA43C0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74320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1BC4C3-69A3-F627-E32A-1F51DA49ACF2}"/>
              </a:ext>
            </a:extLst>
          </p:cNvPr>
          <p:cNvSpPr txBox="1"/>
          <p:nvPr/>
        </p:nvSpPr>
        <p:spPr>
          <a:xfrm>
            <a:off x="4240530" y="5752655"/>
            <a:ext cx="809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de Rotterdam.</a:t>
            </a:r>
          </a:p>
        </p:txBody>
      </p:sp>
    </p:spTree>
    <p:extLst>
      <p:ext uri="{BB962C8B-B14F-4D97-AF65-F5344CB8AC3E}">
        <p14:creationId xmlns:p14="http://schemas.microsoft.com/office/powerpoint/2010/main" val="55020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69392605-C2F7-E4B4-6695-9F430C5F7BE1}"/>
              </a:ext>
            </a:extLst>
          </p:cNvPr>
          <p:cNvSpPr txBox="1"/>
          <p:nvPr/>
        </p:nvSpPr>
        <p:spPr>
          <a:xfrm>
            <a:off x="3003233" y="3244334"/>
            <a:ext cx="6189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Vue aérienne de Rotterdam.</a:t>
            </a:r>
          </a:p>
        </p:txBody>
      </p:sp>
      <p:pic>
        <p:nvPicPr>
          <p:cNvPr id="7" name="Image 6" descr="Une image contenant ciel, plein air, pont, eau&#10;&#10;Description générée automatiquement">
            <a:extLst>
              <a:ext uri="{FF2B5EF4-FFF2-40B4-BE49-F238E27FC236}">
                <a16:creationId xmlns:a16="http://schemas.microsoft.com/office/drawing/2014/main" id="{D0CBEC51-EA38-E0F0-42AF-89819891E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90600"/>
            <a:ext cx="9753600" cy="4876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B30492D-509A-2868-DEA3-C5E68B0E7D39}"/>
              </a:ext>
            </a:extLst>
          </p:cNvPr>
          <p:cNvSpPr txBox="1"/>
          <p:nvPr/>
        </p:nvSpPr>
        <p:spPr>
          <a:xfrm>
            <a:off x="2571750" y="5375255"/>
            <a:ext cx="8903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Nouvelle Meuse enjambée par le </a:t>
            </a:r>
            <a:r>
              <a:rPr lang="fr-FR" sz="2400" b="1" dirty="0" err="1">
                <a:solidFill>
                  <a:srgbClr val="FFFF00"/>
                </a:solidFill>
              </a:rPr>
              <a:t>Willemsbrug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616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anal, ciel, arbre&#10;&#10;Description générée automatiquement">
            <a:extLst>
              <a:ext uri="{FF2B5EF4-FFF2-40B4-BE49-F238E27FC236}">
                <a16:creationId xmlns:a16="http://schemas.microsoft.com/office/drawing/2014/main" id="{764BA55C-0DA9-C84B-FD3F-02F663965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4000" y="902970"/>
            <a:ext cx="9864000" cy="487987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4D41B1-7906-9446-1A57-94E2BE202828}"/>
              </a:ext>
            </a:extLst>
          </p:cNvPr>
          <p:cNvSpPr txBox="1"/>
          <p:nvPr/>
        </p:nvSpPr>
        <p:spPr>
          <a:xfrm>
            <a:off x="4663440" y="5172956"/>
            <a:ext cx="931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Rotterdamse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Schie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597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tatue&#10;&#10;Description générée automatiquement">
            <a:extLst>
              <a:ext uri="{FF2B5EF4-FFF2-40B4-BE49-F238E27FC236}">
                <a16:creationId xmlns:a16="http://schemas.microsoft.com/office/drawing/2014/main" id="{F9963C1E-A9A6-D2E8-2B73-31549069B2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06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EB8D42-C2D2-A2B5-1B34-723CC5CD956F}"/>
              </a:ext>
            </a:extLst>
          </p:cNvPr>
          <p:cNvSpPr txBox="1"/>
          <p:nvPr/>
        </p:nvSpPr>
        <p:spPr>
          <a:xfrm>
            <a:off x="3817620" y="6117335"/>
            <a:ext cx="7818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Bâtiments à </a:t>
            </a:r>
            <a:r>
              <a:rPr lang="fr-FR" sz="2400" b="1" dirty="0" err="1">
                <a:solidFill>
                  <a:srgbClr val="FFFF00"/>
                </a:solidFill>
              </a:rPr>
              <a:t>Liskwartier</a:t>
            </a:r>
            <a:r>
              <a:rPr lang="fr-FR" sz="2400" b="1" dirty="0">
                <a:solidFill>
                  <a:srgbClr val="FFFF00"/>
                </a:solidFill>
              </a:rPr>
              <a:t> Rotterdam.</a:t>
            </a:r>
          </a:p>
        </p:txBody>
      </p:sp>
    </p:spTree>
    <p:extLst>
      <p:ext uri="{BB962C8B-B14F-4D97-AF65-F5344CB8AC3E}">
        <p14:creationId xmlns:p14="http://schemas.microsoft.com/office/powerpoint/2010/main" val="323029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37239C20-D54C-639F-B92B-5A37AA7AE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81A1DD-C7F0-00F5-B0BF-10D3EB3A98ED}"/>
              </a:ext>
            </a:extLst>
          </p:cNvPr>
          <p:cNvSpPr txBox="1"/>
          <p:nvPr/>
        </p:nvSpPr>
        <p:spPr>
          <a:xfrm>
            <a:off x="1896000" y="6117335"/>
            <a:ext cx="8926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rgbClr val="FFFF00"/>
                </a:solidFill>
              </a:rPr>
              <a:t>Noorderkanaal </a:t>
            </a:r>
            <a:r>
              <a:rPr lang="nl-NL" sz="2400" b="1" dirty="0" err="1">
                <a:solidFill>
                  <a:srgbClr val="FFFF00"/>
                </a:solidFill>
              </a:rPr>
              <a:t>depuis</a:t>
            </a:r>
            <a:r>
              <a:rPr lang="nl-NL" sz="2400" b="1" dirty="0">
                <a:solidFill>
                  <a:srgbClr val="FFFF00"/>
                </a:solidFill>
              </a:rPr>
              <a:t> </a:t>
            </a:r>
            <a:r>
              <a:rPr lang="nl-NL" sz="2400" b="1" dirty="0" err="1">
                <a:solidFill>
                  <a:srgbClr val="FFFF00"/>
                </a:solidFill>
              </a:rPr>
              <a:t>le</a:t>
            </a:r>
            <a:r>
              <a:rPr lang="nl-NL" sz="2400" b="1" dirty="0">
                <a:solidFill>
                  <a:srgbClr val="FFFF00"/>
                </a:solidFill>
              </a:rPr>
              <a:t> pont </a:t>
            </a:r>
            <a:r>
              <a:rPr lang="nl-NL" sz="2400" b="1" dirty="0" err="1">
                <a:solidFill>
                  <a:srgbClr val="FFFF00"/>
                </a:solidFill>
              </a:rPr>
              <a:t>Vroesenkade</a:t>
            </a:r>
            <a:r>
              <a:rPr lang="nl-NL" sz="2400" b="1" dirty="0">
                <a:solidFill>
                  <a:srgbClr val="FFFF00"/>
                </a:solidFill>
              </a:rPr>
              <a:t> (Rotterdam noord).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49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e navigable, canal&#10;&#10;Description générée automatiquement">
            <a:extLst>
              <a:ext uri="{FF2B5EF4-FFF2-40B4-BE49-F238E27FC236}">
                <a16:creationId xmlns:a16="http://schemas.microsoft.com/office/drawing/2014/main" id="{3C964C73-2E16-DDCB-0979-B7E1E04650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73E9F7-EE4D-5AC0-0C84-AFAED8942318}"/>
              </a:ext>
            </a:extLst>
          </p:cNvPr>
          <p:cNvSpPr txBox="1"/>
          <p:nvPr/>
        </p:nvSpPr>
        <p:spPr>
          <a:xfrm>
            <a:off x="2461515" y="5732221"/>
            <a:ext cx="937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Barakkenbrug</a:t>
            </a:r>
            <a:r>
              <a:rPr lang="fr-FR" sz="2400" b="1" dirty="0">
                <a:solidFill>
                  <a:srgbClr val="FFFF00"/>
                </a:solidFill>
              </a:rPr>
              <a:t> - Rotterdam - Vue depuis le pont vers le </a:t>
            </a:r>
            <a:r>
              <a:rPr lang="fr-FR" sz="2400" b="1" dirty="0" err="1">
                <a:solidFill>
                  <a:srgbClr val="FFFF00"/>
                </a:solidFill>
              </a:rPr>
              <a:t>Crooswijksebrug</a:t>
            </a:r>
            <a:r>
              <a:rPr lang="fr-FR" sz="2400" b="1" dirty="0">
                <a:solidFill>
                  <a:srgbClr val="FFFF00"/>
                </a:solidFill>
              </a:rPr>
              <a:t> à l'ouest</a:t>
            </a:r>
          </a:p>
        </p:txBody>
      </p:sp>
    </p:spTree>
    <p:extLst>
      <p:ext uri="{BB962C8B-B14F-4D97-AF65-F5344CB8AC3E}">
        <p14:creationId xmlns:p14="http://schemas.microsoft.com/office/powerpoint/2010/main" val="83055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mer&#10;&#10;Description générée automatiquement">
            <a:extLst>
              <a:ext uri="{FF2B5EF4-FFF2-40B4-BE49-F238E27FC236}">
                <a16:creationId xmlns:a16="http://schemas.microsoft.com/office/drawing/2014/main" id="{4B0901A7-BBAC-6207-8640-E88315546E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14859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639576-D305-E21B-5199-450EE5BBA7F1}"/>
              </a:ext>
            </a:extLst>
          </p:cNvPr>
          <p:cNvSpPr txBox="1"/>
          <p:nvPr/>
        </p:nvSpPr>
        <p:spPr>
          <a:xfrm>
            <a:off x="4949190" y="5986925"/>
            <a:ext cx="6755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Hoek</a:t>
            </a:r>
            <a:r>
              <a:rPr lang="fr-FR" sz="2400" b="1" dirty="0">
                <a:solidFill>
                  <a:srgbClr val="FFFF00"/>
                </a:solidFill>
              </a:rPr>
              <a:t> van Holland</a:t>
            </a:r>
          </a:p>
        </p:txBody>
      </p:sp>
    </p:spTree>
    <p:extLst>
      <p:ext uri="{BB962C8B-B14F-4D97-AF65-F5344CB8AC3E}">
        <p14:creationId xmlns:p14="http://schemas.microsoft.com/office/powerpoint/2010/main" val="367358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B3B199A2-5E63-28B0-3A09-A246C842A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1152525"/>
            <a:ext cx="10800000" cy="43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5B077-BB5B-C141-98B7-1A25CBC745C1}"/>
              </a:ext>
            </a:extLst>
          </p:cNvPr>
          <p:cNvSpPr txBox="1"/>
          <p:nvPr/>
        </p:nvSpPr>
        <p:spPr>
          <a:xfrm>
            <a:off x="4893885" y="5266457"/>
            <a:ext cx="7406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Canal de Beer.</a:t>
            </a:r>
          </a:p>
        </p:txBody>
      </p:sp>
    </p:spTree>
    <p:extLst>
      <p:ext uri="{BB962C8B-B14F-4D97-AF65-F5344CB8AC3E}">
        <p14:creationId xmlns:p14="http://schemas.microsoft.com/office/powerpoint/2010/main" val="255771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moulin à vent&#10;&#10;Description générée automatiquement">
            <a:extLst>
              <a:ext uri="{FF2B5EF4-FFF2-40B4-BE49-F238E27FC236}">
                <a16:creationId xmlns:a16="http://schemas.microsoft.com/office/drawing/2014/main" id="{AE82B6B8-4979-6F8A-6841-03DB4D81F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02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159BEE-D4E7-9651-E57B-81F65F61FAAF}"/>
              </a:ext>
            </a:extLst>
          </p:cNvPr>
          <p:cNvSpPr txBox="1"/>
          <p:nvPr/>
        </p:nvSpPr>
        <p:spPr>
          <a:xfrm>
            <a:off x="5463540" y="6240780"/>
            <a:ext cx="8892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Canal </a:t>
            </a:r>
            <a:r>
              <a:rPr lang="fr-FR" sz="2400" b="1" dirty="0" err="1"/>
              <a:t>Hartel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855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eau, Ressources d’eau&#10;&#10;Description générée automatiquement">
            <a:extLst>
              <a:ext uri="{FF2B5EF4-FFF2-40B4-BE49-F238E27FC236}">
                <a16:creationId xmlns:a16="http://schemas.microsoft.com/office/drawing/2014/main" id="{5C770C65-53BC-AE42-AC45-481942B007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1619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0D2586-D50C-558E-CE49-7B23499990B9}"/>
              </a:ext>
            </a:extLst>
          </p:cNvPr>
          <p:cNvSpPr txBox="1"/>
          <p:nvPr/>
        </p:nvSpPr>
        <p:spPr>
          <a:xfrm>
            <a:off x="4069080" y="6260786"/>
            <a:ext cx="7609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du canal </a:t>
            </a:r>
            <a:r>
              <a:rPr lang="fr-FR" sz="2400" b="1" dirty="0" err="1"/>
              <a:t>Hartel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445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Ressources d’eau&#10;&#10;Description générée automatiquement">
            <a:extLst>
              <a:ext uri="{FF2B5EF4-FFF2-40B4-BE49-F238E27FC236}">
                <a16:creationId xmlns:a16="http://schemas.microsoft.com/office/drawing/2014/main" id="{7F5F74E3-D4F9-A026-252D-2DAFC64AC2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257" y="0"/>
            <a:ext cx="865348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7D34FA0-B8D2-D909-4969-F8C049E021B4}"/>
              </a:ext>
            </a:extLst>
          </p:cNvPr>
          <p:cNvSpPr txBox="1"/>
          <p:nvPr/>
        </p:nvSpPr>
        <p:spPr>
          <a:xfrm>
            <a:off x="3944326" y="6155495"/>
            <a:ext cx="8812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aérienne du canal </a:t>
            </a:r>
            <a:r>
              <a:rPr lang="fr-FR" sz="2400" b="1" dirty="0" err="1"/>
              <a:t>Caland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634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eau&#10;&#10;Description générée automatiquement">
            <a:extLst>
              <a:ext uri="{FF2B5EF4-FFF2-40B4-BE49-F238E27FC236}">
                <a16:creationId xmlns:a16="http://schemas.microsoft.com/office/drawing/2014/main" id="{C675072C-86A3-C2E3-4ACA-932A021E06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284" y="274320"/>
            <a:ext cx="986143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071ACF-6D48-E3FA-218D-3E443BD8E84E}"/>
              </a:ext>
            </a:extLst>
          </p:cNvPr>
          <p:cNvSpPr txBox="1"/>
          <p:nvPr/>
        </p:nvSpPr>
        <p:spPr>
          <a:xfrm>
            <a:off x="2846070" y="5798821"/>
            <a:ext cx="8549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 err="1">
                <a:solidFill>
                  <a:srgbClr val="FFFF00"/>
                </a:solidFill>
              </a:rPr>
              <a:t>Appartements</a:t>
            </a:r>
            <a:r>
              <a:rPr lang="nl-NL" sz="2400" b="1" dirty="0">
                <a:solidFill>
                  <a:srgbClr val="FFFF00"/>
                </a:solidFill>
              </a:rPr>
              <a:t> langs de Oude Maas </a:t>
            </a:r>
            <a:r>
              <a:rPr lang="nl-NL" sz="2400" b="1" dirty="0" err="1">
                <a:solidFill>
                  <a:srgbClr val="FFFF00"/>
                </a:solidFill>
              </a:rPr>
              <a:t>sur</a:t>
            </a:r>
            <a:r>
              <a:rPr lang="nl-NL" sz="2400" b="1" dirty="0">
                <a:solidFill>
                  <a:srgbClr val="FFFF00"/>
                </a:solidFill>
              </a:rPr>
              <a:t> la wijk Meeuwenplaat à Hoogvliet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31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Description générée automatiquement">
            <a:extLst>
              <a:ext uri="{FF2B5EF4-FFF2-40B4-BE49-F238E27FC236}">
                <a16:creationId xmlns:a16="http://schemas.microsoft.com/office/drawing/2014/main" id="{B5B8983A-5A2D-C228-2A44-08B3008A9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760" y="240042"/>
            <a:ext cx="10540479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884499-E2DA-C9A0-52A9-00ECBAB22FAB}"/>
              </a:ext>
            </a:extLst>
          </p:cNvPr>
          <p:cNvSpPr txBox="1"/>
          <p:nvPr/>
        </p:nvSpPr>
        <p:spPr>
          <a:xfrm>
            <a:off x="1870710" y="5829982"/>
            <a:ext cx="10321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Nouveau pont </a:t>
            </a:r>
            <a:r>
              <a:rPr lang="fr-FR" sz="2400" b="1" dirty="0" err="1">
                <a:solidFill>
                  <a:srgbClr val="FFFF00"/>
                </a:solidFill>
              </a:rPr>
              <a:t>Botlek</a:t>
            </a:r>
            <a:r>
              <a:rPr lang="fr-FR" sz="2400" b="1" dirty="0">
                <a:solidFill>
                  <a:srgbClr val="FFFF00"/>
                </a:solidFill>
              </a:rPr>
              <a:t> (ouvert en 2015) enjambant l'</a:t>
            </a:r>
            <a:r>
              <a:rPr lang="fr-FR" sz="2400" b="1" dirty="0" err="1">
                <a:solidFill>
                  <a:srgbClr val="FFFF00"/>
                </a:solidFill>
              </a:rPr>
              <a:t>Oude</a:t>
            </a:r>
            <a:r>
              <a:rPr lang="fr-FR" sz="2400" b="1" dirty="0">
                <a:solidFill>
                  <a:srgbClr val="FFFF00"/>
                </a:solidFill>
              </a:rPr>
              <a:t> Maas.</a:t>
            </a:r>
          </a:p>
        </p:txBody>
      </p:sp>
    </p:spTree>
    <p:extLst>
      <p:ext uri="{BB962C8B-B14F-4D97-AF65-F5344CB8AC3E}">
        <p14:creationId xmlns:p14="http://schemas.microsoft.com/office/powerpoint/2010/main" val="405550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sculpture, monument, ciel&#10;&#10;Description générée automatiquement">
            <a:extLst>
              <a:ext uri="{FF2B5EF4-FFF2-40B4-BE49-F238E27FC236}">
                <a16:creationId xmlns:a16="http://schemas.microsoft.com/office/drawing/2014/main" id="{949112F7-D3CB-67F2-907F-C30593F314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04" y="297000"/>
            <a:ext cx="4446499" cy="6264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229BFF-38BD-B4E2-573D-D53E3A56588D}"/>
              </a:ext>
            </a:extLst>
          </p:cNvPr>
          <p:cNvSpPr txBox="1"/>
          <p:nvPr/>
        </p:nvSpPr>
        <p:spPr>
          <a:xfrm>
            <a:off x="4869180" y="4560570"/>
            <a:ext cx="3680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d'Érasme, par </a:t>
            </a:r>
            <a:r>
              <a:rPr lang="fr-FR" sz="2400" b="1" dirty="0" err="1">
                <a:solidFill>
                  <a:srgbClr val="FFFF00"/>
                </a:solidFill>
              </a:rPr>
              <a:t>Hendrick</a:t>
            </a:r>
            <a:r>
              <a:rPr lang="fr-FR" sz="2400" b="1" dirty="0">
                <a:solidFill>
                  <a:srgbClr val="FFFF00"/>
                </a:solidFill>
              </a:rPr>
              <a:t> de Keyser (1622).</a:t>
            </a:r>
          </a:p>
        </p:txBody>
      </p:sp>
      <p:pic>
        <p:nvPicPr>
          <p:cNvPr id="8" name="Image 7" descr="Une image contenant plein air, herbe, ciel, Décoration de pelouse&#10;&#10;Description générée automatiquement">
            <a:extLst>
              <a:ext uri="{FF2B5EF4-FFF2-40B4-BE49-F238E27FC236}">
                <a16:creationId xmlns:a16="http://schemas.microsoft.com/office/drawing/2014/main" id="{943D815C-0B3F-EF29-C9AB-0572EFD017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9783" y="189000"/>
            <a:ext cx="353857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B2B671C-9C99-1906-8384-18B9985A1094}"/>
              </a:ext>
            </a:extLst>
          </p:cNvPr>
          <p:cNvSpPr txBox="1"/>
          <p:nvPr/>
        </p:nvSpPr>
        <p:spPr>
          <a:xfrm>
            <a:off x="5768063" y="1097101"/>
            <a:ext cx="27546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Sculpture symbolisant l'inondation de 1953 au parc des Musées de Rotterdam.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B965072-E361-87B2-E338-2AEF7CB7BA42}"/>
              </a:ext>
            </a:extLst>
          </p:cNvPr>
          <p:cNvSpPr txBox="1"/>
          <p:nvPr/>
        </p:nvSpPr>
        <p:spPr>
          <a:xfrm>
            <a:off x="6356106" y="450770"/>
            <a:ext cx="1024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31DF796-5F4E-D2B8-D97B-D28624362473}"/>
              </a:ext>
            </a:extLst>
          </p:cNvPr>
          <p:cNvSpPr txBox="1"/>
          <p:nvPr/>
        </p:nvSpPr>
        <p:spPr>
          <a:xfrm>
            <a:off x="5948153" y="4124752"/>
            <a:ext cx="2491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20113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FBD72191-46D3-F46B-22CB-73976D2143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270" y="459000"/>
            <a:ext cx="713915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66A86B-C3D6-45DB-416B-AC21C361C704}"/>
              </a:ext>
            </a:extLst>
          </p:cNvPr>
          <p:cNvSpPr txBox="1"/>
          <p:nvPr/>
        </p:nvSpPr>
        <p:spPr>
          <a:xfrm>
            <a:off x="2626270" y="5990913"/>
            <a:ext cx="7832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Rotterdam vers 1660, avec la tour de l'église Saint-Laurent en arrière-plan.</a:t>
            </a:r>
          </a:p>
        </p:txBody>
      </p:sp>
    </p:spTree>
    <p:extLst>
      <p:ext uri="{BB962C8B-B14F-4D97-AF65-F5344CB8AC3E}">
        <p14:creationId xmlns:p14="http://schemas.microsoft.com/office/powerpoint/2010/main" val="1553284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eau, Vue plongeante&#10;&#10;Description générée automatiquement">
            <a:extLst>
              <a:ext uri="{FF2B5EF4-FFF2-40B4-BE49-F238E27FC236}">
                <a16:creationId xmlns:a16="http://schemas.microsoft.com/office/drawing/2014/main" id="{2BD8F63E-76EA-40B3-D63B-8A0E837AE6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0E5F5D-6A12-64AD-1848-28C4ED130333}"/>
              </a:ext>
            </a:extLst>
          </p:cNvPr>
          <p:cNvSpPr txBox="1"/>
          <p:nvPr/>
        </p:nvSpPr>
        <p:spPr>
          <a:xfrm>
            <a:off x="3611880" y="6241922"/>
            <a:ext cx="8161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Maasvlakte</a:t>
            </a:r>
            <a:r>
              <a:rPr lang="fr-FR" sz="2400" b="1" dirty="0">
                <a:solidFill>
                  <a:srgbClr val="FFFF00"/>
                </a:solidFill>
              </a:rPr>
              <a:t>, stockage des conteneurs</a:t>
            </a:r>
          </a:p>
        </p:txBody>
      </p:sp>
    </p:spTree>
    <p:extLst>
      <p:ext uri="{BB962C8B-B14F-4D97-AF65-F5344CB8AC3E}">
        <p14:creationId xmlns:p14="http://schemas.microsoft.com/office/powerpoint/2010/main" val="393233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tour&#10;&#10;Description générée automatiquement">
            <a:extLst>
              <a:ext uri="{FF2B5EF4-FFF2-40B4-BE49-F238E27FC236}">
                <a16:creationId xmlns:a16="http://schemas.microsoft.com/office/drawing/2014/main" id="{6D161BA5-C954-D543-B873-C3305107B8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121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C7E543-0F6C-D6C6-9646-CF81E7B15778}"/>
              </a:ext>
            </a:extLst>
          </p:cNvPr>
          <p:cNvSpPr txBox="1"/>
          <p:nvPr/>
        </p:nvSpPr>
        <p:spPr>
          <a:xfrm>
            <a:off x="982980" y="6252209"/>
            <a:ext cx="9978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World Port Center, siège de l'administration du Port de Rotterdam.</a:t>
            </a:r>
          </a:p>
        </p:txBody>
      </p:sp>
    </p:spTree>
    <p:extLst>
      <p:ext uri="{BB962C8B-B14F-4D97-AF65-F5344CB8AC3E}">
        <p14:creationId xmlns:p14="http://schemas.microsoft.com/office/powerpoint/2010/main" val="3415828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39BA8C89-1FC9-38EA-F6A2-B06864337B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0521" y="279000"/>
            <a:ext cx="84109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566E2-6125-B20B-8AED-6D71F6D883FB}"/>
              </a:ext>
            </a:extLst>
          </p:cNvPr>
          <p:cNvSpPr txBox="1"/>
          <p:nvPr/>
        </p:nvSpPr>
        <p:spPr>
          <a:xfrm>
            <a:off x="2514600" y="6039557"/>
            <a:ext cx="998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Maisons de Delfshaven, quartier non bombardé en 1940.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70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fenêtre&#10;&#10;Description générée automatiquement">
            <a:extLst>
              <a:ext uri="{FF2B5EF4-FFF2-40B4-BE49-F238E27FC236}">
                <a16:creationId xmlns:a16="http://schemas.microsoft.com/office/drawing/2014/main" id="{7410F1C5-A273-F395-AE15-C1FA9AC3F7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000" y="534264"/>
            <a:ext cx="7776000" cy="578947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31D9B2-5A6C-D232-339D-D4B0222CBA65}"/>
              </a:ext>
            </a:extLst>
          </p:cNvPr>
          <p:cNvSpPr txBox="1"/>
          <p:nvPr/>
        </p:nvSpPr>
        <p:spPr>
          <a:xfrm>
            <a:off x="2208000" y="6092902"/>
            <a:ext cx="9132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Schielandshuis, korte hoogstraat, Rotterdam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36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5C2CF699-1384-7455-26BB-FE19AFE8DD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EBFBA6-037F-9B84-8699-9D83E15849D7}"/>
              </a:ext>
            </a:extLst>
          </p:cNvPr>
          <p:cNvSpPr txBox="1"/>
          <p:nvPr/>
        </p:nvSpPr>
        <p:spPr>
          <a:xfrm>
            <a:off x="4320540" y="6117335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 dirty="0">
                <a:solidFill>
                  <a:schemeClr val="bg1"/>
                </a:solidFill>
              </a:rPr>
              <a:t>Het witte huis à Rotterdam.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70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iège du gouvernement local&#10;&#10;Description générée automatiquement">
            <a:extLst>
              <a:ext uri="{FF2B5EF4-FFF2-40B4-BE49-F238E27FC236}">
                <a16:creationId xmlns:a16="http://schemas.microsoft.com/office/drawing/2014/main" id="{3C4B4F8D-0C1A-F661-A6F6-4F9F83373D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7714" y="171450"/>
            <a:ext cx="810451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83B150-AA3E-309F-D282-D8DBCEBF04A0}"/>
              </a:ext>
            </a:extLst>
          </p:cNvPr>
          <p:cNvSpPr txBox="1"/>
          <p:nvPr/>
        </p:nvSpPr>
        <p:spPr>
          <a:xfrm>
            <a:off x="5063490" y="5875020"/>
            <a:ext cx="7549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8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ille, bâtiment&#10;&#10;Description générée automatiquement">
            <a:extLst>
              <a:ext uri="{FF2B5EF4-FFF2-40B4-BE49-F238E27FC236}">
                <a16:creationId xmlns:a16="http://schemas.microsoft.com/office/drawing/2014/main" id="{574A1BE6-9038-7A07-B294-7974A531E5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6033" y="182880"/>
            <a:ext cx="70892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F473D-5DAA-068C-7B82-9176F526980D}"/>
              </a:ext>
            </a:extLst>
          </p:cNvPr>
          <p:cNvSpPr txBox="1"/>
          <p:nvPr/>
        </p:nvSpPr>
        <p:spPr>
          <a:xfrm>
            <a:off x="4423410" y="6057575"/>
            <a:ext cx="8652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Ancienne poste principale.</a:t>
            </a:r>
          </a:p>
        </p:txBody>
      </p:sp>
    </p:spTree>
    <p:extLst>
      <p:ext uri="{BB962C8B-B14F-4D97-AF65-F5344CB8AC3E}">
        <p14:creationId xmlns:p14="http://schemas.microsoft.com/office/powerpoint/2010/main" val="363905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4DAA3D76-3CEB-1706-F449-0AB0F942BD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6914" y="279000"/>
            <a:ext cx="837817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F56A36-5AA7-67EB-AADC-DBEEBE9F582B}"/>
              </a:ext>
            </a:extLst>
          </p:cNvPr>
          <p:cNvSpPr txBox="1"/>
          <p:nvPr/>
        </p:nvSpPr>
        <p:spPr>
          <a:xfrm>
            <a:off x="4297680" y="6067045"/>
            <a:ext cx="87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commerçante Lijnbaan.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74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fond, mur, bâtiment&#10;&#10;Description générée automatiquement">
            <a:extLst>
              <a:ext uri="{FF2B5EF4-FFF2-40B4-BE49-F238E27FC236}">
                <a16:creationId xmlns:a16="http://schemas.microsoft.com/office/drawing/2014/main" id="{4A6B361D-456E-BD48-67DC-80395C8FF8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355981-FEFF-CC32-BD73-7645DF712389}"/>
              </a:ext>
            </a:extLst>
          </p:cNvPr>
          <p:cNvSpPr txBox="1"/>
          <p:nvPr/>
        </p:nvSpPr>
        <p:spPr>
          <a:xfrm>
            <a:off x="4549140" y="6240780"/>
            <a:ext cx="829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salle du </a:t>
            </a:r>
            <a:r>
              <a:rPr lang="fr-FR" sz="2400" b="1" dirty="0" err="1">
                <a:solidFill>
                  <a:srgbClr val="FFFF00"/>
                </a:solidFill>
              </a:rPr>
              <a:t>Doelen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544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onception urbaine, voyage&#10;&#10;Description générée automatiquement">
            <a:extLst>
              <a:ext uri="{FF2B5EF4-FFF2-40B4-BE49-F238E27FC236}">
                <a16:creationId xmlns:a16="http://schemas.microsoft.com/office/drawing/2014/main" id="{DC79C2F8-5A6B-0D25-49B3-1BEFED96A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2" y="159258"/>
            <a:ext cx="95094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D4D0B0-8182-6BAC-359D-69598760BF8C}"/>
              </a:ext>
            </a:extLst>
          </p:cNvPr>
          <p:cNvSpPr txBox="1"/>
          <p:nvPr/>
        </p:nvSpPr>
        <p:spPr>
          <a:xfrm>
            <a:off x="2697480" y="6137909"/>
            <a:ext cx="9090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intérieure du complexe Groothandelsgebouw.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12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our, bâtiment&#10;&#10;Description générée automatiquement">
            <a:extLst>
              <a:ext uri="{FF2B5EF4-FFF2-40B4-BE49-F238E27FC236}">
                <a16:creationId xmlns:a16="http://schemas.microsoft.com/office/drawing/2014/main" id="{4A121BFD-3C96-7D87-0D89-664B17F2F0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24" y="189000"/>
            <a:ext cx="4348993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0F240-FA56-9A15-3C99-C4311EABDF90}"/>
              </a:ext>
            </a:extLst>
          </p:cNvPr>
          <p:cNvSpPr txBox="1"/>
          <p:nvPr/>
        </p:nvSpPr>
        <p:spPr>
          <a:xfrm>
            <a:off x="4703217" y="614578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L'</a:t>
            </a:r>
            <a:r>
              <a:rPr lang="fr-FR" sz="2800" b="1" dirty="0" err="1">
                <a:solidFill>
                  <a:srgbClr val="FFFF00"/>
                </a:solidFill>
              </a:rPr>
              <a:t>Euromast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499EA06-3733-1665-8C3C-00DF73829265}"/>
              </a:ext>
            </a:extLst>
          </p:cNvPr>
          <p:cNvSpPr txBox="1"/>
          <p:nvPr/>
        </p:nvSpPr>
        <p:spPr>
          <a:xfrm>
            <a:off x="4703217" y="794479"/>
            <a:ext cx="7134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Ville De Rotterdam (Pays – Bas )  N°1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3995DCF-A4A4-A17A-767E-B2D448B3FB1B}"/>
              </a:ext>
            </a:extLst>
          </p:cNvPr>
          <p:cNvSpPr txBox="1"/>
          <p:nvPr/>
        </p:nvSpPr>
        <p:spPr>
          <a:xfrm>
            <a:off x="6074817" y="2879373"/>
            <a:ext cx="7230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47CF15-A272-788C-E2CF-A0A0782BE6D2}"/>
              </a:ext>
            </a:extLst>
          </p:cNvPr>
          <p:cNvSpPr txBox="1"/>
          <p:nvPr/>
        </p:nvSpPr>
        <p:spPr>
          <a:xfrm>
            <a:off x="7488785" y="3998895"/>
            <a:ext cx="3822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6005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hecker/>
      </p:transition>
    </mc:Choice>
    <mc:Fallback>
      <p:transition spd="slow" advClick="0" advTm="8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400</Words>
  <Application>Microsoft Office PowerPoint</Application>
  <PresentationFormat>Grand écran</PresentationFormat>
  <Paragraphs>42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2024-03-24T08:38:48Z</dcterms:created>
  <dcterms:modified xsi:type="dcterms:W3CDTF">2024-03-24T14:53:16Z</dcterms:modified>
</cp:coreProperties>
</file>