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67" r:id="rId4"/>
    <p:sldId id="268" r:id="rId5"/>
    <p:sldId id="269" r:id="rId6"/>
    <p:sldId id="266" r:id="rId7"/>
    <p:sldId id="265" r:id="rId8"/>
    <p:sldId id="263" r:id="rId9"/>
    <p:sldId id="264" r:id="rId10"/>
    <p:sldId id="262" r:id="rId11"/>
    <p:sldId id="261" r:id="rId12"/>
    <p:sldId id="260" r:id="rId13"/>
    <p:sldId id="259" r:id="rId14"/>
    <p:sldId id="258" r:id="rId15"/>
    <p:sldId id="257" r:id="rId16"/>
    <p:sldId id="270" r:id="rId17"/>
    <p:sldId id="272" r:id="rId18"/>
    <p:sldId id="273" r:id="rId19"/>
    <p:sldId id="271" r:id="rId20"/>
    <p:sldId id="274" r:id="rId21"/>
    <p:sldId id="275" r:id="rId22"/>
    <p:sldId id="276" r:id="rId23"/>
    <p:sldId id="278" r:id="rId24"/>
    <p:sldId id="279" r:id="rId25"/>
    <p:sldId id="277" r:id="rId26"/>
    <p:sldId id="280" r:id="rId27"/>
    <p:sldId id="281" r:id="rId28"/>
    <p:sldId id="282" r:id="rId29"/>
    <p:sldId id="283" r:id="rId30"/>
    <p:sldId id="284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2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DED94-DC6B-F30C-4346-1C44878DC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46240E-033F-C6AF-2A0F-36AA0374C7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AFE0F7-9BE1-946C-B4F9-440C758F6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4341F7-F02F-2E21-4C57-5E216C247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FD3AFD-A351-D949-F644-5F3D28D49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442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74EEF8-6B15-6A8C-BF98-7DB0564C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A595A4-5860-8E9B-3B9D-2A97B85CBC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7566D5-4A18-C1D7-FB2C-1313008A2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467C80-46E6-ADF6-8816-FFE0C8C5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5C8141-4F5E-45DC-8A5A-8674D657D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86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BD8327-6111-90A5-10D5-9B8FBE227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3C4F22-FF87-2FBA-CDEB-A87FC1630C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C3BB28-6F45-F54A-8B60-BE0B6491C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50BEED-15E8-FBD0-1A96-98BFE74F5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4C584C-C782-298E-C549-25DDC65C1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913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523F8E-3E53-B3BC-4B44-024CFAEA3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DB5492-4C92-153A-47F7-42F36D66BC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77DE4B-BBBE-EBD1-0817-B1D00E0516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2FECC1-A1BF-528E-D103-C0584AF58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2BBCED2-3288-8C85-AA64-95888A018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17B94A8-9AC0-A0B7-C8DF-D6BA24836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17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0AF6CA-853D-D34A-D5B7-42E287EE4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FE7FA2-72D6-7871-6663-93A3EB420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CCC5AF4-926B-EABF-F79B-3564D7974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9E8219F-6D41-347D-0F63-61572A11E7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99A4FE9-9D56-95B7-B60D-0C421F06E3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CD2AA12-56DA-A265-7F4A-EEEBF9A78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EAB22D4-32A7-38FA-4481-17981A94F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D0BA2DC-A639-92E2-31F0-E23210244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12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DD2472-4884-5038-2AA0-51BDE4A94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4DF630A-FDBA-4ABB-B17E-0A1A4F736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787DE65-69F6-408D-B777-8FF7B79DA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CCE878C-5753-C788-2328-DADF073ED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723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E58FA81-B1A5-8CDA-69F5-651A34FBF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F035FE5-731D-1157-DF83-8930B6751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81395AC-8F4D-E890-D962-8D5BC164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34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CF6B0A-F5FE-6159-D04C-7C944A90B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5CEC40-118F-12B0-74BA-6650B6773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984619-F691-5B41-1FF7-8E2449318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5CB4DF-BFB2-290C-E9DF-321DDF583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903A6B-FC9D-C0D0-E5E9-212F793E5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0A5DDF-3570-02D7-EFF6-FE4AB9876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0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38851A-909C-307C-033F-E16307D6A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6034116-662E-1520-01E1-902749B493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1796ED5-1E3F-2668-4C65-8C8DFFA10D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6587E8E-71A4-E795-C794-ACEB95C43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5C949D-3A5D-F3B8-8CBE-19869C284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B64E85-4906-908B-C76C-C1FE9E089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11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49D926-FEF4-B247-EF46-91BD82520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7A03247-A2C7-57AB-8080-355A24F12C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40A516-02DB-708A-DB8C-34BAD2AFA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EADEFD-A8E5-83B9-6A33-A023E1E1B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E1F03E-E09C-DA13-4153-9C71B04B3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25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34A0A6B-BEA7-6134-1549-2244225071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9DFAA02-9873-F995-BE54-00E8F1FC3A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90D38B-BA6E-7A73-588C-CED62EBD1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5545C6-9D51-D715-8EA3-F098FFE67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03847D-2061-71E0-256C-DB8EA50E4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64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12B3468-A804-28C7-4EC1-A6F8E29B1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C251C-5F09-EFA8-CEE5-7DDF3911DA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F3C615-BD50-A04B-8D77-FD1BE62823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FCD75E-80F4-48BC-8CC6-1949F62B15D8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A34802-AFA0-C930-0C65-B6D834EBFF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7BFA1-DD58-A07D-DA60-EE382AD6B2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CA99CF-47E1-4198-8D38-6D40ECDF7E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8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14F711F5-3FAE-0808-0ED5-4FE1493691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8" y="628669"/>
            <a:ext cx="8913503" cy="5940000"/>
          </a:xfrm>
          <a:prstGeom prst="rect">
            <a:avLst/>
          </a:prstGeom>
          <a:ln w="38100">
            <a:solidFill>
              <a:srgbClr val="FFFF00"/>
            </a:solidFill>
          </a:ln>
          <a:effectLst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F013CA-446A-05E7-DDCF-1D7BF3D5E1F3}"/>
              </a:ext>
            </a:extLst>
          </p:cNvPr>
          <p:cNvSpPr txBox="1"/>
          <p:nvPr/>
        </p:nvSpPr>
        <p:spPr>
          <a:xfrm>
            <a:off x="2137410" y="167004"/>
            <a:ext cx="867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d’Amsterdam ( Pays – Bas </a:t>
            </a:r>
            <a:r>
              <a:rPr lang="fr-FR" sz="2400" b="1">
                <a:solidFill>
                  <a:srgbClr val="FFFF00"/>
                </a:solidFill>
              </a:rPr>
              <a:t>)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83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  <p:sndAc>
          <p:stSnd loop="1">
            <p:snd r:embed="rId2" name="Guy Béart - A Amsterdam (Audio Officiel).wav"/>
          </p:stSnd>
        </p:sndAc>
      </p:transition>
    </mc:Choice>
    <mc:Fallback xmlns="">
      <p:transition spd="slow" advClick="0" advTm="8000">
        <p:fade/>
        <p:sndAc>
          <p:stSnd loop="1">
            <p:snd r:embed="rId4" name="Guy Béart - A Amsterdam (Audio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720143C-CBB8-DB4C-6F6A-22229B695069}"/>
              </a:ext>
            </a:extLst>
          </p:cNvPr>
          <p:cNvSpPr txBox="1"/>
          <p:nvPr/>
        </p:nvSpPr>
        <p:spPr>
          <a:xfrm>
            <a:off x="278130" y="251490"/>
            <a:ext cx="11635740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Amsterdam, capitale des Pays-Bas, est connue pour son patrimoine artistique, son système élaboré de canaux et ses étroites maisons à pignons, héritage de l'âge d'or de la ville, le XVIIe siècle. Le quartier des musées accueille le musée Van Gogh, le </a:t>
            </a:r>
            <a:r>
              <a:rPr lang="fr-FR" sz="4000" b="1" dirty="0" err="1">
                <a:solidFill>
                  <a:schemeClr val="bg1"/>
                </a:solidFill>
              </a:rPr>
              <a:t>Rijksmuseum</a:t>
            </a:r>
            <a:r>
              <a:rPr lang="fr-FR" sz="4000" b="1" dirty="0">
                <a:solidFill>
                  <a:schemeClr val="bg1"/>
                </a:solidFill>
              </a:rPr>
              <a:t>, présentant les œuvres de Rembrandt et de Vermeer, ainsi que le </a:t>
            </a:r>
            <a:r>
              <a:rPr lang="fr-FR" sz="4000" b="1" dirty="0" err="1">
                <a:solidFill>
                  <a:schemeClr val="bg1"/>
                </a:solidFill>
              </a:rPr>
              <a:t>Stedelijk</a:t>
            </a:r>
            <a:r>
              <a:rPr lang="fr-FR" sz="4000" b="1" dirty="0">
                <a:solidFill>
                  <a:schemeClr val="bg1"/>
                </a:solidFill>
              </a:rPr>
              <a:t> Museum, dédié à l'art moderne. Le vélo contribue pour beaucoup au caractère de la ville, qui compte un nombre élevé de pistes cyclables</a:t>
            </a:r>
          </a:p>
        </p:txBody>
      </p:sp>
    </p:spTree>
    <p:extLst>
      <p:ext uri="{BB962C8B-B14F-4D97-AF65-F5344CB8AC3E}">
        <p14:creationId xmlns:p14="http://schemas.microsoft.com/office/powerpoint/2010/main" val="289719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221D27FD-8F1A-EC04-56CA-0F5BA38227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7" y="308630"/>
            <a:ext cx="8913505" cy="594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66858F-DB6B-9549-30B5-E9F29F4C6F24}"/>
              </a:ext>
            </a:extLst>
          </p:cNvPr>
          <p:cNvSpPr txBox="1"/>
          <p:nvPr/>
        </p:nvSpPr>
        <p:spPr>
          <a:xfrm>
            <a:off x="4023360" y="6248629"/>
            <a:ext cx="8586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Amsterdam - </a:t>
            </a:r>
            <a:r>
              <a:rPr lang="fr-FR" sz="2400" b="1" dirty="0" err="1">
                <a:solidFill>
                  <a:srgbClr val="FFFF00"/>
                </a:solidFill>
              </a:rPr>
              <a:t>Rijksmuseum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83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arbre, bateau&#10;&#10;Description générée automatiquement">
            <a:extLst>
              <a:ext uri="{FF2B5EF4-FFF2-40B4-BE49-F238E27FC236}">
                <a16:creationId xmlns:a16="http://schemas.microsoft.com/office/drawing/2014/main" id="{5B8AA116-2CDB-9F45-B75B-04CC1F78E7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1706245"/>
            <a:ext cx="11196000" cy="3248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6FD6FF-21C0-45E7-14B0-6BF54920303C}"/>
              </a:ext>
            </a:extLst>
          </p:cNvPr>
          <p:cNvSpPr txBox="1"/>
          <p:nvPr/>
        </p:nvSpPr>
        <p:spPr>
          <a:xfrm>
            <a:off x="1132680" y="4954245"/>
            <a:ext cx="10561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vue de l'</a:t>
            </a:r>
            <a:r>
              <a:rPr lang="fr-FR" sz="2400" b="1" dirty="0" err="1"/>
              <a:t>Oosterdok</a:t>
            </a:r>
            <a:r>
              <a:rPr lang="fr-FR" sz="2400" b="1" dirty="0"/>
              <a:t> depuis la Bibliothèque publique d'Amsterdam.</a:t>
            </a:r>
          </a:p>
        </p:txBody>
      </p:sp>
    </p:spTree>
    <p:extLst>
      <p:ext uri="{BB962C8B-B14F-4D97-AF65-F5344CB8AC3E}">
        <p14:creationId xmlns:p14="http://schemas.microsoft.com/office/powerpoint/2010/main" val="269296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horloge&#10;&#10;Description générée automatiquement">
            <a:extLst>
              <a:ext uri="{FF2B5EF4-FFF2-40B4-BE49-F238E27FC236}">
                <a16:creationId xmlns:a16="http://schemas.microsoft.com/office/drawing/2014/main" id="{DB608EF1-6C0F-B8E7-009A-C3B7296A88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861" y="279000"/>
            <a:ext cx="7240399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476D67-7C21-BACE-C2B0-72286252691B}"/>
              </a:ext>
            </a:extLst>
          </p:cNvPr>
          <p:cNvSpPr txBox="1"/>
          <p:nvPr/>
        </p:nvSpPr>
        <p:spPr>
          <a:xfrm>
            <a:off x="8332470" y="4183380"/>
            <a:ext cx="3710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de l'Ouest d'Amsterdam</a:t>
            </a:r>
          </a:p>
        </p:txBody>
      </p:sp>
    </p:spTree>
    <p:extLst>
      <p:ext uri="{BB962C8B-B14F-4D97-AF65-F5344CB8AC3E}">
        <p14:creationId xmlns:p14="http://schemas.microsoft.com/office/powerpoint/2010/main" val="428207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398E354F-31ED-C780-C940-361F706B9A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20" y="279000"/>
            <a:ext cx="8400000" cy="63000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BACC52-75E3-C82B-46FF-1DC8CE9CE8B6}"/>
              </a:ext>
            </a:extLst>
          </p:cNvPr>
          <p:cNvSpPr txBox="1"/>
          <p:nvPr/>
        </p:nvSpPr>
        <p:spPr>
          <a:xfrm>
            <a:off x="184785" y="2880359"/>
            <a:ext cx="24574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Villa de la fin du </a:t>
            </a:r>
            <a:r>
              <a:rPr lang="fr-FR" sz="2400" b="1" dirty="0" err="1"/>
              <a:t>xixe</a:t>
            </a:r>
            <a:r>
              <a:rPr lang="fr-FR" sz="2400" b="1" dirty="0"/>
              <a:t> siècle, construite près du </a:t>
            </a:r>
            <a:r>
              <a:rPr lang="fr-FR" sz="2400" b="1" dirty="0" err="1"/>
              <a:t>Rijksmuseum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248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Description générée automatiquement">
            <a:extLst>
              <a:ext uri="{FF2B5EF4-FFF2-40B4-BE49-F238E27FC236}">
                <a16:creationId xmlns:a16="http://schemas.microsoft.com/office/drawing/2014/main" id="{555A2A4A-A59B-5B48-5E51-F874A15244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279000"/>
            <a:ext cx="8400000" cy="63000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E5E493-B26B-F584-38B6-1E3C0BD6E74E}"/>
              </a:ext>
            </a:extLst>
          </p:cNvPr>
          <p:cNvSpPr txBox="1"/>
          <p:nvPr/>
        </p:nvSpPr>
        <p:spPr>
          <a:xfrm>
            <a:off x="9352500" y="2983230"/>
            <a:ext cx="2839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Vue sur le parc d'activités </a:t>
            </a:r>
            <a:r>
              <a:rPr lang="fr-FR" sz="2400" b="1" dirty="0" err="1">
                <a:solidFill>
                  <a:srgbClr val="FFFF00"/>
                </a:solidFill>
              </a:rPr>
              <a:t>Omval</a:t>
            </a:r>
            <a:r>
              <a:rPr lang="fr-FR" sz="2400" b="1" dirty="0">
                <a:solidFill>
                  <a:srgbClr val="FFFF00"/>
                </a:solidFill>
              </a:rPr>
              <a:t> à Amsterdam, aux Pays-Bas. Tiré du </a:t>
            </a:r>
            <a:r>
              <a:rPr lang="fr-FR" sz="2400" b="1" dirty="0" err="1">
                <a:solidFill>
                  <a:srgbClr val="FFFF00"/>
                </a:solidFill>
              </a:rPr>
              <a:t>Korte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Ouderkerkerdijk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282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e, piéton&#10;&#10;Description générée automatiquement">
            <a:extLst>
              <a:ext uri="{FF2B5EF4-FFF2-40B4-BE49-F238E27FC236}">
                <a16:creationId xmlns:a16="http://schemas.microsoft.com/office/drawing/2014/main" id="{1427F5C6-C62E-57A7-7123-889817B3AF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8323" y="308025"/>
            <a:ext cx="4680000" cy="624195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D35421-C3AF-B545-CA80-25C1F2C8712E}"/>
              </a:ext>
            </a:extLst>
          </p:cNvPr>
          <p:cNvSpPr txBox="1"/>
          <p:nvPr/>
        </p:nvSpPr>
        <p:spPr>
          <a:xfrm>
            <a:off x="2640330" y="3017520"/>
            <a:ext cx="40005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quartier chinois d'Amsterdam, situé près du </a:t>
            </a:r>
            <a:r>
              <a:rPr lang="fr-FR" sz="2400" b="1" dirty="0" err="1"/>
              <a:t>Nieuwmarkt</a:t>
            </a:r>
            <a:r>
              <a:rPr lang="fr-FR" sz="2400" b="1" dirty="0"/>
              <a:t>, compte de nombreux commerces asiatiques et un affichage multilingue des noms de rue.</a:t>
            </a:r>
          </a:p>
        </p:txBody>
      </p:sp>
    </p:spTree>
    <p:extLst>
      <p:ext uri="{BB962C8B-B14F-4D97-AF65-F5344CB8AC3E}">
        <p14:creationId xmlns:p14="http://schemas.microsoft.com/office/powerpoint/2010/main" val="336560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intérieur, fenêtre&#10;&#10;Description générée automatiquement">
            <a:extLst>
              <a:ext uri="{FF2B5EF4-FFF2-40B4-BE49-F238E27FC236}">
                <a16:creationId xmlns:a16="http://schemas.microsoft.com/office/drawing/2014/main" id="{A4A93B88-E2EE-83A1-3897-2FFCB9ECCC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495" y="390633"/>
            <a:ext cx="9108000" cy="6076734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A33BB3-6AFE-56D7-9C98-5F16B0EDE31C}"/>
              </a:ext>
            </a:extLst>
          </p:cNvPr>
          <p:cNvSpPr txBox="1"/>
          <p:nvPr/>
        </p:nvSpPr>
        <p:spPr>
          <a:xfrm>
            <a:off x="9989820" y="3520440"/>
            <a:ext cx="20688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de la synagogue portugaise d'Amsterdam.</a:t>
            </a:r>
          </a:p>
        </p:txBody>
      </p:sp>
    </p:spTree>
    <p:extLst>
      <p:ext uri="{BB962C8B-B14F-4D97-AF65-F5344CB8AC3E}">
        <p14:creationId xmlns:p14="http://schemas.microsoft.com/office/powerpoint/2010/main" val="370494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Description générée automatiquement">
            <a:extLst>
              <a:ext uri="{FF2B5EF4-FFF2-40B4-BE49-F238E27FC236}">
                <a16:creationId xmlns:a16="http://schemas.microsoft.com/office/drawing/2014/main" id="{2655D1E6-EEC5-B395-33D3-06E17913F8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7010" y="279000"/>
            <a:ext cx="6812248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1E2B7-D7DF-46E9-58EE-21FC3A5852AD}"/>
              </a:ext>
            </a:extLst>
          </p:cNvPr>
          <p:cNvSpPr txBox="1"/>
          <p:nvPr/>
        </p:nvSpPr>
        <p:spPr>
          <a:xfrm>
            <a:off x="80010" y="3623310"/>
            <a:ext cx="42748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L'ancien village de </a:t>
            </a:r>
            <a:r>
              <a:rPr lang="fr-FR" sz="2400" b="1" dirty="0" err="1">
                <a:solidFill>
                  <a:srgbClr val="FFFF00"/>
                </a:solidFill>
              </a:rPr>
              <a:t>Nieuwendam</a:t>
            </a:r>
            <a:r>
              <a:rPr lang="fr-FR" sz="2400" b="1" dirty="0">
                <a:solidFill>
                  <a:srgbClr val="FFFF00"/>
                </a:solidFill>
              </a:rPr>
              <a:t>, de nos jours situé dans la commune d'Amsterdam, dans le district de Noord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778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D384C2CE-95EA-812E-2A67-856264ACBB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420" y="292754"/>
            <a:ext cx="9072000" cy="6272492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51C4B0-7995-BEBC-7FBF-FAF79B933B1A}"/>
              </a:ext>
            </a:extLst>
          </p:cNvPr>
          <p:cNvSpPr txBox="1"/>
          <p:nvPr/>
        </p:nvSpPr>
        <p:spPr>
          <a:xfrm>
            <a:off x="9962760" y="3063240"/>
            <a:ext cx="23279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</a:t>
            </a:r>
            <a:r>
              <a:rPr lang="fr-FR" sz="2400" b="1" dirty="0" err="1">
                <a:solidFill>
                  <a:srgbClr val="FFFF00"/>
                </a:solidFill>
              </a:rPr>
              <a:t>Stopera</a:t>
            </a:r>
            <a:r>
              <a:rPr lang="fr-FR" sz="2400" b="1" dirty="0">
                <a:solidFill>
                  <a:srgbClr val="FFFF00"/>
                </a:solidFill>
              </a:rPr>
              <a:t>, bâtiment logeant à la fois l'hôtel de ville et </a:t>
            </a:r>
            <a:r>
              <a:rPr lang="fr-FR" sz="2400" b="1" dirty="0" err="1">
                <a:solidFill>
                  <a:srgbClr val="FFFF00"/>
                </a:solidFill>
              </a:rPr>
              <a:t>Muziektheater</a:t>
            </a:r>
            <a:r>
              <a:rPr lang="fr-FR" sz="2400" b="1" dirty="0">
                <a:solidFill>
                  <a:srgbClr val="FFFF00"/>
                </a:solidFill>
              </a:rPr>
              <a:t> d'Amsterdam.</a:t>
            </a:r>
          </a:p>
        </p:txBody>
      </p:sp>
    </p:spTree>
    <p:extLst>
      <p:ext uri="{BB962C8B-B14F-4D97-AF65-F5344CB8AC3E}">
        <p14:creationId xmlns:p14="http://schemas.microsoft.com/office/powerpoint/2010/main" val="250928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14E8A317-C919-A44F-B5E0-2F79FC7437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190" y="279000"/>
            <a:ext cx="8400000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1A1634-7C5C-EC90-3036-BF0D9CEB567E}"/>
              </a:ext>
            </a:extLst>
          </p:cNvPr>
          <p:cNvSpPr txBox="1"/>
          <p:nvPr/>
        </p:nvSpPr>
        <p:spPr>
          <a:xfrm>
            <a:off x="278130" y="3143251"/>
            <a:ext cx="27660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L'ancien bureau de police de </a:t>
            </a:r>
            <a:r>
              <a:rPr lang="fr-FR" sz="2400" b="1" dirty="0" err="1">
                <a:solidFill>
                  <a:srgbClr val="FFFF00"/>
                </a:solidFill>
              </a:rPr>
              <a:t>Raampoort</a:t>
            </a:r>
            <a:r>
              <a:rPr lang="fr-FR" sz="2400" b="1" dirty="0">
                <a:solidFill>
                  <a:srgbClr val="FFFF00"/>
                </a:solidFill>
              </a:rPr>
              <a:t>, construit à la fin du </a:t>
            </a:r>
            <a:r>
              <a:rPr lang="fr-FR" sz="2400" b="1" dirty="0" err="1">
                <a:solidFill>
                  <a:srgbClr val="FFFF00"/>
                </a:solidFill>
              </a:rPr>
              <a:t>xixe</a:t>
            </a:r>
            <a:r>
              <a:rPr lang="fr-FR" sz="2400" b="1" dirty="0">
                <a:solidFill>
                  <a:srgbClr val="FFFF00"/>
                </a:solidFill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36313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Zone métropolitaine, Bâtiment commercial&#10;&#10;Description générée automatiquement">
            <a:extLst>
              <a:ext uri="{FF2B5EF4-FFF2-40B4-BE49-F238E27FC236}">
                <a16:creationId xmlns:a16="http://schemas.microsoft.com/office/drawing/2014/main" id="{2571C999-9F59-8C86-99E1-055EF99FFE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822" y="189000"/>
            <a:ext cx="3634905" cy="648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163061-5240-4F22-20C8-6C14759F4C3F}"/>
              </a:ext>
            </a:extLst>
          </p:cNvPr>
          <p:cNvSpPr txBox="1"/>
          <p:nvPr/>
        </p:nvSpPr>
        <p:spPr>
          <a:xfrm>
            <a:off x="4800600" y="4171950"/>
            <a:ext cx="3920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siège de Philips est situé à Amsterdam.</a:t>
            </a:r>
          </a:p>
        </p:txBody>
      </p:sp>
    </p:spTree>
    <p:extLst>
      <p:ext uri="{BB962C8B-B14F-4D97-AF65-F5344CB8AC3E}">
        <p14:creationId xmlns:p14="http://schemas.microsoft.com/office/powerpoint/2010/main" val="334895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bateau&#10;&#10;Description générée automatiquement">
            <a:extLst>
              <a:ext uri="{FF2B5EF4-FFF2-40B4-BE49-F238E27FC236}">
                <a16:creationId xmlns:a16="http://schemas.microsoft.com/office/drawing/2014/main" id="{4C540DE3-C070-6B8B-7EBB-5628339C25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9910" y="279000"/>
            <a:ext cx="8400000" cy="63000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011D7D-61CE-0329-0D61-8A435155FFDE}"/>
              </a:ext>
            </a:extLst>
          </p:cNvPr>
          <p:cNvSpPr txBox="1"/>
          <p:nvPr/>
        </p:nvSpPr>
        <p:spPr>
          <a:xfrm>
            <a:off x="163830" y="3266747"/>
            <a:ext cx="29260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 d'Amsterdam est le quatrième plus grand port de marchandises d'Europe.</a:t>
            </a:r>
          </a:p>
        </p:txBody>
      </p:sp>
    </p:spTree>
    <p:extLst>
      <p:ext uri="{BB962C8B-B14F-4D97-AF65-F5344CB8AC3E}">
        <p14:creationId xmlns:p14="http://schemas.microsoft.com/office/powerpoint/2010/main" val="328693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âtiment&#10;&#10;Description générée automatiquement">
            <a:extLst>
              <a:ext uri="{FF2B5EF4-FFF2-40B4-BE49-F238E27FC236}">
                <a16:creationId xmlns:a16="http://schemas.microsoft.com/office/drawing/2014/main" id="{548FB4DD-55B7-6CB8-3C1C-53166674C0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0" y="575310"/>
            <a:ext cx="10872000" cy="54360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DDC552-DB15-D079-C5EB-0EA2A93456E1}"/>
              </a:ext>
            </a:extLst>
          </p:cNvPr>
          <p:cNvSpPr txBox="1"/>
          <p:nvPr/>
        </p:nvSpPr>
        <p:spPr>
          <a:xfrm>
            <a:off x="660000" y="6011310"/>
            <a:ext cx="11327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bureaux principaux de l'office du tourisme d'Amsterdam, en face de la gare centrale.</a:t>
            </a:r>
          </a:p>
        </p:txBody>
      </p:sp>
    </p:spTree>
    <p:extLst>
      <p:ext uri="{BB962C8B-B14F-4D97-AF65-F5344CB8AC3E}">
        <p14:creationId xmlns:p14="http://schemas.microsoft.com/office/powerpoint/2010/main" val="139456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C4D549C5-56A6-6634-7A8A-01DD871387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735" y="333000"/>
            <a:ext cx="8351709" cy="6192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454AC1-97E4-E6F2-400F-4D9911276C80}"/>
              </a:ext>
            </a:extLst>
          </p:cNvPr>
          <p:cNvSpPr txBox="1"/>
          <p:nvPr/>
        </p:nvSpPr>
        <p:spPr>
          <a:xfrm>
            <a:off x="9018270" y="3280410"/>
            <a:ext cx="3063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</a:t>
            </a:r>
            <a:r>
              <a:rPr lang="fr-FR" sz="2400" b="1" dirty="0" err="1"/>
              <a:t>Amstel</a:t>
            </a:r>
            <a:r>
              <a:rPr lang="fr-FR" sz="2400" b="1" dirty="0"/>
              <a:t> </a:t>
            </a:r>
            <a:r>
              <a:rPr lang="fr-FR" sz="2400" b="1" dirty="0" err="1"/>
              <a:t>Hotel</a:t>
            </a:r>
            <a:r>
              <a:rPr lang="fr-FR" sz="2400" b="1" dirty="0"/>
              <a:t>, géré par InterContinental, est l'un des hôtels les plus connus d'Amsterdam.</a:t>
            </a:r>
          </a:p>
        </p:txBody>
      </p:sp>
    </p:spTree>
    <p:extLst>
      <p:ext uri="{BB962C8B-B14F-4D97-AF65-F5344CB8AC3E}">
        <p14:creationId xmlns:p14="http://schemas.microsoft.com/office/powerpoint/2010/main" val="162047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eau, fleur&#10;&#10;Description générée automatiquement">
            <a:extLst>
              <a:ext uri="{FF2B5EF4-FFF2-40B4-BE49-F238E27FC236}">
                <a16:creationId xmlns:a16="http://schemas.microsoft.com/office/drawing/2014/main" id="{4812E7ED-BDEB-2A2C-ECD1-9A9BDA7B12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230" y="472368"/>
            <a:ext cx="9000000" cy="5913264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8A3CA36-71DF-76FB-3897-7DF305B632DE}"/>
              </a:ext>
            </a:extLst>
          </p:cNvPr>
          <p:cNvSpPr txBox="1"/>
          <p:nvPr/>
        </p:nvSpPr>
        <p:spPr>
          <a:xfrm>
            <a:off x="9708660" y="2754629"/>
            <a:ext cx="2536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l'</a:t>
            </a:r>
            <a:r>
              <a:rPr lang="fr-FR" sz="2400" b="1" dirty="0" err="1">
                <a:solidFill>
                  <a:srgbClr val="FFFF00"/>
                </a:solidFill>
              </a:rPr>
              <a:t>Oudezijds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Achterburgwal</a:t>
            </a:r>
            <a:r>
              <a:rPr lang="fr-FR" sz="2400" b="1" dirty="0">
                <a:solidFill>
                  <a:srgbClr val="FFFF00"/>
                </a:solidFill>
              </a:rPr>
              <a:t>, traversant De </a:t>
            </a:r>
            <a:r>
              <a:rPr lang="fr-FR" sz="2400" b="1" dirty="0" err="1">
                <a:solidFill>
                  <a:srgbClr val="FFFF00"/>
                </a:solidFill>
              </a:rPr>
              <a:t>Wallen</a:t>
            </a:r>
            <a:r>
              <a:rPr lang="fr-FR" sz="2400" b="1" dirty="0">
                <a:solidFill>
                  <a:srgbClr val="FFFF00"/>
                </a:solidFill>
              </a:rPr>
              <a:t>, quartier rouge amstellodamois.</a:t>
            </a:r>
          </a:p>
        </p:txBody>
      </p:sp>
    </p:spTree>
    <p:extLst>
      <p:ext uri="{BB962C8B-B14F-4D97-AF65-F5344CB8AC3E}">
        <p14:creationId xmlns:p14="http://schemas.microsoft.com/office/powerpoint/2010/main" val="217548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Roue de vélo, ciel&#10;&#10;Description générée automatiquement">
            <a:extLst>
              <a:ext uri="{FF2B5EF4-FFF2-40B4-BE49-F238E27FC236}">
                <a16:creationId xmlns:a16="http://schemas.microsoft.com/office/drawing/2014/main" id="{375CCF3F-3852-68B0-B369-434B54AC19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4660" y="189000"/>
            <a:ext cx="432000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506B7F-EA9D-A160-1CF0-FDA41986D7EF}"/>
              </a:ext>
            </a:extLst>
          </p:cNvPr>
          <p:cNvSpPr txBox="1"/>
          <p:nvPr/>
        </p:nvSpPr>
        <p:spPr>
          <a:xfrm>
            <a:off x="2457450" y="4617720"/>
            <a:ext cx="4229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Hash Marihuana &amp; </a:t>
            </a:r>
            <a:r>
              <a:rPr lang="fr-FR" sz="2400" b="1" dirty="0" err="1">
                <a:solidFill>
                  <a:srgbClr val="FFFF00"/>
                </a:solidFill>
              </a:rPr>
              <a:t>Hemp</a:t>
            </a:r>
            <a:r>
              <a:rPr lang="fr-FR" sz="2400" b="1" dirty="0">
                <a:solidFill>
                  <a:srgbClr val="FFFF00"/>
                </a:solidFill>
              </a:rPr>
              <a:t> Museum dans le centre-ville.</a:t>
            </a:r>
          </a:p>
        </p:txBody>
      </p:sp>
    </p:spTree>
    <p:extLst>
      <p:ext uri="{BB962C8B-B14F-4D97-AF65-F5344CB8AC3E}">
        <p14:creationId xmlns:p14="http://schemas.microsoft.com/office/powerpoint/2010/main" val="98538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scène, personne&#10;&#10;Description générée automatiquement">
            <a:extLst>
              <a:ext uri="{FF2B5EF4-FFF2-40B4-BE49-F238E27FC236}">
                <a16:creationId xmlns:a16="http://schemas.microsoft.com/office/drawing/2014/main" id="{18D16236-73F5-4A12-D860-0AB1A20FFD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640" y="279000"/>
            <a:ext cx="8400000" cy="63000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D06A02-169E-592B-3E3B-0F644DDBAC87}"/>
              </a:ext>
            </a:extLst>
          </p:cNvPr>
          <p:cNvSpPr txBox="1"/>
          <p:nvPr/>
        </p:nvSpPr>
        <p:spPr>
          <a:xfrm>
            <a:off x="9429750" y="3314700"/>
            <a:ext cx="27622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du marché Albert Cuyp, principal marché en plein air de la ville et des Pays-Bas</a:t>
            </a:r>
          </a:p>
        </p:txBody>
      </p:sp>
    </p:spTree>
    <p:extLst>
      <p:ext uri="{BB962C8B-B14F-4D97-AF65-F5344CB8AC3E}">
        <p14:creationId xmlns:p14="http://schemas.microsoft.com/office/powerpoint/2010/main" val="191729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son, bouteille, Bouteille en verre, bouteille de bière&#10;&#10;Description générée automatiquement">
            <a:extLst>
              <a:ext uri="{FF2B5EF4-FFF2-40B4-BE49-F238E27FC236}">
                <a16:creationId xmlns:a16="http://schemas.microsoft.com/office/drawing/2014/main" id="{F72E1BB6-8CBF-514F-248D-BFD14082D3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299" y="171460"/>
            <a:ext cx="10253402" cy="612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B38335-95F1-3285-CE8D-1A07D34474C4}"/>
              </a:ext>
            </a:extLst>
          </p:cNvPr>
          <p:cNvSpPr txBox="1"/>
          <p:nvPr/>
        </p:nvSpPr>
        <p:spPr>
          <a:xfrm>
            <a:off x="1794510" y="6297920"/>
            <a:ext cx="10915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Aperçu de la gamme de bières artisanales de la </a:t>
            </a:r>
            <a:r>
              <a:rPr lang="fr-FR" sz="2400" b="1" dirty="0" err="1">
                <a:solidFill>
                  <a:srgbClr val="FFFF00"/>
                </a:solidFill>
              </a:rPr>
              <a:t>Brouwerij</a:t>
            </a:r>
            <a:r>
              <a:rPr lang="fr-FR" sz="2400" b="1" dirty="0">
                <a:solidFill>
                  <a:srgbClr val="FFFF00"/>
                </a:solidFill>
              </a:rPr>
              <a:t> 't IJ,</a:t>
            </a:r>
          </a:p>
        </p:txBody>
      </p:sp>
    </p:spTree>
    <p:extLst>
      <p:ext uri="{BB962C8B-B14F-4D97-AF65-F5344CB8AC3E}">
        <p14:creationId xmlns:p14="http://schemas.microsoft.com/office/powerpoint/2010/main" val="81208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herbe&#10;&#10;Description générée automatiquement">
            <a:extLst>
              <a:ext uri="{FF2B5EF4-FFF2-40B4-BE49-F238E27FC236}">
                <a16:creationId xmlns:a16="http://schemas.microsoft.com/office/drawing/2014/main" id="{B983DCCE-FA49-651E-665E-1829244104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8480" y="279000"/>
            <a:ext cx="8400000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E56DBF-B016-0A75-2A58-1B42E2552A1C}"/>
              </a:ext>
            </a:extLst>
          </p:cNvPr>
          <p:cNvSpPr txBox="1"/>
          <p:nvPr/>
        </p:nvSpPr>
        <p:spPr>
          <a:xfrm>
            <a:off x="160020" y="3297322"/>
            <a:ext cx="3078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béguinage d'Amsterdam, situé au cœur de la ville, entre le </a:t>
            </a:r>
            <a:r>
              <a:rPr lang="fr-FR" sz="2400" b="1" dirty="0" err="1"/>
              <a:t>Spui</a:t>
            </a:r>
            <a:r>
              <a:rPr lang="fr-FR" sz="2400" b="1" dirty="0"/>
              <a:t> et le </a:t>
            </a:r>
            <a:r>
              <a:rPr lang="fr-FR" sz="2400" b="1" dirty="0" err="1"/>
              <a:t>Nieuwezijds</a:t>
            </a:r>
            <a:r>
              <a:rPr lang="fr-FR" sz="2400" b="1" dirty="0"/>
              <a:t> </a:t>
            </a:r>
            <a:r>
              <a:rPr lang="fr-FR" sz="2400" b="1" dirty="0" err="1"/>
              <a:t>Voorburgwal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82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965132DD-85A2-E0B0-39AF-FE00A4DAA0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211" y="459000"/>
            <a:ext cx="8865673" cy="594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0D8A48-74BD-C21C-D118-FD06A9181572}"/>
              </a:ext>
            </a:extLst>
          </p:cNvPr>
          <p:cNvSpPr txBox="1"/>
          <p:nvPr/>
        </p:nvSpPr>
        <p:spPr>
          <a:xfrm>
            <a:off x="9850126" y="3783330"/>
            <a:ext cx="2147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: Le poids public de la nuit . Amsterdam</a:t>
            </a:r>
          </a:p>
        </p:txBody>
      </p:sp>
    </p:spTree>
    <p:extLst>
      <p:ext uri="{BB962C8B-B14F-4D97-AF65-F5344CB8AC3E}">
        <p14:creationId xmlns:p14="http://schemas.microsoft.com/office/powerpoint/2010/main" val="277969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31EFAD8A-1C3A-6C7E-335A-52920555A8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148" y="279000"/>
            <a:ext cx="9464801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2BCE48-BC6F-D9EB-DE99-358035A1D8D3}"/>
              </a:ext>
            </a:extLst>
          </p:cNvPr>
          <p:cNvSpPr txBox="1"/>
          <p:nvPr/>
        </p:nvSpPr>
        <p:spPr>
          <a:xfrm>
            <a:off x="-34290" y="3291841"/>
            <a:ext cx="19545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du </a:t>
            </a:r>
            <a:r>
              <a:rPr lang="fr-FR" sz="2400" b="1" dirty="0" err="1">
                <a:solidFill>
                  <a:srgbClr val="FFFF00"/>
                </a:solidFill>
              </a:rPr>
              <a:t>Magere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Brug</a:t>
            </a:r>
            <a:r>
              <a:rPr lang="fr-FR" sz="2400" b="1" dirty="0">
                <a:solidFill>
                  <a:srgbClr val="FFFF00"/>
                </a:solidFill>
              </a:rPr>
              <a:t> de nuit au mois de décembre.</a:t>
            </a:r>
          </a:p>
        </p:txBody>
      </p:sp>
    </p:spTree>
    <p:extLst>
      <p:ext uri="{BB962C8B-B14F-4D97-AF65-F5344CB8AC3E}">
        <p14:creationId xmlns:p14="http://schemas.microsoft.com/office/powerpoint/2010/main" val="11982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anal, ciel, voie navigable&#10;&#10;Description générée automatiquement">
            <a:extLst>
              <a:ext uri="{FF2B5EF4-FFF2-40B4-BE49-F238E27FC236}">
                <a16:creationId xmlns:a16="http://schemas.microsoft.com/office/drawing/2014/main" id="{ADE1AE2B-9FA1-DCEA-779A-E1FD802E3B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575" y="279000"/>
            <a:ext cx="8389073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EC3625-103A-5820-B207-EF82546E5AB4}"/>
              </a:ext>
            </a:extLst>
          </p:cNvPr>
          <p:cNvSpPr txBox="1"/>
          <p:nvPr/>
        </p:nvSpPr>
        <p:spPr>
          <a:xfrm>
            <a:off x="9505950" y="3429000"/>
            <a:ext cx="26860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Canal inconnu à Amsterdam, Province de Hollande du Nord, Pays-Bas</a:t>
            </a:r>
          </a:p>
        </p:txBody>
      </p:sp>
    </p:spTree>
    <p:extLst>
      <p:ext uri="{BB962C8B-B14F-4D97-AF65-F5344CB8AC3E}">
        <p14:creationId xmlns:p14="http://schemas.microsoft.com/office/powerpoint/2010/main" val="26020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ciel&#10;&#10;Description générée automatiquement">
            <a:extLst>
              <a:ext uri="{FF2B5EF4-FFF2-40B4-BE49-F238E27FC236}">
                <a16:creationId xmlns:a16="http://schemas.microsoft.com/office/drawing/2014/main" id="{B837927D-7A04-C410-9887-C076D71ACD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7392" y="279000"/>
            <a:ext cx="9453618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B74B70-E1F2-936F-D184-D35F18EEE25D}"/>
              </a:ext>
            </a:extLst>
          </p:cNvPr>
          <p:cNvSpPr txBox="1"/>
          <p:nvPr/>
        </p:nvSpPr>
        <p:spPr>
          <a:xfrm>
            <a:off x="80010" y="2800350"/>
            <a:ext cx="19773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scène de rue. Hangar à bateaux dans un canal d'Amsterdam. Les Pays-Bas</a:t>
            </a:r>
          </a:p>
        </p:txBody>
      </p:sp>
    </p:spTree>
    <p:extLst>
      <p:ext uri="{BB962C8B-B14F-4D97-AF65-F5344CB8AC3E}">
        <p14:creationId xmlns:p14="http://schemas.microsoft.com/office/powerpoint/2010/main" val="398116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yage&#10;&#10;Description générée automatiquement">
            <a:extLst>
              <a:ext uri="{FF2B5EF4-FFF2-40B4-BE49-F238E27FC236}">
                <a16:creationId xmlns:a16="http://schemas.microsoft.com/office/drawing/2014/main" id="{40B379AB-C3A5-1A74-4F4E-5A3BBA6A36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060" y="279000"/>
            <a:ext cx="8400000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3A5BB0-CC50-2954-4DFB-F70C486760C5}"/>
              </a:ext>
            </a:extLst>
          </p:cNvPr>
          <p:cNvSpPr txBox="1"/>
          <p:nvPr/>
        </p:nvSpPr>
        <p:spPr>
          <a:xfrm>
            <a:off x="9440130" y="4173003"/>
            <a:ext cx="2751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Amsterdam, </a:t>
            </a:r>
            <a:r>
              <a:rPr lang="fr-FR" sz="2400" b="1" dirty="0" err="1">
                <a:solidFill>
                  <a:srgbClr val="FFFF00"/>
                </a:solidFill>
              </a:rPr>
              <a:t>Netherland</a:t>
            </a:r>
            <a:r>
              <a:rPr lang="fr-FR" b="1" dirty="0" err="1">
                <a:solidFill>
                  <a:srgbClr val="FFFF00"/>
                </a:solidFill>
              </a:rPr>
              <a:t>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71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5D0FCABD-8483-E2E2-C08B-9F1B53D5C9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6349" y="279000"/>
            <a:ext cx="9453707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500E0E-E3FA-59F4-CB5A-4893A994D20E}"/>
              </a:ext>
            </a:extLst>
          </p:cNvPr>
          <p:cNvSpPr txBox="1"/>
          <p:nvPr/>
        </p:nvSpPr>
        <p:spPr>
          <a:xfrm>
            <a:off x="0" y="3429000"/>
            <a:ext cx="2013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Grachtengordel</a:t>
            </a:r>
            <a:r>
              <a:rPr lang="fr-FR" sz="2400" b="1" dirty="0">
                <a:solidFill>
                  <a:srgbClr val="FFFF00"/>
                </a:solidFill>
              </a:rPr>
              <a:t>-West, Amsterdam, </a:t>
            </a:r>
            <a:r>
              <a:rPr lang="fr-FR" sz="2400" b="1" dirty="0" err="1">
                <a:solidFill>
                  <a:srgbClr val="FFFF00"/>
                </a:solidFill>
              </a:rPr>
              <a:t>Netherlands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75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8F710009-D12F-B9EA-F70E-DD73232DC8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460" y="279000"/>
            <a:ext cx="8400000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ACE43F-8A70-E7FD-58FA-8A926D662A0E}"/>
              </a:ext>
            </a:extLst>
          </p:cNvPr>
          <p:cNvSpPr txBox="1"/>
          <p:nvPr/>
        </p:nvSpPr>
        <p:spPr>
          <a:xfrm>
            <a:off x="9144000" y="3154680"/>
            <a:ext cx="304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quartier d'</a:t>
            </a:r>
            <a:r>
              <a:rPr lang="fr-FR" sz="2400" b="1" dirty="0" err="1">
                <a:solidFill>
                  <a:srgbClr val="FFFF00"/>
                </a:solidFill>
              </a:rPr>
              <a:t>Osdorp</a:t>
            </a:r>
            <a:r>
              <a:rPr lang="fr-FR" sz="2400" b="1" dirty="0">
                <a:solidFill>
                  <a:srgbClr val="FFFF00"/>
                </a:solidFill>
              </a:rPr>
              <a:t>, qui se développe à partir des années 1950.</a:t>
            </a:r>
          </a:p>
        </p:txBody>
      </p:sp>
    </p:spTree>
    <p:extLst>
      <p:ext uri="{BB962C8B-B14F-4D97-AF65-F5344CB8AC3E}">
        <p14:creationId xmlns:p14="http://schemas.microsoft.com/office/powerpoint/2010/main" val="298063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herbe&#10;&#10;Description générée automatiquement">
            <a:extLst>
              <a:ext uri="{FF2B5EF4-FFF2-40B4-BE49-F238E27FC236}">
                <a16:creationId xmlns:a16="http://schemas.microsoft.com/office/drawing/2014/main" id="{3C61BB48-88C7-176C-3A74-7EF5AA8B52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8135" y="459000"/>
            <a:ext cx="8903061" cy="594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039CED-BA53-3E1B-293E-2CB5D46C2D27}"/>
              </a:ext>
            </a:extLst>
          </p:cNvPr>
          <p:cNvSpPr txBox="1"/>
          <p:nvPr/>
        </p:nvSpPr>
        <p:spPr>
          <a:xfrm>
            <a:off x="0" y="3234690"/>
            <a:ext cx="24881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</a:t>
            </a:r>
            <a:r>
              <a:rPr lang="fr-FR" sz="2400" b="1" dirty="0" err="1"/>
              <a:t>Vondelpark</a:t>
            </a:r>
            <a:r>
              <a:rPr lang="fr-FR" sz="2400" b="1" dirty="0"/>
              <a:t>, le parc le plus connu d'Amsterdam.</a:t>
            </a:r>
          </a:p>
        </p:txBody>
      </p:sp>
    </p:spTree>
    <p:extLst>
      <p:ext uri="{BB962C8B-B14F-4D97-AF65-F5344CB8AC3E}">
        <p14:creationId xmlns:p14="http://schemas.microsoft.com/office/powerpoint/2010/main" val="256477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médiévale, bâtiment&#10;&#10;Description générée automatiquement">
            <a:extLst>
              <a:ext uri="{FF2B5EF4-FFF2-40B4-BE49-F238E27FC236}">
                <a16:creationId xmlns:a16="http://schemas.microsoft.com/office/drawing/2014/main" id="{CEF193CC-6139-4D34-74AE-D04E42CDAD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489" y="559013"/>
            <a:ext cx="9468000" cy="573997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ECC553-BBFD-6EC4-1D07-A670105AF801}"/>
              </a:ext>
            </a:extLst>
          </p:cNvPr>
          <p:cNvSpPr txBox="1"/>
          <p:nvPr/>
        </p:nvSpPr>
        <p:spPr>
          <a:xfrm>
            <a:off x="10046971" y="1954530"/>
            <a:ext cx="205739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</a:t>
            </a:r>
            <a:r>
              <a:rPr lang="fr-FR" sz="2400" b="1" dirty="0" err="1"/>
              <a:t>Nieuwe</a:t>
            </a:r>
            <a:r>
              <a:rPr lang="fr-FR" sz="2400" b="1" dirty="0"/>
              <a:t> </a:t>
            </a:r>
            <a:r>
              <a:rPr lang="fr-FR" sz="2400" b="1" dirty="0" err="1"/>
              <a:t>Kerk</a:t>
            </a:r>
            <a:r>
              <a:rPr lang="fr-FR" sz="2400" b="1" dirty="0"/>
              <a:t> est l'église nationale des Pays-Bas et notamment le lieu des investitures de plusieurs souverains.</a:t>
            </a:r>
          </a:p>
        </p:txBody>
      </p:sp>
    </p:spTree>
    <p:extLst>
      <p:ext uri="{BB962C8B-B14F-4D97-AF65-F5344CB8AC3E}">
        <p14:creationId xmlns:p14="http://schemas.microsoft.com/office/powerpoint/2010/main" val="110583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lieu de culte, sanctuaire&#10;&#10;Description générée automatiquement">
            <a:extLst>
              <a:ext uri="{FF2B5EF4-FFF2-40B4-BE49-F238E27FC236}">
                <a16:creationId xmlns:a16="http://schemas.microsoft.com/office/drawing/2014/main" id="{FC991223-50E4-B022-923C-1AB7A88F21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3615" y="189000"/>
            <a:ext cx="4699909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D4DD06-C30D-901B-17DD-C8AFB848B40B}"/>
              </a:ext>
            </a:extLst>
          </p:cNvPr>
          <p:cNvSpPr txBox="1"/>
          <p:nvPr/>
        </p:nvSpPr>
        <p:spPr>
          <a:xfrm>
            <a:off x="2320290" y="5099340"/>
            <a:ext cx="44272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L'église cachée dans un grenier </a:t>
            </a:r>
            <a:r>
              <a:rPr lang="fr-FR" sz="2400" b="1" dirty="0" err="1"/>
              <a:t>Ons</a:t>
            </a:r>
            <a:r>
              <a:rPr lang="fr-FR" sz="2400" b="1" dirty="0"/>
              <a:t>' Lieve Heer op Solder, aujourd'hui un monument classé et musée.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DCE221A-671F-7F83-4E3D-083FA0A20252}"/>
              </a:ext>
            </a:extLst>
          </p:cNvPr>
          <p:cNvSpPr txBox="1"/>
          <p:nvPr/>
        </p:nvSpPr>
        <p:spPr>
          <a:xfrm>
            <a:off x="1560195" y="708660"/>
            <a:ext cx="5947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 La Ville D’Amsterdam ( Pays – Bas 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F56376A-49BF-7904-7D13-D972BCC0AE31}"/>
              </a:ext>
            </a:extLst>
          </p:cNvPr>
          <p:cNvSpPr txBox="1"/>
          <p:nvPr/>
        </p:nvSpPr>
        <p:spPr>
          <a:xfrm>
            <a:off x="1722120" y="2446020"/>
            <a:ext cx="5623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FF37C05-39E1-3D1A-CA81-7AB144B60D53}"/>
              </a:ext>
            </a:extLst>
          </p:cNvPr>
          <p:cNvSpPr txBox="1"/>
          <p:nvPr/>
        </p:nvSpPr>
        <p:spPr>
          <a:xfrm>
            <a:off x="3201800" y="3411831"/>
            <a:ext cx="168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1504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491</Words>
  <Application>Microsoft Office PowerPoint</Application>
  <PresentationFormat>Grand écran</PresentationFormat>
  <Paragraphs>34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2024-03-23T04:50:40Z</dcterms:created>
  <dcterms:modified xsi:type="dcterms:W3CDTF">2024-03-23T06:24:31Z</dcterms:modified>
</cp:coreProperties>
</file>