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4" r:id="rId2"/>
    <p:sldId id="276" r:id="rId3"/>
    <p:sldId id="275" r:id="rId4"/>
    <p:sldId id="273" r:id="rId5"/>
    <p:sldId id="272" r:id="rId6"/>
    <p:sldId id="271" r:id="rId7"/>
    <p:sldId id="270" r:id="rId8"/>
    <p:sldId id="269" r:id="rId9"/>
    <p:sldId id="268" r:id="rId10"/>
    <p:sldId id="267" r:id="rId11"/>
    <p:sldId id="266" r:id="rId12"/>
    <p:sldId id="265" r:id="rId13"/>
    <p:sldId id="264" r:id="rId14"/>
    <p:sldId id="263" r:id="rId15"/>
    <p:sldId id="262" r:id="rId16"/>
    <p:sldId id="261" r:id="rId17"/>
    <p:sldId id="260" r:id="rId18"/>
    <p:sldId id="259" r:id="rId19"/>
    <p:sldId id="258" r:id="rId20"/>
    <p:sldId id="257" r:id="rId21"/>
    <p:sldId id="277" r:id="rId22"/>
    <p:sldId id="278" r:id="rId23"/>
    <p:sldId id="279" r:id="rId24"/>
    <p:sldId id="280" r:id="rId25"/>
    <p:sldId id="282" r:id="rId26"/>
    <p:sldId id="283" r:id="rId27"/>
    <p:sldId id="281" r:id="rId28"/>
    <p:sldId id="284" r:id="rId29"/>
    <p:sldId id="285" r:id="rId30"/>
    <p:sldId id="286" r:id="rId3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23" autoAdjust="0"/>
    <p:restoredTop sz="94660"/>
  </p:normalViewPr>
  <p:slideViewPr>
    <p:cSldViewPr snapToGrid="0">
      <p:cViewPr varScale="1">
        <p:scale>
          <a:sx n="73" d="100"/>
          <a:sy n="73" d="100"/>
        </p:scale>
        <p:origin x="725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AB049C9-F198-0E07-BECE-25A4930A6B3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F814A0D7-62A7-FD70-A406-BC7CFBE0E8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13C095A8-D87E-B8FE-B1B9-E9B09BE948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BB4892-CC51-40A0-A86B-431B5052B5AA}" type="datetimeFigureOut">
              <a:rPr lang="fr-FR" smtClean="0"/>
              <a:t>01/04/2024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C987AF5-2994-D1CF-2CA4-51A936D156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5A481B2-439D-A39B-93D3-3C1EBAB9A2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545ABF-9C9F-4D2C-9853-06F581B2E5F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711275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doors dir="vert"/>
      </p:transition>
    </mc:Choice>
    <mc:Fallback>
      <p:transition spd="slow" advClick="0" advTm="8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8D7D9C0-444B-F7D4-1E8D-45F70E982E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5DAB8CCA-A896-470D-7314-D1AA6CE5A9D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9C9F28A-BAB1-05D8-036A-14CFB38602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BB4892-CC51-40A0-A86B-431B5052B5AA}" type="datetimeFigureOut">
              <a:rPr lang="fr-FR" smtClean="0"/>
              <a:t>01/04/2024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277F73B-3DF4-313C-CEF4-295A8E1920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702D823-54F5-72FD-3B03-56B5D8E7A3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545ABF-9C9F-4D2C-9853-06F581B2E5F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746207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doors dir="vert"/>
      </p:transition>
    </mc:Choice>
    <mc:Fallback>
      <p:transition spd="slow" advClick="0" advTm="8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0652D36-81DD-8FA2-C292-1D3E939341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DEBAD652-F017-3D9F-AA26-9D0076D34B5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B230F103-5B80-DCB6-91D8-D4C6CE8086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BB4892-CC51-40A0-A86B-431B5052B5AA}" type="datetimeFigureOut">
              <a:rPr lang="fr-FR" smtClean="0"/>
              <a:t>01/04/2024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252E74F-EDB6-0E77-84C4-B22786AC95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81AE757-F256-ED56-0F0E-1F49BA9283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545ABF-9C9F-4D2C-9853-06F581B2E5F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860529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doors dir="vert"/>
      </p:transition>
    </mc:Choice>
    <mc:Fallback>
      <p:transition spd="slow" advClick="0" advTm="8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E796481-6C61-B338-F4A6-2F91F4C505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C20B0EFF-18DB-2925-8A2E-D43959DD951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6C741549-93F2-A19D-085C-DB21C728314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60072E3F-DA7C-A404-C09D-24F7CDD8C6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BB4892-CC51-40A0-A86B-431B5052B5AA}" type="datetimeFigureOut">
              <a:rPr lang="fr-FR" smtClean="0"/>
              <a:t>01/04/2024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09F60286-5A4C-016A-A22E-167F85F545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CC09CDCF-F58E-4301-0C7B-1C2F8FB4C9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545ABF-9C9F-4D2C-9853-06F581B2E5F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201233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doors dir="vert"/>
      </p:transition>
    </mc:Choice>
    <mc:Fallback>
      <p:transition spd="slow" advClick="0" advTm="8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C9D1A6F-C658-54E4-6DC4-0D3C5EEFFD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1B81C77F-527D-8E91-F265-476803C4149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350B3E59-6965-D196-F8D5-9BBE2DDCDAE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D9DE5538-FBA9-71CB-9E69-195E307DCD8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C1585797-E5E1-76F6-7FC8-102AB4122CE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9914FBAD-1545-2D7B-251D-5E136F22F8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BB4892-CC51-40A0-A86B-431B5052B5AA}" type="datetimeFigureOut">
              <a:rPr lang="fr-FR" smtClean="0"/>
              <a:t>01/04/2024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8C75A649-53F3-9F98-0CA8-A4F87CEAC2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F146B1A8-9F7D-B1BA-410F-BA2625A004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545ABF-9C9F-4D2C-9853-06F581B2E5F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59017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doors dir="vert"/>
      </p:transition>
    </mc:Choice>
    <mc:Fallback>
      <p:transition spd="slow" advClick="0" advTm="8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8C1B315-38C5-5471-D6E7-C2FF0D72B2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510E0A33-791E-AA68-0CEB-8F08596137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BB4892-CC51-40A0-A86B-431B5052B5AA}" type="datetimeFigureOut">
              <a:rPr lang="fr-FR" smtClean="0"/>
              <a:t>01/04/2024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68084A39-9EC5-98E8-47AA-5D021787DE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7F1F1C77-14CB-82AC-66D9-F607315A1E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545ABF-9C9F-4D2C-9853-06F581B2E5F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080686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doors dir="vert"/>
      </p:transition>
    </mc:Choice>
    <mc:Fallback>
      <p:transition spd="slow" advClick="0" advTm="8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3F24960A-3B5E-B9E8-5A25-F6B83A8AE3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BB4892-CC51-40A0-A86B-431B5052B5AA}" type="datetimeFigureOut">
              <a:rPr lang="fr-FR" smtClean="0"/>
              <a:t>01/04/2024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688524FF-E5E2-2608-9496-3DCFEB24AD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A4ACA9FD-7E81-150D-50FC-B15226E2DE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545ABF-9C9F-4D2C-9853-06F581B2E5F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425295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doors dir="vert"/>
      </p:transition>
    </mc:Choice>
    <mc:Fallback>
      <p:transition spd="slow" advClick="0" advTm="8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1F97F92-7B4D-47FA-7B71-E131508A64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B8EC81AF-4F38-6255-CC8B-293BFAAB700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0BC2C4F6-A56F-6D4B-5B57-FECFBFF0056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FC6362A4-4C0A-2770-BA7F-B3A15234B0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BB4892-CC51-40A0-A86B-431B5052B5AA}" type="datetimeFigureOut">
              <a:rPr lang="fr-FR" smtClean="0"/>
              <a:t>01/04/2024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CF0A20DB-8542-75BA-64C1-B77129B174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66824EB8-B573-07F1-2836-0218EF79E0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545ABF-9C9F-4D2C-9853-06F581B2E5F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525478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doors dir="vert"/>
      </p:transition>
    </mc:Choice>
    <mc:Fallback>
      <p:transition spd="slow" advClick="0" advTm="8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3AF8233-5B4A-D06E-D286-25A7F21EA4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95709D06-8712-3E3C-003D-A9098F32FC0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3C391A1E-579D-8685-E335-4AA0CA190AD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FE51E1EF-2C0B-F40E-AF2A-37ADC24B61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BB4892-CC51-40A0-A86B-431B5052B5AA}" type="datetimeFigureOut">
              <a:rPr lang="fr-FR" smtClean="0"/>
              <a:t>01/04/2024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402FA4C0-0450-EBB8-ADB4-A0116E1182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81575B11-0E94-DAA8-B861-DFE717563F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545ABF-9C9F-4D2C-9853-06F581B2E5F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563380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doors dir="vert"/>
      </p:transition>
    </mc:Choice>
    <mc:Fallback>
      <p:transition spd="slow" advClick="0" advTm="8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1276D2A-D316-564E-42FA-EA286946D7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02AB8A53-0D89-8F59-5C2E-99BADC43254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8584D0F-8BE9-6B65-0A2B-81D9244377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BB4892-CC51-40A0-A86B-431B5052B5AA}" type="datetimeFigureOut">
              <a:rPr lang="fr-FR" smtClean="0"/>
              <a:t>01/04/2024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2C9BF0E-2D97-1318-FFC4-84D5905008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3DA077A-DC26-D26A-E1AB-05EF58A5E6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545ABF-9C9F-4D2C-9853-06F581B2E5F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094939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doors dir="vert"/>
      </p:transition>
    </mc:Choice>
    <mc:Fallback>
      <p:transition spd="slow" advClick="0" advTm="8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76EC496C-CB4E-AB63-A9DF-9760765BCAD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64A378EF-B7AF-42C1-B151-CFA7DA52E52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8013163-A0F1-BE0D-1D53-D3FDEF9B45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BB4892-CC51-40A0-A86B-431B5052B5AA}" type="datetimeFigureOut">
              <a:rPr lang="fr-FR" smtClean="0"/>
              <a:t>01/04/2024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29DD8AD-F879-CB50-2649-2F02932378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D4647425-190A-5445-E715-476DBA9C8B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545ABF-9C9F-4D2C-9853-06F581B2E5F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439432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doors dir="vert"/>
      </p:transition>
    </mc:Choice>
    <mc:Fallback>
      <p:transition spd="slow" advClick="0" advTm="8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173C7FA9-A730-EEC7-4FF1-42D9B59608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0EA2FD11-CE6F-67B6-6A6B-1C2AFE4F692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893CAEC-8E84-8372-AD18-7B158D3CC0F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D4BB4892-CC51-40A0-A86B-431B5052B5AA}" type="datetimeFigureOut">
              <a:rPr lang="fr-FR" smtClean="0"/>
              <a:t>01/04/2024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A343C40-812C-04D6-F7F9-115C16DF1E8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3BEBC5C-ACA0-9346-0E29-296ADDE5D88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A6545ABF-9C9F-4D2C-9853-06F581B2E5F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746227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doors dir="vert"/>
      </p:transition>
    </mc:Choice>
    <mc:Fallback>
      <p:transition spd="slow" advClick="0" advTm="8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Ruines&#10;&#10;Description générée automatiquement">
            <a:extLst>
              <a:ext uri="{FF2B5EF4-FFF2-40B4-BE49-F238E27FC236}">
                <a16:creationId xmlns:a16="http://schemas.microsoft.com/office/drawing/2014/main" id="{F699B404-3545-18EE-625A-80F2D484BBD7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02735" y="356196"/>
            <a:ext cx="8424000" cy="6318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A3CA7F0-0E28-0929-4840-550E271AEAAB}"/>
              </a:ext>
            </a:extLst>
          </p:cNvPr>
          <p:cNvSpPr txBox="1"/>
          <p:nvPr/>
        </p:nvSpPr>
        <p:spPr>
          <a:xfrm>
            <a:off x="2753711" y="125870"/>
            <a:ext cx="8424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Lorient Vous Présente Des Images Mélangées 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85759ECA-C4D5-AF88-6582-9636FB0913BB}"/>
              </a:ext>
            </a:extLst>
          </p:cNvPr>
          <p:cNvSpPr txBox="1"/>
          <p:nvPr/>
        </p:nvSpPr>
        <p:spPr>
          <a:xfrm>
            <a:off x="1965265" y="6295697"/>
            <a:ext cx="8424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Ruines de l'Abbaye de Melrose dans les Scottish Border</a:t>
            </a:r>
          </a:p>
        </p:txBody>
      </p:sp>
    </p:spTree>
    <p:extLst>
      <p:ext uri="{BB962C8B-B14F-4D97-AF65-F5344CB8AC3E}">
        <p14:creationId xmlns:p14="http://schemas.microsoft.com/office/powerpoint/2010/main" val="8356973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doors dir="vert"/>
        <p:sndAc>
          <p:stSnd loop="1">
            <p:snd r:embed="rId2" name="Voyage Voyage-Desireless.wav"/>
          </p:stSnd>
        </p:sndAc>
      </p:transition>
    </mc:Choice>
    <mc:Fallback>
      <p:transition spd="slow" advClick="0" advTm="8000">
        <p:fade/>
        <p:sndAc>
          <p:stSnd loop="1">
            <p:snd r:embed="rId2" name="Voyage Voyage-Desireless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bâtiment, nuage, herbe&#10;&#10;Description générée automatiquement">
            <a:extLst>
              <a:ext uri="{FF2B5EF4-FFF2-40B4-BE49-F238E27FC236}">
                <a16:creationId xmlns:a16="http://schemas.microsoft.com/office/drawing/2014/main" id="{0614BD2F-550A-58AB-969E-1907039299B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4000" y="297205"/>
            <a:ext cx="5832000" cy="3289653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7" name="Image 6" descr="Une image contenant plein air, nuage, herbe, paysage&#10;&#10;Description générée automatiquement">
            <a:extLst>
              <a:ext uri="{FF2B5EF4-FFF2-40B4-BE49-F238E27FC236}">
                <a16:creationId xmlns:a16="http://schemas.microsoft.com/office/drawing/2014/main" id="{81775021-99E7-CAF9-55C0-2C29EE6176D2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96000" y="3341224"/>
            <a:ext cx="5724000" cy="3219571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7AA4A4E3-9595-C310-A85F-CA599CF22F36}"/>
              </a:ext>
            </a:extLst>
          </p:cNvPr>
          <p:cNvSpPr txBox="1"/>
          <p:nvPr/>
        </p:nvSpPr>
        <p:spPr>
          <a:xfrm>
            <a:off x="6790800" y="2140101"/>
            <a:ext cx="50292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>
                <a:solidFill>
                  <a:srgbClr val="FFFF00"/>
                </a:solidFill>
              </a:rPr>
              <a:t> </a:t>
            </a:r>
            <a:r>
              <a:rPr lang="fr-FR" sz="2400" b="1" dirty="0">
                <a:solidFill>
                  <a:srgbClr val="FFFF00"/>
                </a:solidFill>
              </a:rPr>
              <a:t>un road trip en Irlande près de l’Anneau du Kerry, un circuit côtier de 179 km au sud-ouest de l'Irlande</a:t>
            </a: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990FD357-0183-7E48-37D5-F0C99B02D8DA}"/>
              </a:ext>
            </a:extLst>
          </p:cNvPr>
          <p:cNvSpPr txBox="1"/>
          <p:nvPr/>
        </p:nvSpPr>
        <p:spPr>
          <a:xfrm>
            <a:off x="574717" y="3429000"/>
            <a:ext cx="5173883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>
                <a:solidFill>
                  <a:srgbClr val="FFFF00"/>
                </a:solidFill>
              </a:rPr>
              <a:t> </a:t>
            </a:r>
            <a:r>
              <a:rPr lang="fr-FR" sz="2400" b="1" dirty="0">
                <a:solidFill>
                  <a:srgbClr val="FFFF00"/>
                </a:solidFill>
              </a:rPr>
              <a:t>la tour ronde de Glendalough se dresse parmi les pentes abruptes et boisées du parc national des montagnes de Wicklow qui l’entoure</a:t>
            </a:r>
          </a:p>
        </p:txBody>
      </p:sp>
      <p:sp>
        <p:nvSpPr>
          <p:cNvPr id="10" name="ZoneTexte 9">
            <a:extLst>
              <a:ext uri="{FF2B5EF4-FFF2-40B4-BE49-F238E27FC236}">
                <a16:creationId xmlns:a16="http://schemas.microsoft.com/office/drawing/2014/main" id="{858B073C-71F5-4EC0-71CC-78F08E680E81}"/>
              </a:ext>
            </a:extLst>
          </p:cNvPr>
          <p:cNvSpPr txBox="1"/>
          <p:nvPr/>
        </p:nvSpPr>
        <p:spPr>
          <a:xfrm>
            <a:off x="7672747" y="754710"/>
            <a:ext cx="536515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Irlande  - Nord</a:t>
            </a:r>
          </a:p>
        </p:txBody>
      </p:sp>
    </p:spTree>
    <p:extLst>
      <p:ext uri="{BB962C8B-B14F-4D97-AF65-F5344CB8AC3E}">
        <p14:creationId xmlns:p14="http://schemas.microsoft.com/office/powerpoint/2010/main" val="28296432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doors dir="vert"/>
      </p:transition>
    </mc:Choice>
    <mc:Fallback>
      <p:transition spd="slow" advClick="0" advTm="8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ature, plein air, panorama, ciel&#10;&#10;Description générée automatiquement">
            <a:extLst>
              <a:ext uri="{FF2B5EF4-FFF2-40B4-BE49-F238E27FC236}">
                <a16:creationId xmlns:a16="http://schemas.microsoft.com/office/drawing/2014/main" id="{49357124-5FC0-6445-9065-1181603555A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8000" y="1148652"/>
            <a:ext cx="11556000" cy="4322794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D65CA96-AA4E-2441-5A3B-D31AB8960D0E}"/>
              </a:ext>
            </a:extLst>
          </p:cNvPr>
          <p:cNvSpPr txBox="1"/>
          <p:nvPr/>
        </p:nvSpPr>
        <p:spPr>
          <a:xfrm>
            <a:off x="4433104" y="5267803"/>
            <a:ext cx="697953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Le Cap  Afrique Du Sud</a:t>
            </a:r>
          </a:p>
        </p:txBody>
      </p:sp>
    </p:spTree>
    <p:extLst>
      <p:ext uri="{BB962C8B-B14F-4D97-AF65-F5344CB8AC3E}">
        <p14:creationId xmlns:p14="http://schemas.microsoft.com/office/powerpoint/2010/main" val="42773864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doors dir="vert"/>
      </p:transition>
    </mc:Choice>
    <mc:Fallback>
      <p:transition spd="slow" advClick="0" advTm="8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rive, ciel, nature&#10;&#10;Description générée automatiquement">
            <a:extLst>
              <a:ext uri="{FF2B5EF4-FFF2-40B4-BE49-F238E27FC236}">
                <a16:creationId xmlns:a16="http://schemas.microsoft.com/office/drawing/2014/main" id="{16261ABC-9CC5-BDAF-6A8A-D0CB405BED6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48000" y="1130534"/>
            <a:ext cx="10296000" cy="4381193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C424414-CF4F-B265-6E35-9D124357961E}"/>
              </a:ext>
            </a:extLst>
          </p:cNvPr>
          <p:cNvSpPr txBox="1"/>
          <p:nvPr/>
        </p:nvSpPr>
        <p:spPr>
          <a:xfrm>
            <a:off x="4826643" y="5326105"/>
            <a:ext cx="688693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La Ville de Durban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250881B9-3D53-2164-49F0-BCE5A7EB65A6}"/>
              </a:ext>
            </a:extLst>
          </p:cNvPr>
          <p:cNvSpPr txBox="1"/>
          <p:nvPr/>
        </p:nvSpPr>
        <p:spPr>
          <a:xfrm>
            <a:off x="5081287" y="5727466"/>
            <a:ext cx="37964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Afrique Du Sud</a:t>
            </a:r>
          </a:p>
        </p:txBody>
      </p:sp>
    </p:spTree>
    <p:extLst>
      <p:ext uri="{BB962C8B-B14F-4D97-AF65-F5344CB8AC3E}">
        <p14:creationId xmlns:p14="http://schemas.microsoft.com/office/powerpoint/2010/main" val="21036051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doors dir="vert"/>
      </p:transition>
    </mc:Choice>
    <mc:Fallback>
      <p:transition spd="slow" advClick="0" advTm="8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train, voie ferrée, arbre&#10;&#10;Description générée automatiquement">
            <a:extLst>
              <a:ext uri="{FF2B5EF4-FFF2-40B4-BE49-F238E27FC236}">
                <a16:creationId xmlns:a16="http://schemas.microsoft.com/office/drawing/2014/main" id="{35F54068-1FDF-7A72-B27D-CABBDC7AA39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97104" y="459000"/>
            <a:ext cx="8597792" cy="594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BB1D8A0-C303-454F-F0AE-59A9A80F8BC2}"/>
              </a:ext>
            </a:extLst>
          </p:cNvPr>
          <p:cNvSpPr txBox="1"/>
          <p:nvPr/>
        </p:nvSpPr>
        <p:spPr>
          <a:xfrm>
            <a:off x="3014629" y="6168167"/>
            <a:ext cx="809296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Train du Chemin de fer rhétique.  (La Suisse)</a:t>
            </a:r>
          </a:p>
        </p:txBody>
      </p:sp>
    </p:spTree>
    <p:extLst>
      <p:ext uri="{BB962C8B-B14F-4D97-AF65-F5344CB8AC3E}">
        <p14:creationId xmlns:p14="http://schemas.microsoft.com/office/powerpoint/2010/main" val="13339147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doors dir="vert"/>
      </p:transition>
    </mc:Choice>
    <mc:Fallback>
      <p:transition spd="slow" advClick="0" advTm="8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hotographie aérienne, Vue plongeante, plein air, arbre&#10;&#10;Description générée automatiquement">
            <a:extLst>
              <a:ext uri="{FF2B5EF4-FFF2-40B4-BE49-F238E27FC236}">
                <a16:creationId xmlns:a16="http://schemas.microsoft.com/office/drawing/2014/main" id="{9E800FEC-DFA6-A75A-EC3C-8ADB7AEBBE6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52000" y="303223"/>
            <a:ext cx="9288000" cy="6251553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7F6D731-163F-9E5C-0323-AE22C85C9A8A}"/>
              </a:ext>
            </a:extLst>
          </p:cNvPr>
          <p:cNvSpPr txBox="1"/>
          <p:nvPr/>
        </p:nvSpPr>
        <p:spPr>
          <a:xfrm>
            <a:off x="3813810" y="6217920"/>
            <a:ext cx="83781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Vieille ville de Berne.  (La Suisse )</a:t>
            </a:r>
          </a:p>
        </p:txBody>
      </p:sp>
    </p:spTree>
    <p:extLst>
      <p:ext uri="{BB962C8B-B14F-4D97-AF65-F5344CB8AC3E}">
        <p14:creationId xmlns:p14="http://schemas.microsoft.com/office/powerpoint/2010/main" val="15513567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doors dir="vert"/>
      </p:transition>
    </mc:Choice>
    <mc:Fallback>
      <p:transition spd="slow" advClick="0" advTm="8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eau, bâtiment&#10;&#10;Description générée automatiquement">
            <a:extLst>
              <a:ext uri="{FF2B5EF4-FFF2-40B4-BE49-F238E27FC236}">
                <a16:creationId xmlns:a16="http://schemas.microsoft.com/office/drawing/2014/main" id="{F14BAEB6-7303-1171-DA15-CB09644A697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03904" y="459000"/>
            <a:ext cx="8840931" cy="594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98EBD4F-DD2E-E57E-4BF2-CA3B36AB302A}"/>
              </a:ext>
            </a:extLst>
          </p:cNvPr>
          <p:cNvSpPr txBox="1"/>
          <p:nvPr/>
        </p:nvSpPr>
        <p:spPr>
          <a:xfrm>
            <a:off x="1924354" y="5755348"/>
            <a:ext cx="989426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Le Grand Canal , vu depuis le Pont de l'Académie , Venise, Italie.</a:t>
            </a:r>
          </a:p>
        </p:txBody>
      </p:sp>
    </p:spTree>
    <p:extLst>
      <p:ext uri="{BB962C8B-B14F-4D97-AF65-F5344CB8AC3E}">
        <p14:creationId xmlns:p14="http://schemas.microsoft.com/office/powerpoint/2010/main" val="18278416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doors dir="vert"/>
      </p:transition>
    </mc:Choice>
    <mc:Fallback>
      <p:transition spd="slow" advClick="0" advTm="8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Photographie aérienne, repère&#10;&#10;Description générée automatiquement">
            <a:extLst>
              <a:ext uri="{FF2B5EF4-FFF2-40B4-BE49-F238E27FC236}">
                <a16:creationId xmlns:a16="http://schemas.microsoft.com/office/drawing/2014/main" id="{81DCE45F-ED13-0F1F-C9FC-AF2CC05EF83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74141" y="360701"/>
            <a:ext cx="10643717" cy="5976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53DEEB1-32DF-18D2-1264-841FC506DDBD}"/>
              </a:ext>
            </a:extLst>
          </p:cNvPr>
          <p:cNvSpPr txBox="1"/>
          <p:nvPr/>
        </p:nvSpPr>
        <p:spPr>
          <a:xfrm>
            <a:off x="864870" y="6266466"/>
            <a:ext cx="1132713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Vue sur la place Saint-Pierre depuis la coupole de la basilique Saint-Pierre.</a:t>
            </a:r>
          </a:p>
        </p:txBody>
      </p:sp>
    </p:spTree>
    <p:extLst>
      <p:ext uri="{BB962C8B-B14F-4D97-AF65-F5344CB8AC3E}">
        <p14:creationId xmlns:p14="http://schemas.microsoft.com/office/powerpoint/2010/main" val="22740628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doors dir="vert"/>
      </p:transition>
    </mc:Choice>
    <mc:Fallback>
      <p:transition spd="slow" advClick="0" advTm="8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horizon, ciel, paysage urbain&#10;&#10;Description générée automatiquement">
            <a:extLst>
              <a:ext uri="{FF2B5EF4-FFF2-40B4-BE49-F238E27FC236}">
                <a16:creationId xmlns:a16="http://schemas.microsoft.com/office/drawing/2014/main" id="{E7BCB98E-D32C-FD46-2D80-1F1E1049B02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30842" y="459000"/>
            <a:ext cx="7930316" cy="594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9AB92A0-07A7-6E6B-0DF7-BE8665B015DB}"/>
              </a:ext>
            </a:extLst>
          </p:cNvPr>
          <p:cNvSpPr txBox="1"/>
          <p:nvPr/>
        </p:nvSpPr>
        <p:spPr>
          <a:xfrm>
            <a:off x="396240" y="5983501"/>
            <a:ext cx="1191006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>
                <a:solidFill>
                  <a:srgbClr val="FFFF00"/>
                </a:solidFill>
              </a:rPr>
              <a:t> </a:t>
            </a:r>
            <a:r>
              <a:rPr lang="fr-FR" sz="2400" b="1" dirty="0">
                <a:solidFill>
                  <a:srgbClr val="FFFF00"/>
                </a:solidFill>
              </a:rPr>
              <a:t>L'horizon de Brisbane, vu au-dessus de la rivière Brisbane, près de </a:t>
            </a:r>
            <a:r>
              <a:rPr lang="fr-FR" sz="2400" b="1" dirty="0" err="1">
                <a:solidFill>
                  <a:srgbClr val="FFFF00"/>
                </a:solidFill>
              </a:rPr>
              <a:t>Kangaroo</a:t>
            </a:r>
            <a:r>
              <a:rPr lang="fr-FR" sz="2400" b="1" dirty="0">
                <a:solidFill>
                  <a:srgbClr val="FFFF00"/>
                </a:solidFill>
              </a:rPr>
              <a:t> Point, août 2018. Australie</a:t>
            </a:r>
          </a:p>
        </p:txBody>
      </p:sp>
    </p:spTree>
    <p:extLst>
      <p:ext uri="{BB962C8B-B14F-4D97-AF65-F5344CB8AC3E}">
        <p14:creationId xmlns:p14="http://schemas.microsoft.com/office/powerpoint/2010/main" val="29160925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doors dir="vert"/>
      </p:transition>
    </mc:Choice>
    <mc:Fallback>
      <p:transition spd="slow" advClick="0" advTm="8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ciel, nuage, plante&#10;&#10;Description générée automatiquement">
            <a:extLst>
              <a:ext uri="{FF2B5EF4-FFF2-40B4-BE49-F238E27FC236}">
                <a16:creationId xmlns:a16="http://schemas.microsoft.com/office/drawing/2014/main" id="{24519881-3ED3-C441-949A-766103EF824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90688" y="320040"/>
            <a:ext cx="8610624" cy="594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9495D8DE-9F2E-5777-E184-90E5EB997726}"/>
              </a:ext>
            </a:extLst>
          </p:cNvPr>
          <p:cNvSpPr txBox="1"/>
          <p:nvPr/>
        </p:nvSpPr>
        <p:spPr>
          <a:xfrm>
            <a:off x="2617470" y="6076295"/>
            <a:ext cx="86106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Palais royal des expositions (Melbourne).Australie</a:t>
            </a:r>
          </a:p>
        </p:txBody>
      </p:sp>
    </p:spTree>
    <p:extLst>
      <p:ext uri="{BB962C8B-B14F-4D97-AF65-F5344CB8AC3E}">
        <p14:creationId xmlns:p14="http://schemas.microsoft.com/office/powerpoint/2010/main" val="5135377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doors dir="vert"/>
      </p:transition>
    </mc:Choice>
    <mc:Fallback>
      <p:transition spd="slow" advClick="0" advTm="8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ature, paysage, arbre&#10;&#10;Description générée automatiquement">
            <a:extLst>
              <a:ext uri="{FF2B5EF4-FFF2-40B4-BE49-F238E27FC236}">
                <a16:creationId xmlns:a16="http://schemas.microsoft.com/office/drawing/2014/main" id="{EB47963B-E6F6-6C23-58A2-0D19E9F29BF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27730" y="365779"/>
            <a:ext cx="8913503" cy="594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E42E12F-BFDC-2686-84F0-BA7A5926B780}"/>
              </a:ext>
            </a:extLst>
          </p:cNvPr>
          <p:cNvSpPr txBox="1"/>
          <p:nvPr/>
        </p:nvSpPr>
        <p:spPr>
          <a:xfrm>
            <a:off x="5074920" y="6074946"/>
            <a:ext cx="77896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Hallstatt, Autriche</a:t>
            </a:r>
          </a:p>
        </p:txBody>
      </p:sp>
    </p:spTree>
    <p:extLst>
      <p:ext uri="{BB962C8B-B14F-4D97-AF65-F5344CB8AC3E}">
        <p14:creationId xmlns:p14="http://schemas.microsoft.com/office/powerpoint/2010/main" val="27020638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doors dir="vert"/>
      </p:transition>
    </mc:Choice>
    <mc:Fallback>
      <p:transition spd="slow" advClick="0" advTm="8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horizon, paysage urbain&#10;&#10;Description générée automatiquement">
            <a:extLst>
              <a:ext uri="{FF2B5EF4-FFF2-40B4-BE49-F238E27FC236}">
                <a16:creationId xmlns:a16="http://schemas.microsoft.com/office/drawing/2014/main" id="{083D8BE6-CACB-1451-0F09-687B047224E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39249" y="354348"/>
            <a:ext cx="8913502" cy="594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373662E-5A3D-6AAA-6551-86F4DA5F9CC1}"/>
              </a:ext>
            </a:extLst>
          </p:cNvPr>
          <p:cNvSpPr txBox="1"/>
          <p:nvPr/>
        </p:nvSpPr>
        <p:spPr>
          <a:xfrm>
            <a:off x="3275651" y="6149322"/>
            <a:ext cx="809530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Vue depuis la tour Donau, Vienne Autriche</a:t>
            </a:r>
          </a:p>
        </p:txBody>
      </p:sp>
    </p:spTree>
    <p:extLst>
      <p:ext uri="{BB962C8B-B14F-4D97-AF65-F5344CB8AC3E}">
        <p14:creationId xmlns:p14="http://schemas.microsoft.com/office/powerpoint/2010/main" val="32431013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doors dir="vert"/>
      </p:transition>
    </mc:Choice>
    <mc:Fallback>
      <p:transition spd="slow" advClick="0" advTm="8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scène, magasin, marché, Magasin&#10;&#10;Description générée automatiquement">
            <a:extLst>
              <a:ext uri="{FF2B5EF4-FFF2-40B4-BE49-F238E27FC236}">
                <a16:creationId xmlns:a16="http://schemas.microsoft.com/office/drawing/2014/main" id="{E08CD0A7-8F1B-9FA6-AC99-C152C8E9A4C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5270" y="3429000"/>
            <a:ext cx="4896000" cy="3264000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5" name="Image 4" descr="Une image contenant plein air, eau, ciel, Photographie aérienne&#10;&#10;Description générée automatiquement">
            <a:extLst>
              <a:ext uri="{FF2B5EF4-FFF2-40B4-BE49-F238E27FC236}">
                <a16:creationId xmlns:a16="http://schemas.microsoft.com/office/drawing/2014/main" id="{6E5FFC79-EF65-79B8-E01A-521327D797AB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60730" y="232410"/>
            <a:ext cx="5076000" cy="3384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CB13F348-7C59-52E6-E8B3-29DAEE5E1585}"/>
              </a:ext>
            </a:extLst>
          </p:cNvPr>
          <p:cNvSpPr txBox="1"/>
          <p:nvPr/>
        </p:nvSpPr>
        <p:spPr>
          <a:xfrm>
            <a:off x="4322730" y="2603807"/>
            <a:ext cx="5076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Les Bahamas </a:t>
            </a: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A055DC7D-A293-984D-7B17-08EFF48E2A36}"/>
              </a:ext>
            </a:extLst>
          </p:cNvPr>
          <p:cNvSpPr txBox="1"/>
          <p:nvPr/>
        </p:nvSpPr>
        <p:spPr>
          <a:xfrm>
            <a:off x="3030585" y="2452509"/>
            <a:ext cx="232029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000" b="1" dirty="0"/>
              <a:t>1 et </a:t>
            </a: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7F80D301-18DA-796F-5267-B4F984E68134}"/>
              </a:ext>
            </a:extLst>
          </p:cNvPr>
          <p:cNvSpPr txBox="1"/>
          <p:nvPr/>
        </p:nvSpPr>
        <p:spPr>
          <a:xfrm>
            <a:off x="3952215" y="2483286"/>
            <a:ext cx="239811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600" b="1" dirty="0"/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26890092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doors dir="vert"/>
      </p:transition>
    </mc:Choice>
    <mc:Fallback>
      <p:transition spd="slow" advClick="0" advTm="8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bâtiment, ciel, tour&#10;&#10;Description générée automatiquement">
            <a:extLst>
              <a:ext uri="{FF2B5EF4-FFF2-40B4-BE49-F238E27FC236}">
                <a16:creationId xmlns:a16="http://schemas.microsoft.com/office/drawing/2014/main" id="{85575DDA-DFC3-C2C7-C3D3-A3E30A057C5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4320" y="377259"/>
            <a:ext cx="4896000" cy="3225716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2A70AE82-1E13-35F8-A8F8-CA0B01AF6642}"/>
              </a:ext>
            </a:extLst>
          </p:cNvPr>
          <p:cNvSpPr txBox="1"/>
          <p:nvPr/>
        </p:nvSpPr>
        <p:spPr>
          <a:xfrm>
            <a:off x="1074015" y="3602975"/>
            <a:ext cx="48463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La Ville de Gan Belgique</a:t>
            </a:r>
          </a:p>
        </p:txBody>
      </p:sp>
      <p:pic>
        <p:nvPicPr>
          <p:cNvPr id="8" name="Image 7" descr="Une image contenant bâtiment, ciel, plein air, nuage&#10;&#10;Description générée automatiquement">
            <a:extLst>
              <a:ext uri="{FF2B5EF4-FFF2-40B4-BE49-F238E27FC236}">
                <a16:creationId xmlns:a16="http://schemas.microsoft.com/office/drawing/2014/main" id="{E0109135-9860-A57E-4E69-490F16AAD8BF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05680" y="3429000"/>
            <a:ext cx="5472000" cy="3078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9" name="ZoneTexte 8">
            <a:extLst>
              <a:ext uri="{FF2B5EF4-FFF2-40B4-BE49-F238E27FC236}">
                <a16:creationId xmlns:a16="http://schemas.microsoft.com/office/drawing/2014/main" id="{E037B00F-E281-3DFF-10BB-F4AEC36176FF}"/>
              </a:ext>
            </a:extLst>
          </p:cNvPr>
          <p:cNvSpPr txBox="1"/>
          <p:nvPr/>
        </p:nvSpPr>
        <p:spPr>
          <a:xfrm>
            <a:off x="6294150" y="3058775"/>
            <a:ext cx="58978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La Grande Place Bruxelles Belgique</a:t>
            </a:r>
          </a:p>
        </p:txBody>
      </p:sp>
    </p:spTree>
    <p:extLst>
      <p:ext uri="{BB962C8B-B14F-4D97-AF65-F5344CB8AC3E}">
        <p14:creationId xmlns:p14="http://schemas.microsoft.com/office/powerpoint/2010/main" val="15762853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doors dir="vert"/>
      </p:transition>
    </mc:Choice>
    <mc:Fallback>
      <p:transition spd="slow" advClick="0" advTm="8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92D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habits, arbre, ciel&#10;&#10;Description générée automatiquement">
            <a:extLst>
              <a:ext uri="{FF2B5EF4-FFF2-40B4-BE49-F238E27FC236}">
                <a16:creationId xmlns:a16="http://schemas.microsoft.com/office/drawing/2014/main" id="{F17EA761-B75F-7088-DC72-0765BD0969A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07742" y="377207"/>
            <a:ext cx="8913501" cy="594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FE69AB2-3C18-225C-D2A4-271B4DF9518E}"/>
              </a:ext>
            </a:extLst>
          </p:cNvPr>
          <p:cNvSpPr txBox="1"/>
          <p:nvPr/>
        </p:nvSpPr>
        <p:spPr>
          <a:xfrm>
            <a:off x="2314678" y="6086374"/>
            <a:ext cx="96525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Marche des femmes lors de la fête nationale 1999. Bénin</a:t>
            </a:r>
          </a:p>
        </p:txBody>
      </p:sp>
    </p:spTree>
    <p:extLst>
      <p:ext uri="{BB962C8B-B14F-4D97-AF65-F5344CB8AC3E}">
        <p14:creationId xmlns:p14="http://schemas.microsoft.com/office/powerpoint/2010/main" val="37184127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doors dir="vert"/>
      </p:transition>
    </mc:Choice>
    <mc:Fallback>
      <p:transition spd="slow" advClick="0" advTm="8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ciel, plein air, personne, sol&#10;&#10;Description générée automatiquement">
            <a:extLst>
              <a:ext uri="{FF2B5EF4-FFF2-40B4-BE49-F238E27FC236}">
                <a16:creationId xmlns:a16="http://schemas.microsoft.com/office/drawing/2014/main" id="{9FDD7783-4D98-E96F-2E0B-D03139979D3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39248" y="459000"/>
            <a:ext cx="8913504" cy="594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A414AC3E-AE3F-8DB5-57D0-82ADD1A7EF90}"/>
              </a:ext>
            </a:extLst>
          </p:cNvPr>
          <p:cNvSpPr txBox="1"/>
          <p:nvPr/>
        </p:nvSpPr>
        <p:spPr>
          <a:xfrm>
            <a:off x="3966210" y="5937335"/>
            <a:ext cx="76923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Cérémonie Vodou au Bénin.</a:t>
            </a:r>
          </a:p>
        </p:txBody>
      </p:sp>
    </p:spTree>
    <p:extLst>
      <p:ext uri="{BB962C8B-B14F-4D97-AF65-F5344CB8AC3E}">
        <p14:creationId xmlns:p14="http://schemas.microsoft.com/office/powerpoint/2010/main" val="21755589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doors dir="vert"/>
      </p:transition>
    </mc:Choice>
    <mc:Fallback>
      <p:transition spd="slow" advClick="0" advTm="8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Photographie aérienne, montagne, Vue plongeante&#10;&#10;Description générée automatiquement">
            <a:extLst>
              <a:ext uri="{FF2B5EF4-FFF2-40B4-BE49-F238E27FC236}">
                <a16:creationId xmlns:a16="http://schemas.microsoft.com/office/drawing/2014/main" id="{38D350E7-5BBF-770B-AC3D-804F6ED9F34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2678" y="459000"/>
            <a:ext cx="11126643" cy="594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79CB2394-04ED-C18A-68A7-449EC7B4666B}"/>
              </a:ext>
            </a:extLst>
          </p:cNvPr>
          <p:cNvSpPr txBox="1"/>
          <p:nvPr/>
        </p:nvSpPr>
        <p:spPr>
          <a:xfrm>
            <a:off x="4400550" y="6168167"/>
            <a:ext cx="9829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Rio de Janeiro. Brésil</a:t>
            </a:r>
          </a:p>
        </p:txBody>
      </p:sp>
    </p:spTree>
    <p:extLst>
      <p:ext uri="{BB962C8B-B14F-4D97-AF65-F5344CB8AC3E}">
        <p14:creationId xmlns:p14="http://schemas.microsoft.com/office/powerpoint/2010/main" val="28147860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doors dir="vert"/>
      </p:transition>
    </mc:Choice>
    <mc:Fallback>
      <p:transition spd="slow" advClick="0" advTm="8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nature, plein air, Reliefs côtiers et océaniques, côte&#10;&#10;Description générée automatiquement">
            <a:extLst>
              <a:ext uri="{FF2B5EF4-FFF2-40B4-BE49-F238E27FC236}">
                <a16:creationId xmlns:a16="http://schemas.microsoft.com/office/drawing/2014/main" id="{521DA8FE-B112-A320-A768-344521EA6EE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41000" y="459000"/>
            <a:ext cx="8910000" cy="594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20DD281E-77EE-DB99-2354-9C34FCA94D77}"/>
              </a:ext>
            </a:extLst>
          </p:cNvPr>
          <p:cNvSpPr txBox="1"/>
          <p:nvPr/>
        </p:nvSpPr>
        <p:spPr>
          <a:xfrm>
            <a:off x="2526030" y="6168167"/>
            <a:ext cx="100926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Vue de Copacabana, où le climat est </a:t>
            </a:r>
            <a:r>
              <a:rPr lang="fr-FR" sz="2400" b="1" dirty="0" err="1">
                <a:solidFill>
                  <a:srgbClr val="FFFF00"/>
                </a:solidFill>
              </a:rPr>
              <a:t>ensoleillé.Brésil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497455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doors dir="vert"/>
      </p:transition>
    </mc:Choice>
    <mc:Fallback>
      <p:transition spd="slow" advClick="0" advTm="8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856A8177-DE7B-D133-5B22-F7AE27ABCA1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4000" y="1054954"/>
            <a:ext cx="10944000" cy="4748092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3131809-0FA0-D8F4-9A68-5F45A59C74D1}"/>
              </a:ext>
            </a:extLst>
          </p:cNvPr>
          <p:cNvSpPr txBox="1"/>
          <p:nvPr/>
        </p:nvSpPr>
        <p:spPr>
          <a:xfrm>
            <a:off x="2229690" y="5677316"/>
            <a:ext cx="922401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En 2020, Hong Kong possède la seconde économie la plus libérale du monde selon la </a:t>
            </a:r>
            <a:r>
              <a:rPr lang="fr-FR" sz="2400" b="1" dirty="0" err="1">
                <a:solidFill>
                  <a:srgbClr val="FFFF00"/>
                </a:solidFill>
              </a:rPr>
              <a:t>Heritage</a:t>
            </a:r>
            <a:r>
              <a:rPr lang="fr-FR" sz="2400" b="1" dirty="0">
                <a:solidFill>
                  <a:srgbClr val="FFFF00"/>
                </a:solidFill>
              </a:rPr>
              <a:t> Foundation70.Chine</a:t>
            </a:r>
          </a:p>
        </p:txBody>
      </p:sp>
    </p:spTree>
    <p:extLst>
      <p:ext uri="{BB962C8B-B14F-4D97-AF65-F5344CB8AC3E}">
        <p14:creationId xmlns:p14="http://schemas.microsoft.com/office/powerpoint/2010/main" val="27464900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doors dir="vert"/>
      </p:transition>
    </mc:Choice>
    <mc:Fallback>
      <p:transition spd="slow" advClick="0" advTm="8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herbe, plante, ciel&#10;&#10;Description générée automatiquement">
            <a:extLst>
              <a:ext uri="{FF2B5EF4-FFF2-40B4-BE49-F238E27FC236}">
                <a16:creationId xmlns:a16="http://schemas.microsoft.com/office/drawing/2014/main" id="{43C4B99B-1142-8FA0-06A6-6F336B33D20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93895" y="354350"/>
            <a:ext cx="10004210" cy="594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2C90C4B-0160-40F4-6871-111CB9FC93D4}"/>
              </a:ext>
            </a:extLst>
          </p:cNvPr>
          <p:cNvSpPr txBox="1"/>
          <p:nvPr/>
        </p:nvSpPr>
        <p:spPr>
          <a:xfrm>
            <a:off x="4514850" y="6041985"/>
            <a:ext cx="79781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Fermiers tibétains. Tibet</a:t>
            </a:r>
          </a:p>
        </p:txBody>
      </p:sp>
    </p:spTree>
    <p:extLst>
      <p:ext uri="{BB962C8B-B14F-4D97-AF65-F5344CB8AC3E}">
        <p14:creationId xmlns:p14="http://schemas.microsoft.com/office/powerpoint/2010/main" val="23789742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doors dir="vert"/>
      </p:transition>
    </mc:Choice>
    <mc:Fallback>
      <p:transition spd="slow" advClick="0" advTm="8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aysage, nuage, ciel&#10;&#10;Description générée automatiquement">
            <a:extLst>
              <a:ext uri="{FF2B5EF4-FFF2-40B4-BE49-F238E27FC236}">
                <a16:creationId xmlns:a16="http://schemas.microsoft.com/office/drawing/2014/main" id="{74B7F6E2-2B9D-5BF9-F6D0-0A1022E197D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39248" y="459000"/>
            <a:ext cx="8913503" cy="594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92AADF1-9DE9-CE24-5749-8E6710BC8564}"/>
              </a:ext>
            </a:extLst>
          </p:cNvPr>
          <p:cNvSpPr txBox="1"/>
          <p:nvPr/>
        </p:nvSpPr>
        <p:spPr>
          <a:xfrm>
            <a:off x="3657600" y="6168167"/>
            <a:ext cx="81153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Port-Louis, la capitale de Maurice.</a:t>
            </a:r>
          </a:p>
        </p:txBody>
      </p:sp>
    </p:spTree>
    <p:extLst>
      <p:ext uri="{BB962C8B-B14F-4D97-AF65-F5344CB8AC3E}">
        <p14:creationId xmlns:p14="http://schemas.microsoft.com/office/powerpoint/2010/main" val="17190950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doors dir="vert"/>
      </p:transition>
    </mc:Choice>
    <mc:Fallback>
      <p:transition spd="slow" advClick="0" advTm="8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ature, montagne, Photographie aérienne, eau&#10;&#10;Description générée automatiquement">
            <a:extLst>
              <a:ext uri="{FF2B5EF4-FFF2-40B4-BE49-F238E27FC236}">
                <a16:creationId xmlns:a16="http://schemas.microsoft.com/office/drawing/2014/main" id="{00A20DC5-2633-3965-48D5-039FDB71615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6000" y="460770"/>
            <a:ext cx="5580000" cy="3139680"/>
          </a:xfrm>
          <a:prstGeom prst="rect">
            <a:avLst/>
          </a:prstGeom>
        </p:spPr>
      </p:pic>
      <p:pic>
        <p:nvPicPr>
          <p:cNvPr id="5" name="Image 4" descr="Une image contenant nature, plein air, paysage, arbre&#10;&#10;Description générée automatiquement">
            <a:extLst>
              <a:ext uri="{FF2B5EF4-FFF2-40B4-BE49-F238E27FC236}">
                <a16:creationId xmlns:a16="http://schemas.microsoft.com/office/drawing/2014/main" id="{4EAE539B-6878-BD63-CCDE-C05135B02154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97040" y="3238501"/>
            <a:ext cx="4788000" cy="3165977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9AD34392-2283-2DAF-2F4B-C0BFF2743B81}"/>
              </a:ext>
            </a:extLst>
          </p:cNvPr>
          <p:cNvSpPr txBox="1"/>
          <p:nvPr/>
        </p:nvSpPr>
        <p:spPr>
          <a:xfrm>
            <a:off x="3851910" y="4501449"/>
            <a:ext cx="37947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 </a:t>
            </a:r>
            <a:r>
              <a:rPr lang="fr-FR" sz="2400" b="1" dirty="0"/>
              <a:t>l'Île Maurice. </a:t>
            </a:r>
            <a:endParaRPr lang="fr-FR" b="1" dirty="0"/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C5519C65-7633-1D5E-0B74-43B4F54EDF19}"/>
              </a:ext>
            </a:extLst>
          </p:cNvPr>
          <p:cNvSpPr txBox="1"/>
          <p:nvPr/>
        </p:nvSpPr>
        <p:spPr>
          <a:xfrm>
            <a:off x="7006590" y="2251710"/>
            <a:ext cx="4788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 err="1"/>
              <a:t>Chamarel</a:t>
            </a:r>
            <a:r>
              <a:rPr lang="fr-FR" sz="2400" b="1" dirty="0"/>
              <a:t> La Terre De 7 Couleurs</a:t>
            </a:r>
          </a:p>
        </p:txBody>
      </p:sp>
    </p:spTree>
    <p:extLst>
      <p:ext uri="{BB962C8B-B14F-4D97-AF65-F5344CB8AC3E}">
        <p14:creationId xmlns:p14="http://schemas.microsoft.com/office/powerpoint/2010/main" val="5634077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doors dir="vert"/>
      </p:transition>
    </mc:Choice>
    <mc:Fallback>
      <p:transition spd="slow" advClick="0" advTm="8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bre, plein air, lavande, fleur&#10;&#10;Description générée automatiquement">
            <a:extLst>
              <a:ext uri="{FF2B5EF4-FFF2-40B4-BE49-F238E27FC236}">
                <a16:creationId xmlns:a16="http://schemas.microsoft.com/office/drawing/2014/main" id="{5C8BC49C-7D90-4579-C38E-768408F5DD2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1932" y="1588785"/>
            <a:ext cx="3348000" cy="4995923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5" name="Image 4" descr="Une image contenant plein air, herbe, ciel, moulin à vent&#10;&#10;Description générée automatiquement">
            <a:extLst>
              <a:ext uri="{FF2B5EF4-FFF2-40B4-BE49-F238E27FC236}">
                <a16:creationId xmlns:a16="http://schemas.microsoft.com/office/drawing/2014/main" id="{E7D546D6-7609-BB1E-D328-61DB4A9549B2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44660" y="400050"/>
            <a:ext cx="4932000" cy="3288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17E24732-C81D-199F-FBC3-76627B488124}"/>
              </a:ext>
            </a:extLst>
          </p:cNvPr>
          <p:cNvSpPr txBox="1"/>
          <p:nvPr/>
        </p:nvSpPr>
        <p:spPr>
          <a:xfrm>
            <a:off x="3819932" y="3688050"/>
            <a:ext cx="2924728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Un terrain de 32 hectares se métamorphose en un mélange multicolore de </a:t>
            </a:r>
            <a:r>
              <a:rPr lang="fr-FR" sz="2400" b="1" dirty="0" err="1">
                <a:solidFill>
                  <a:srgbClr val="FFFF00"/>
                </a:solidFill>
              </a:rPr>
              <a:t>fleurs,Le</a:t>
            </a:r>
            <a:r>
              <a:rPr lang="fr-FR" sz="2400" b="1" dirty="0">
                <a:solidFill>
                  <a:srgbClr val="FFFF00"/>
                </a:solidFill>
              </a:rPr>
              <a:t> parc </a:t>
            </a:r>
            <a:r>
              <a:rPr lang="fr-FR" sz="2400" b="1" dirty="0" err="1">
                <a:solidFill>
                  <a:srgbClr val="FFFF00"/>
                </a:solidFill>
              </a:rPr>
              <a:t>Keukenof</a:t>
            </a:r>
            <a:endParaRPr lang="fr-FR" sz="2400" b="1" dirty="0">
              <a:solidFill>
                <a:srgbClr val="FFFF00"/>
              </a:solidFill>
            </a:endParaRP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1E8B71DD-9BD3-EE60-23A5-2942DECBF325}"/>
              </a:ext>
            </a:extLst>
          </p:cNvPr>
          <p:cNvSpPr txBox="1"/>
          <p:nvPr/>
        </p:nvSpPr>
        <p:spPr>
          <a:xfrm>
            <a:off x="7208852" y="3577590"/>
            <a:ext cx="453291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toile de maître. </a:t>
            </a:r>
            <a:r>
              <a:rPr lang="fr-FR" sz="2400" b="1" dirty="0" err="1">
                <a:solidFill>
                  <a:srgbClr val="FFFF00"/>
                </a:solidFill>
              </a:rPr>
              <a:t>Kinderdijk</a:t>
            </a:r>
            <a:r>
              <a:rPr lang="fr-FR" sz="2400" b="1" dirty="0">
                <a:solidFill>
                  <a:srgbClr val="FFFF00"/>
                </a:solidFill>
              </a:rPr>
              <a:t> est célèbre pour ses 19 moulins à vent historiques, qui remontent au 18e siècle. </a:t>
            </a: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E86996FD-E894-A79D-1278-BD4F866063D6}"/>
              </a:ext>
            </a:extLst>
          </p:cNvPr>
          <p:cNvSpPr txBox="1"/>
          <p:nvPr/>
        </p:nvSpPr>
        <p:spPr>
          <a:xfrm>
            <a:off x="4201485" y="2708285"/>
            <a:ext cx="50863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Pays -Bas</a:t>
            </a:r>
          </a:p>
        </p:txBody>
      </p:sp>
    </p:spTree>
    <p:extLst>
      <p:ext uri="{BB962C8B-B14F-4D97-AF65-F5344CB8AC3E}">
        <p14:creationId xmlns:p14="http://schemas.microsoft.com/office/powerpoint/2010/main" val="10496054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doors dir="vert"/>
      </p:transition>
    </mc:Choice>
    <mc:Fallback>
      <p:transition spd="slow" advClick="0" advTm="8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5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Jardin botanique, printemps&#10;&#10;Description générée automatiquement">
            <a:extLst>
              <a:ext uri="{FF2B5EF4-FFF2-40B4-BE49-F238E27FC236}">
                <a16:creationId xmlns:a16="http://schemas.microsoft.com/office/drawing/2014/main" id="{0C4B173F-A9A6-4EE2-E74C-817026B37A2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12983" y="459000"/>
            <a:ext cx="8966034" cy="594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6F763E8-0F27-3F8C-6A07-37ECA943CB0D}"/>
              </a:ext>
            </a:extLst>
          </p:cNvPr>
          <p:cNvSpPr txBox="1"/>
          <p:nvPr/>
        </p:nvSpPr>
        <p:spPr>
          <a:xfrm>
            <a:off x="1089660" y="5937335"/>
            <a:ext cx="106260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Le jardin de </a:t>
            </a:r>
            <a:r>
              <a:rPr lang="fr-FR" sz="2400" b="1" dirty="0" err="1">
                <a:solidFill>
                  <a:srgbClr val="FFFF00"/>
                </a:solidFill>
              </a:rPr>
              <a:t>Keukenhof</a:t>
            </a:r>
            <a:r>
              <a:rPr lang="fr-FR" sz="2400" b="1" dirty="0">
                <a:solidFill>
                  <a:srgbClr val="FFFF00"/>
                </a:solidFill>
              </a:rPr>
              <a:t>. Très visité, il est le plus grand parc floral au monde.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B4886C33-A1CA-E988-56E6-0BEB2B50356B}"/>
              </a:ext>
            </a:extLst>
          </p:cNvPr>
          <p:cNvSpPr txBox="1"/>
          <p:nvPr/>
        </p:nvSpPr>
        <p:spPr>
          <a:xfrm>
            <a:off x="5429250" y="6273270"/>
            <a:ext cx="52463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Pays - Bas</a:t>
            </a:r>
          </a:p>
        </p:txBody>
      </p:sp>
    </p:spTree>
    <p:extLst>
      <p:ext uri="{BB962C8B-B14F-4D97-AF65-F5344CB8AC3E}">
        <p14:creationId xmlns:p14="http://schemas.microsoft.com/office/powerpoint/2010/main" val="21853644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doors dir="vert"/>
      </p:transition>
    </mc:Choice>
    <mc:Fallback>
      <p:transition spd="slow" advClick="0" advTm="8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uage, ciel, bâtiment&#10;&#10;Description générée automatiquement">
            <a:extLst>
              <a:ext uri="{FF2B5EF4-FFF2-40B4-BE49-F238E27FC236}">
                <a16:creationId xmlns:a16="http://schemas.microsoft.com/office/drawing/2014/main" id="{D6C14569-06EC-2969-D6F9-3E3C265A422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59475" y="377214"/>
            <a:ext cx="9073050" cy="594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F12165B-4736-81DE-CBEC-7D15B442E060}"/>
              </a:ext>
            </a:extLst>
          </p:cNvPr>
          <p:cNvSpPr txBox="1"/>
          <p:nvPr/>
        </p:nvSpPr>
        <p:spPr>
          <a:xfrm>
            <a:off x="3638678" y="5909309"/>
            <a:ext cx="73380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Le palais de Buckingham à Londres</a:t>
            </a:r>
            <a:r>
              <a:rPr lang="fr-FR" sz="2400" b="1" dirty="0"/>
              <a:t>.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7E11039A-14B4-ED70-4D5A-9D039BB72AF2}"/>
              </a:ext>
            </a:extLst>
          </p:cNvPr>
          <p:cNvSpPr txBox="1"/>
          <p:nvPr/>
        </p:nvSpPr>
        <p:spPr>
          <a:xfrm>
            <a:off x="5612130" y="6317214"/>
            <a:ext cx="48920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Londres </a:t>
            </a:r>
          </a:p>
        </p:txBody>
      </p:sp>
    </p:spTree>
    <p:extLst>
      <p:ext uri="{BB962C8B-B14F-4D97-AF65-F5344CB8AC3E}">
        <p14:creationId xmlns:p14="http://schemas.microsoft.com/office/powerpoint/2010/main" val="18283916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doors dir="vert"/>
      </p:transition>
    </mc:Choice>
    <mc:Fallback>
      <p:transition spd="slow" advClick="0" advTm="8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ateau, eau&#10;&#10;Description générée automatiquement">
            <a:extLst>
              <a:ext uri="{FF2B5EF4-FFF2-40B4-BE49-F238E27FC236}">
                <a16:creationId xmlns:a16="http://schemas.microsoft.com/office/drawing/2014/main" id="{C081FB43-E505-C468-DE7B-67B788A0DD2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36000" y="459000"/>
            <a:ext cx="7920000" cy="594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4E85935-2724-B051-1ADE-D69FF11D0EAF}"/>
              </a:ext>
            </a:extLst>
          </p:cNvPr>
          <p:cNvSpPr txBox="1"/>
          <p:nvPr/>
        </p:nvSpPr>
        <p:spPr>
          <a:xfrm>
            <a:off x="468630" y="6168167"/>
            <a:ext cx="119329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Navette passant sur la Tamise devant le House of </a:t>
            </a:r>
            <a:r>
              <a:rPr lang="fr-FR" sz="2400" b="1" dirty="0" err="1">
                <a:solidFill>
                  <a:srgbClr val="FFFF00"/>
                </a:solidFill>
              </a:rPr>
              <a:t>Parliament</a:t>
            </a:r>
            <a:r>
              <a:rPr lang="fr-FR" sz="2400" b="1" dirty="0">
                <a:solidFill>
                  <a:srgbClr val="FFFF00"/>
                </a:solidFill>
              </a:rPr>
              <a:t> et sa tour « Big Ben ».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C2A91C49-80A7-C3F1-75BF-E5732FD8EDD5}"/>
              </a:ext>
            </a:extLst>
          </p:cNvPr>
          <p:cNvSpPr txBox="1"/>
          <p:nvPr/>
        </p:nvSpPr>
        <p:spPr>
          <a:xfrm>
            <a:off x="5927655" y="5682176"/>
            <a:ext cx="34861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Londres</a:t>
            </a:r>
          </a:p>
        </p:txBody>
      </p:sp>
    </p:spTree>
    <p:extLst>
      <p:ext uri="{BB962C8B-B14F-4D97-AF65-F5344CB8AC3E}">
        <p14:creationId xmlns:p14="http://schemas.microsoft.com/office/powerpoint/2010/main" val="40810008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doors dir="vert"/>
      </p:transition>
    </mc:Choice>
    <mc:Fallback>
      <p:transition spd="slow" advClick="0" advTm="8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uage, ciel, bâtiment&#10;&#10;Description générée automatiquement">
            <a:extLst>
              <a:ext uri="{FF2B5EF4-FFF2-40B4-BE49-F238E27FC236}">
                <a16:creationId xmlns:a16="http://schemas.microsoft.com/office/drawing/2014/main" id="{156E6430-8995-C316-2673-A2ECCF9443C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8000" y="1376045"/>
            <a:ext cx="11376000" cy="391642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D3124C2-FD4B-7159-58D2-5204D94CB587}"/>
              </a:ext>
            </a:extLst>
          </p:cNvPr>
          <p:cNvSpPr txBox="1"/>
          <p:nvPr/>
        </p:nvSpPr>
        <p:spPr>
          <a:xfrm>
            <a:off x="3093720" y="5481955"/>
            <a:ext cx="81724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La Seine, le pont Royal et le musée du Louvre.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B82B656D-3246-C65C-9A9C-7A88B0A946E2}"/>
              </a:ext>
            </a:extLst>
          </p:cNvPr>
          <p:cNvSpPr txBox="1"/>
          <p:nvPr/>
        </p:nvSpPr>
        <p:spPr>
          <a:xfrm>
            <a:off x="5875020" y="5902277"/>
            <a:ext cx="44005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Paris</a:t>
            </a:r>
          </a:p>
        </p:txBody>
      </p:sp>
    </p:spTree>
    <p:extLst>
      <p:ext uri="{BB962C8B-B14F-4D97-AF65-F5344CB8AC3E}">
        <p14:creationId xmlns:p14="http://schemas.microsoft.com/office/powerpoint/2010/main" val="27326982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doors dir="vert"/>
      </p:transition>
    </mc:Choice>
    <mc:Fallback>
      <p:transition spd="slow" advClick="0" advTm="8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ciel, plein air, repère&#10;&#10;Description générée automatiquement">
            <a:extLst>
              <a:ext uri="{FF2B5EF4-FFF2-40B4-BE49-F238E27FC236}">
                <a16:creationId xmlns:a16="http://schemas.microsoft.com/office/drawing/2014/main" id="{656E9170-AB76-22EF-D65D-5137D502A1A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2000" y="1190000"/>
            <a:ext cx="11448000" cy="426915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9435178-EA49-17A8-495B-900FEB61F33C}"/>
              </a:ext>
            </a:extLst>
          </p:cNvPr>
          <p:cNvSpPr txBox="1"/>
          <p:nvPr/>
        </p:nvSpPr>
        <p:spPr>
          <a:xfrm>
            <a:off x="1235820" y="5437167"/>
            <a:ext cx="105841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Vue vers l'ouest de la cour Napoléon du musée du Louvre, au crépuscule.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D3710FCE-BE7F-3977-FFC7-6BC800F3E057}"/>
              </a:ext>
            </a:extLst>
          </p:cNvPr>
          <p:cNvSpPr txBox="1"/>
          <p:nvPr/>
        </p:nvSpPr>
        <p:spPr>
          <a:xfrm>
            <a:off x="5680710" y="5898832"/>
            <a:ext cx="492633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Paris</a:t>
            </a:r>
          </a:p>
        </p:txBody>
      </p:sp>
    </p:spTree>
    <p:extLst>
      <p:ext uri="{BB962C8B-B14F-4D97-AF65-F5344CB8AC3E}">
        <p14:creationId xmlns:p14="http://schemas.microsoft.com/office/powerpoint/2010/main" val="13601746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doors dir="vert"/>
      </p:transition>
    </mc:Choice>
    <mc:Fallback>
      <p:transition spd="slow" advClick="0" advTm="8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aysage, nuage, montagne&#10;&#10;Description générée automatiquement">
            <a:extLst>
              <a:ext uri="{FF2B5EF4-FFF2-40B4-BE49-F238E27FC236}">
                <a16:creationId xmlns:a16="http://schemas.microsoft.com/office/drawing/2014/main" id="{42122531-4410-35C8-A324-40A7348AD0A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44470" y="459000"/>
            <a:ext cx="8903059" cy="594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99D514A-AABB-FE1A-4B99-A1C44F0A6ADC}"/>
              </a:ext>
            </a:extLst>
          </p:cNvPr>
          <p:cNvSpPr txBox="1"/>
          <p:nvPr/>
        </p:nvSpPr>
        <p:spPr>
          <a:xfrm>
            <a:off x="685800" y="6023610"/>
            <a:ext cx="115062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Maisons du village de Reine par </a:t>
            </a:r>
            <a:r>
              <a:rPr lang="fr-FR" sz="2400" b="1" dirty="0" err="1"/>
              <a:t>Gravdalsbukta</a:t>
            </a:r>
            <a:r>
              <a:rPr lang="fr-FR" sz="2400" b="1" dirty="0"/>
              <a:t> à </a:t>
            </a:r>
            <a:r>
              <a:rPr lang="fr-FR" sz="2400" b="1" dirty="0" err="1"/>
              <a:t>Moskenes</a:t>
            </a:r>
            <a:r>
              <a:rPr lang="fr-FR" sz="2400" b="1" dirty="0"/>
              <a:t>, Nordland, Norvège, dans une nuit d'été du 2022 juin.</a:t>
            </a:r>
          </a:p>
        </p:txBody>
      </p:sp>
    </p:spTree>
    <p:extLst>
      <p:ext uri="{BB962C8B-B14F-4D97-AF65-F5344CB8AC3E}">
        <p14:creationId xmlns:p14="http://schemas.microsoft.com/office/powerpoint/2010/main" val="25818711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doors dir="vert"/>
      </p:transition>
    </mc:Choice>
    <mc:Fallback>
      <p:transition spd="slow" advClick="0" advTm="8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ature, eau, montagne, plein air&#10;&#10;Description générée automatiquement">
            <a:extLst>
              <a:ext uri="{FF2B5EF4-FFF2-40B4-BE49-F238E27FC236}">
                <a16:creationId xmlns:a16="http://schemas.microsoft.com/office/drawing/2014/main" id="{C9529A91-26A4-1F57-D610-EA1536EE9D0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2800" y="642673"/>
            <a:ext cx="9216000" cy="576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8828929-1198-FFC7-1344-51DC100226CC}"/>
              </a:ext>
            </a:extLst>
          </p:cNvPr>
          <p:cNvSpPr txBox="1"/>
          <p:nvPr/>
        </p:nvSpPr>
        <p:spPr>
          <a:xfrm>
            <a:off x="1504950" y="388980"/>
            <a:ext cx="95669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Lorient Vous A Présenté Des Images Mélangées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3381CB1A-0B74-9ABC-2DB0-F40F38B985F7}"/>
              </a:ext>
            </a:extLst>
          </p:cNvPr>
          <p:cNvSpPr txBox="1"/>
          <p:nvPr/>
        </p:nvSpPr>
        <p:spPr>
          <a:xfrm>
            <a:off x="1504950" y="6027622"/>
            <a:ext cx="84980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Lofoten, Norvège . Vu du sommet de </a:t>
            </a:r>
            <a:r>
              <a:rPr lang="fr-FR" sz="2400" b="1" dirty="0" err="1">
                <a:solidFill>
                  <a:srgbClr val="FFFF00"/>
                </a:solidFill>
              </a:rPr>
              <a:t>Reinebringen</a:t>
            </a:r>
            <a:endParaRPr lang="fr-FR" sz="2400" b="1" dirty="0">
              <a:solidFill>
                <a:srgbClr val="FFFF00"/>
              </a:solidFill>
            </a:endParaRP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D6270945-976B-AF64-04CE-95CB2BE2E6EC}"/>
              </a:ext>
            </a:extLst>
          </p:cNvPr>
          <p:cNvSpPr txBox="1"/>
          <p:nvPr/>
        </p:nvSpPr>
        <p:spPr>
          <a:xfrm>
            <a:off x="9233535" y="4549140"/>
            <a:ext cx="30251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Proposé Par Daniel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FDBEEB9A-EEE3-2A1A-1066-86C7DC2B7BDB}"/>
              </a:ext>
            </a:extLst>
          </p:cNvPr>
          <p:cNvSpPr txBox="1"/>
          <p:nvPr/>
        </p:nvSpPr>
        <p:spPr>
          <a:xfrm>
            <a:off x="9275640" y="2331720"/>
            <a:ext cx="294093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Les Images Et Le  Son Du Net</a:t>
            </a:r>
          </a:p>
        </p:txBody>
      </p:sp>
    </p:spTree>
    <p:extLst>
      <p:ext uri="{BB962C8B-B14F-4D97-AF65-F5344CB8AC3E}">
        <p14:creationId xmlns:p14="http://schemas.microsoft.com/office/powerpoint/2010/main" val="9647533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doors dir="vert"/>
      </p:transition>
    </mc:Choice>
    <mc:Fallback>
      <p:transition spd="slow" advClick="0" advTm="8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250</TotalTime>
  <Words>416</Words>
  <Application>Microsoft Office PowerPoint</Application>
  <PresentationFormat>Grand écran</PresentationFormat>
  <Paragraphs>48</Paragraphs>
  <Slides>30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30</vt:i4>
      </vt:variant>
    </vt:vector>
  </HeadingPairs>
  <TitlesOfParts>
    <vt:vector size="34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Daniel Moulac</dc:creator>
  <cp:lastModifiedBy>Daniel Moulac</cp:lastModifiedBy>
  <cp:revision>6</cp:revision>
  <dcterms:created xsi:type="dcterms:W3CDTF">2024-03-30T10:39:40Z</dcterms:created>
  <dcterms:modified xsi:type="dcterms:W3CDTF">2024-04-01T04:53:39Z</dcterms:modified>
</cp:coreProperties>
</file>