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sldIdLst>
    <p:sldId id="278" r:id="rId2"/>
    <p:sldId id="256" r:id="rId3"/>
    <p:sldId id="258" r:id="rId4"/>
    <p:sldId id="277" r:id="rId5"/>
    <p:sldId id="294" r:id="rId6"/>
    <p:sldId id="299" r:id="rId7"/>
    <p:sldId id="301" r:id="rId8"/>
    <p:sldId id="300" r:id="rId9"/>
    <p:sldId id="296" r:id="rId10"/>
    <p:sldId id="298" r:id="rId11"/>
    <p:sldId id="297" r:id="rId12"/>
    <p:sldId id="302" r:id="rId13"/>
    <p:sldId id="304" r:id="rId14"/>
    <p:sldId id="303" r:id="rId15"/>
    <p:sldId id="308" r:id="rId16"/>
    <p:sldId id="305" r:id="rId17"/>
    <p:sldId id="306" r:id="rId18"/>
    <p:sldId id="307" r:id="rId19"/>
    <p:sldId id="295" r:id="rId20"/>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9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5"/>
    <p:restoredTop sz="94719"/>
  </p:normalViewPr>
  <p:slideViewPr>
    <p:cSldViewPr>
      <p:cViewPr>
        <p:scale>
          <a:sx n="130" d="100"/>
          <a:sy n="130" d="100"/>
        </p:scale>
        <p:origin x="3120" y="13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5216465D-230A-43B2-9AA1-3130278E70B7}" type="datetimeFigureOut">
              <a:rPr lang="fr-FR" smtClean="0"/>
              <a:t>04/04/2024</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25353979-4023-4AA0-89CC-76527A9A10D8}" type="slidenum">
              <a:rPr lang="fr-FR" smtClean="0"/>
              <a:t>‹N°›</a:t>
            </a:fld>
            <a:endParaRPr lang="fr-FR"/>
          </a:p>
        </p:txBody>
      </p:sp>
    </p:spTree>
    <p:extLst>
      <p:ext uri="{BB962C8B-B14F-4D97-AF65-F5344CB8AC3E}">
        <p14:creationId xmlns:p14="http://schemas.microsoft.com/office/powerpoint/2010/main" val="332842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4</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13</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14</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15</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16</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17</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18</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5</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6</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7</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8</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9</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10</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11</a:t>
            </a:fld>
            <a:endParaRPr lang="fr-FR"/>
          </a:p>
        </p:txBody>
      </p:sp>
    </p:spTree>
    <p:extLst>
      <p:ext uri="{BB962C8B-B14F-4D97-AF65-F5344CB8AC3E}">
        <p14:creationId xmlns:p14="http://schemas.microsoft.com/office/powerpoint/2010/main" val="278820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353979-4023-4AA0-89CC-76527A9A10D8}" type="slidenum">
              <a:rPr lang="fr-FR" smtClean="0"/>
              <a:t>12</a:t>
            </a:fld>
            <a:endParaRPr lang="fr-FR"/>
          </a:p>
        </p:txBody>
      </p:sp>
    </p:spTree>
    <p:extLst>
      <p:ext uri="{BB962C8B-B14F-4D97-AF65-F5344CB8AC3E}">
        <p14:creationId xmlns:p14="http://schemas.microsoft.com/office/powerpoint/2010/main" val="278820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5D17E61-1073-48D8-BCD1-29E4D6D0D34F}" type="datetime1">
              <a:rPr lang="fr-FR" smtClean="0"/>
              <a:t>04/04/2024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5510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A0E681-E484-4D43-8112-53A3AFEADEE6}" type="datetime1">
              <a:rPr lang="fr-FR" smtClean="0"/>
              <a:t>04/04/2024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213735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275035"/>
            <a:ext cx="1543051" cy="585073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2" y="275035"/>
            <a:ext cx="4476751" cy="585073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38A971-4052-4994-9A4F-A54F192F23C1}" type="datetime1">
              <a:rPr lang="fr-FR" smtClean="0"/>
              <a:t>04/04/2024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36977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BF5318-8EE8-4EB0-9AB5-2EA473D152FF}" type="datetime1">
              <a:rPr lang="fr-FR" smtClean="0"/>
              <a:t>04/04/2024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25663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F8D9FAB-95CB-4296-9FDB-659763C0C113}" type="datetime1">
              <a:rPr lang="fr-FR" smtClean="0"/>
              <a:t>04/04/2024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96250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2901" y="1600201"/>
            <a:ext cx="30099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1" y="1600201"/>
            <a:ext cx="30099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197798D-248C-49FF-87E6-7C7E42785226}" type="datetime1">
              <a:rPr lang="fr-FR" smtClean="0"/>
              <a:t>04/04/2024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362856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21334C-CD18-4F21-B3D7-56F18231DFF0}" type="datetime1">
              <a:rPr lang="fr-FR" smtClean="0"/>
              <a:t>04/04/2024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74400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BDA8070-0D28-412D-B748-6931BA1EF86F}" type="datetime1">
              <a:rPr lang="fr-FR" smtClean="0"/>
              <a:t>04/04/2024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82116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05B7EC-F96F-42C0-BC78-55DAE3F605A2}" type="datetime1">
              <a:rPr lang="fr-FR" smtClean="0"/>
              <a:t>04/04/2024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84353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5CCC8E8-0685-4425-A4F3-B952EC2BFAD4}" type="datetime1">
              <a:rPr lang="fr-FR" smtClean="0"/>
              <a:t>04/04/2024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383078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CB7B9F9-1CD1-4B9A-A6C9-BA51135FFC4E}" type="datetime1">
              <a:rPr lang="fr-FR" smtClean="0"/>
              <a:t>04/04/2024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6C56C-E732-42D5-A715-76B97E0ADD49}" type="slidenum">
              <a:rPr lang="fr-FR" smtClean="0"/>
              <a:t>‹N°›</a:t>
            </a:fld>
            <a:endParaRPr lang="fr-FR"/>
          </a:p>
        </p:txBody>
      </p:sp>
    </p:spTree>
    <p:extLst>
      <p:ext uri="{BB962C8B-B14F-4D97-AF65-F5344CB8AC3E}">
        <p14:creationId xmlns:p14="http://schemas.microsoft.com/office/powerpoint/2010/main" val="102773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737F74-7B91-45D7-ACFB-7EE7E79260FA}" type="datetime1">
              <a:rPr lang="fr-FR" smtClean="0"/>
              <a:t>04/04/2024</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96C56C-E732-42D5-A715-76B97E0ADD49}" type="slidenum">
              <a:rPr lang="fr-FR" smtClean="0"/>
              <a:t>‹N°›</a:t>
            </a:fld>
            <a:endParaRPr lang="fr-FR"/>
          </a:p>
        </p:txBody>
      </p:sp>
    </p:spTree>
    <p:extLst>
      <p:ext uri="{BB962C8B-B14F-4D97-AF65-F5344CB8AC3E}">
        <p14:creationId xmlns:p14="http://schemas.microsoft.com/office/powerpoint/2010/main" val="36573081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woisson.helene@gmail.com" TargetMode="External"/><Relationship Id="rId2" Type="http://schemas.openxmlformats.org/officeDocument/2006/relationships/hyperlink" Target="mailto:helene.woisson@ac-lille.f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1741" y="1563637"/>
            <a:ext cx="4680520" cy="1477328"/>
          </a:xfrm>
          <a:prstGeom prst="rect">
            <a:avLst/>
          </a:prstGeom>
          <a:ln>
            <a:solidFill>
              <a:schemeClr val="bg1">
                <a:lumMod val="50000"/>
                <a:lumOff val="50000"/>
              </a:schemeClr>
            </a:solidFill>
          </a:ln>
        </p:spPr>
        <p:txBody>
          <a:bodyPr wrap="square">
            <a:spAutoFit/>
          </a:bodyPr>
          <a:lstStyle/>
          <a:p>
            <a:pPr algn="ctr"/>
            <a:r>
              <a:rPr lang="fr-FR" sz="1200" b="1" dirty="0">
                <a:latin typeface="Times New Roman" pitchFamily="18" charset="0"/>
                <a:cs typeface="Times New Roman" pitchFamily="18" charset="0"/>
              </a:rPr>
              <a:t>Extraits du règlement :</a:t>
            </a:r>
          </a:p>
          <a:p>
            <a:pPr algn="ctr"/>
            <a:endParaRPr lang="fr-FR" sz="1200" i="1" dirty="0"/>
          </a:p>
          <a:p>
            <a:pPr algn="ctr"/>
            <a:r>
              <a:rPr lang="fr-FR" sz="1200" i="1" dirty="0"/>
              <a:t>« Les productions médiatiques (articles / émissions de radio / vidéos / photos et légendes) sont faites par les élèves dans le cadre scolaire.</a:t>
            </a:r>
            <a:endParaRPr lang="fr-FR" sz="600" i="1" dirty="0"/>
          </a:p>
          <a:p>
            <a:pPr algn="ctr"/>
            <a:endParaRPr lang="fr-FR" sz="600" i="1" dirty="0"/>
          </a:p>
          <a:p>
            <a:pPr algn="ctr"/>
            <a:r>
              <a:rPr lang="fr-FR" sz="1200" i="1" dirty="0"/>
              <a:t>L’actualité au sens large (actualité extrascolaire, actualité de la classe ou de l’établissement, actualité locale, actualité nationale et internationale) doit figurer parmi les sujets traités dans ces productions. »</a:t>
            </a:r>
          </a:p>
        </p:txBody>
      </p:sp>
      <p:sp>
        <p:nvSpPr>
          <p:cNvPr id="8" name="Rectangle 7"/>
          <p:cNvSpPr/>
          <p:nvPr/>
        </p:nvSpPr>
        <p:spPr>
          <a:xfrm>
            <a:off x="1943709" y="639226"/>
            <a:ext cx="5256584" cy="584775"/>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3200" b="1" dirty="0">
                <a:latin typeface="Times New Roman" pitchFamily="18" charset="0"/>
                <a:cs typeface="Times New Roman" pitchFamily="18" charset="0"/>
              </a:rPr>
              <a:t>REPORTAGE PHOTO</a:t>
            </a:r>
          </a:p>
        </p:txBody>
      </p:sp>
      <p:pic>
        <p:nvPicPr>
          <p:cNvPr id="1029" name="Picture 5" descr="C:\Users\Medialab\Documents\Médiatiks2023\Logo_Declic_Critique_Fond_Blanc-sans-clemi-vecto-2N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65597"/>
            <a:ext cx="1928390" cy="11320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Police, Graphique, graphisme&#10;&#10;Description générée automatiquement">
            <a:extLst>
              <a:ext uri="{FF2B5EF4-FFF2-40B4-BE49-F238E27FC236}">
                <a16:creationId xmlns:a16="http://schemas.microsoft.com/office/drawing/2014/main" id="{18C1149B-5789-F693-AB92-31C5C7F02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2" y="180066"/>
            <a:ext cx="1789341" cy="1377216"/>
          </a:xfrm>
          <a:prstGeom prst="rect">
            <a:avLst/>
          </a:prstGeom>
        </p:spPr>
      </p:pic>
    </p:spTree>
    <p:extLst>
      <p:ext uri="{BB962C8B-B14F-4D97-AF65-F5344CB8AC3E}">
        <p14:creationId xmlns:p14="http://schemas.microsoft.com/office/powerpoint/2010/main" val="145209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Place de la République</a:t>
            </a:r>
          </a:p>
        </p:txBody>
      </p:sp>
      <p:sp>
        <p:nvSpPr>
          <p:cNvPr id="19" name="ZoneTexte 18"/>
          <p:cNvSpPr txBox="1"/>
          <p:nvPr/>
        </p:nvSpPr>
        <p:spPr>
          <a:xfrm>
            <a:off x="107504" y="1491630"/>
            <a:ext cx="3528392" cy="523220"/>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Sasha improvise une danse avec un passant dans la rue</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6</a:t>
            </a:r>
          </a:p>
        </p:txBody>
      </p:sp>
      <p:pic>
        <p:nvPicPr>
          <p:cNvPr id="4" name="Image 3" descr="Une image contenant habits, bâtiment, personne, rue&#10;&#10;Description générée automatiquement">
            <a:extLst>
              <a:ext uri="{FF2B5EF4-FFF2-40B4-BE49-F238E27FC236}">
                <a16:creationId xmlns:a16="http://schemas.microsoft.com/office/drawing/2014/main" id="{5EEBF247-A757-FABC-C1D5-B8822FC05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673" y="987574"/>
            <a:ext cx="4724477" cy="3168352"/>
          </a:xfrm>
          <a:prstGeom prst="rect">
            <a:avLst/>
          </a:prstGeom>
        </p:spPr>
      </p:pic>
      <p:sp>
        <p:nvSpPr>
          <p:cNvPr id="7" name="ZoneTexte 6">
            <a:extLst>
              <a:ext uri="{FF2B5EF4-FFF2-40B4-BE49-F238E27FC236}">
                <a16:creationId xmlns:a16="http://schemas.microsoft.com/office/drawing/2014/main" id="{03C4136F-0087-D5B9-29DB-79024EA4D094}"/>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
        <p:nvSpPr>
          <p:cNvPr id="10" name="Rectangle 9">
            <a:extLst>
              <a:ext uri="{FF2B5EF4-FFF2-40B4-BE49-F238E27FC236}">
                <a16:creationId xmlns:a16="http://schemas.microsoft.com/office/drawing/2014/main" id="{F0C4F49D-2AAE-F511-6425-1496458DA647}"/>
              </a:ext>
            </a:extLst>
          </p:cNvPr>
          <p:cNvSpPr/>
          <p:nvPr/>
        </p:nvSpPr>
        <p:spPr>
          <a:xfrm>
            <a:off x="107504" y="123476"/>
            <a:ext cx="3528392" cy="800219"/>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a:p>
            <a:pPr algn="ctr">
              <a:tabLst>
                <a:tab pos="3108960" algn="l"/>
              </a:tabLst>
            </a:pPr>
            <a:endParaRPr lang="fr-FR" b="1" dirty="0">
              <a:solidFill>
                <a:schemeClr val="tx1">
                  <a:lumMod val="6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9917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800219"/>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a:p>
            <a:pPr algn="ctr">
              <a:tabLst>
                <a:tab pos="3108960" algn="l"/>
              </a:tabLst>
            </a:pPr>
            <a:endParaRPr lang="fr-FR" b="1" dirty="0">
              <a:solidFill>
                <a:schemeClr val="tx1">
                  <a:lumMod val="65000"/>
                </a:schemeClr>
              </a:solidFill>
              <a:latin typeface="Times New Roman" pitchFamily="18" charset="0"/>
              <a:cs typeface="Times New Roman" pitchFamily="18" charset="0"/>
            </a:endParaRP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Espace Croisière</a:t>
            </a:r>
          </a:p>
        </p:txBody>
      </p:sp>
      <p:sp>
        <p:nvSpPr>
          <p:cNvPr id="19" name="ZoneTexte 18"/>
          <p:cNvSpPr txBox="1"/>
          <p:nvPr/>
        </p:nvSpPr>
        <p:spPr>
          <a:xfrm>
            <a:off x="107504" y="1491630"/>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Vers l’espace Croisière</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7</a:t>
            </a:r>
          </a:p>
        </p:txBody>
      </p:sp>
      <p:sp>
        <p:nvSpPr>
          <p:cNvPr id="11" name="ZoneTexte 10"/>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pic>
        <p:nvPicPr>
          <p:cNvPr id="6" name="Image 5" descr="Une image contenant bâtiment, plein air, ciel, ville&#10;&#10;Description générée automatiquement">
            <a:extLst>
              <a:ext uri="{FF2B5EF4-FFF2-40B4-BE49-F238E27FC236}">
                <a16:creationId xmlns:a16="http://schemas.microsoft.com/office/drawing/2014/main" id="{C514F4BA-BD79-E1B6-4A73-717D82386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159" y="987573"/>
            <a:ext cx="4779799" cy="3202465"/>
          </a:xfrm>
          <a:prstGeom prst="rect">
            <a:avLst/>
          </a:prstGeom>
        </p:spPr>
      </p:pic>
    </p:spTree>
    <p:extLst>
      <p:ext uri="{BB962C8B-B14F-4D97-AF65-F5344CB8AC3E}">
        <p14:creationId xmlns:p14="http://schemas.microsoft.com/office/powerpoint/2010/main" val="199917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584775"/>
          </a:xfrm>
          <a:prstGeom prst="rect">
            <a:avLst/>
          </a:prstGeom>
          <a:noFill/>
        </p:spPr>
        <p:txBody>
          <a:bodyPr wrap="square" rtlCol="0">
            <a:spAutoFit/>
          </a:bodyPr>
          <a:lstStyle/>
          <a:p>
            <a:pPr algn="ctr"/>
            <a:r>
              <a:rPr lang="fr-FR" sz="1600" dirty="0">
                <a:latin typeface="Times New Roman" pitchFamily="18" charset="0"/>
                <a:cs typeface="Times New Roman" pitchFamily="18" charset="0"/>
              </a:rPr>
              <a:t>Maël- fenêtre- midi</a:t>
            </a:r>
          </a:p>
          <a:p>
            <a:pPr algn="ctr"/>
            <a:endParaRPr lang="fr-FR" sz="1600" dirty="0">
              <a:latin typeface="Times New Roman" pitchFamily="18" charset="0"/>
              <a:cs typeface="Times New Roman" pitchFamily="18" charset="0"/>
            </a:endParaRP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8</a:t>
            </a:r>
          </a:p>
        </p:txBody>
      </p:sp>
      <p:sp>
        <p:nvSpPr>
          <p:cNvPr id="11" name="ZoneTexte 10"/>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pic>
        <p:nvPicPr>
          <p:cNvPr id="4" name="Image 3" descr="Une image contenant mur, art, peinture, personne&#10;&#10;Description générée automatiquement">
            <a:extLst>
              <a:ext uri="{FF2B5EF4-FFF2-40B4-BE49-F238E27FC236}">
                <a16:creationId xmlns:a16="http://schemas.microsoft.com/office/drawing/2014/main" id="{06C7B43E-3AD2-A5CF-4611-178B91F3B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832" y="0"/>
            <a:ext cx="3468648" cy="5143500"/>
          </a:xfrm>
          <a:prstGeom prst="rect">
            <a:avLst/>
          </a:prstGeom>
        </p:spPr>
      </p:pic>
      <p:sp>
        <p:nvSpPr>
          <p:cNvPr id="2" name="ZoneTexte 1">
            <a:extLst>
              <a:ext uri="{FF2B5EF4-FFF2-40B4-BE49-F238E27FC236}">
                <a16:creationId xmlns:a16="http://schemas.microsoft.com/office/drawing/2014/main" id="{9CE7D2C1-B81B-9981-65FA-033A60A511BF}"/>
              </a:ext>
            </a:extLst>
          </p:cNvPr>
          <p:cNvSpPr txBox="1"/>
          <p:nvPr/>
        </p:nvSpPr>
        <p:spPr>
          <a:xfrm>
            <a:off x="107504" y="1981170"/>
            <a:ext cx="3528392" cy="738664"/>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Instant saisi de Maël, les yeux fermés, pas une ombre</a:t>
            </a:r>
          </a:p>
          <a:p>
            <a:pPr algn="ctr"/>
            <a:endParaRPr lang="fr-FR" sz="1400" dirty="0">
              <a:latin typeface="Times New Roman" pitchFamily="18" charset="0"/>
              <a:cs typeface="Times New Roman" pitchFamily="18" charset="0"/>
            </a:endParaRPr>
          </a:p>
        </p:txBody>
      </p:sp>
    </p:spTree>
    <p:extLst>
      <p:ext uri="{BB962C8B-B14F-4D97-AF65-F5344CB8AC3E}">
        <p14:creationId xmlns:p14="http://schemas.microsoft.com/office/powerpoint/2010/main" val="199917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Léopoldine</a:t>
            </a:r>
          </a:p>
        </p:txBody>
      </p:sp>
      <p:sp>
        <p:nvSpPr>
          <p:cNvPr id="19" name="ZoneTexte 18"/>
          <p:cNvSpPr txBox="1"/>
          <p:nvPr/>
        </p:nvSpPr>
        <p:spPr>
          <a:xfrm>
            <a:off x="107504" y="1491630"/>
            <a:ext cx="3528392" cy="523220"/>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 </a:t>
            </a:r>
          </a:p>
          <a:p>
            <a:pPr algn="ctr"/>
            <a:endParaRPr lang="fr-FR" sz="1400" dirty="0">
              <a:latin typeface="Times New Roman" pitchFamily="18" charset="0"/>
              <a:cs typeface="Times New Roman" pitchFamily="18" charset="0"/>
            </a:endParaRP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9</a:t>
            </a:r>
          </a:p>
        </p:txBody>
      </p:sp>
      <p:pic>
        <p:nvPicPr>
          <p:cNvPr id="4" name="Image 3" descr="Une image contenant intérieur, mur, fenêtre, personne&#10;&#10;Description générée automatiquement">
            <a:extLst>
              <a:ext uri="{FF2B5EF4-FFF2-40B4-BE49-F238E27FC236}">
                <a16:creationId xmlns:a16="http://schemas.microsoft.com/office/drawing/2014/main" id="{30B9890B-E2ED-197D-38FD-1A78837FE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7" y="0"/>
            <a:ext cx="3465433" cy="5143500"/>
          </a:xfrm>
          <a:prstGeom prst="rect">
            <a:avLst/>
          </a:prstGeom>
        </p:spPr>
      </p:pic>
      <p:sp>
        <p:nvSpPr>
          <p:cNvPr id="5" name="ZoneTexte 4">
            <a:extLst>
              <a:ext uri="{FF2B5EF4-FFF2-40B4-BE49-F238E27FC236}">
                <a16:creationId xmlns:a16="http://schemas.microsoft.com/office/drawing/2014/main" id="{FB59F819-C34C-2BC7-EC5A-5414A2A3039D}"/>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
        <p:nvSpPr>
          <p:cNvPr id="6" name="Rectangle 5">
            <a:extLst>
              <a:ext uri="{FF2B5EF4-FFF2-40B4-BE49-F238E27FC236}">
                <a16:creationId xmlns:a16="http://schemas.microsoft.com/office/drawing/2014/main" id="{89A8D2CA-95B8-FB91-D789-C9F399B67128}"/>
              </a:ext>
            </a:extLst>
          </p:cNvPr>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spTree>
    <p:extLst>
      <p:ext uri="{BB962C8B-B14F-4D97-AF65-F5344CB8AC3E}">
        <p14:creationId xmlns:p14="http://schemas.microsoft.com/office/powerpoint/2010/main" val="199917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Espace Van Gogh</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10</a:t>
            </a:r>
          </a:p>
        </p:txBody>
      </p:sp>
      <p:pic>
        <p:nvPicPr>
          <p:cNvPr id="4" name="Image 3" descr="Une image contenant habits, chaussures, plein air, personne&#10;&#10;Description générée automatiquement">
            <a:extLst>
              <a:ext uri="{FF2B5EF4-FFF2-40B4-BE49-F238E27FC236}">
                <a16:creationId xmlns:a16="http://schemas.microsoft.com/office/drawing/2014/main" id="{C2A9A523-D222-0CC0-25B0-6DC679FD0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397" y="0"/>
            <a:ext cx="3445083" cy="5143500"/>
          </a:xfrm>
          <a:prstGeom prst="rect">
            <a:avLst/>
          </a:prstGeom>
        </p:spPr>
      </p:pic>
      <p:sp>
        <p:nvSpPr>
          <p:cNvPr id="2" name="ZoneTexte 1">
            <a:extLst>
              <a:ext uri="{FF2B5EF4-FFF2-40B4-BE49-F238E27FC236}">
                <a16:creationId xmlns:a16="http://schemas.microsoft.com/office/drawing/2014/main" id="{7C70B40E-CFBD-BF5E-F887-CAC7CE46BA18}"/>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
        <p:nvSpPr>
          <p:cNvPr id="5" name="ZoneTexte 4">
            <a:extLst>
              <a:ext uri="{FF2B5EF4-FFF2-40B4-BE49-F238E27FC236}">
                <a16:creationId xmlns:a16="http://schemas.microsoft.com/office/drawing/2014/main" id="{5C9059BE-7E00-C25B-3CC0-3ED596199679}"/>
              </a:ext>
            </a:extLst>
          </p:cNvPr>
          <p:cNvSpPr txBox="1"/>
          <p:nvPr/>
        </p:nvSpPr>
        <p:spPr>
          <a:xfrm>
            <a:off x="107504" y="1491630"/>
            <a:ext cx="3528392" cy="523220"/>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Vue sur le groupe à travers l’ouverture d’une fenêtre</a:t>
            </a:r>
          </a:p>
        </p:txBody>
      </p:sp>
    </p:spTree>
    <p:extLst>
      <p:ext uri="{BB962C8B-B14F-4D97-AF65-F5344CB8AC3E}">
        <p14:creationId xmlns:p14="http://schemas.microsoft.com/office/powerpoint/2010/main" val="199917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Espace Van Gogh</a:t>
            </a:r>
          </a:p>
        </p:txBody>
      </p:sp>
      <p:sp>
        <p:nvSpPr>
          <p:cNvPr id="19" name="ZoneTexte 18"/>
          <p:cNvSpPr txBox="1"/>
          <p:nvPr/>
        </p:nvSpPr>
        <p:spPr>
          <a:xfrm>
            <a:off x="107504" y="1491630"/>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L’arbre du jardin Van Gogh</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11</a:t>
            </a:r>
          </a:p>
        </p:txBody>
      </p:sp>
      <p:sp>
        <p:nvSpPr>
          <p:cNvPr id="2" name="ZoneTexte 1">
            <a:extLst>
              <a:ext uri="{FF2B5EF4-FFF2-40B4-BE49-F238E27FC236}">
                <a16:creationId xmlns:a16="http://schemas.microsoft.com/office/drawing/2014/main" id="{9F3A8838-DEA7-7F6F-BC4F-4E672776A081}"/>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Marius WALKER– Arles–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
        <p:nvSpPr>
          <p:cNvPr id="5" name="Rectangle 4">
            <a:extLst>
              <a:ext uri="{FF2B5EF4-FFF2-40B4-BE49-F238E27FC236}">
                <a16:creationId xmlns:a16="http://schemas.microsoft.com/office/drawing/2014/main" id="{81ED072D-A237-5536-7DBB-1D9ACF1E509C}"/>
              </a:ext>
            </a:extLst>
          </p:cNvPr>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pic>
        <p:nvPicPr>
          <p:cNvPr id="7" name="Image 6" descr="Une image contenant arbre, plein air, plante, peinture&#10;&#10;Description générée automatiquement">
            <a:extLst>
              <a:ext uri="{FF2B5EF4-FFF2-40B4-BE49-F238E27FC236}">
                <a16:creationId xmlns:a16="http://schemas.microsoft.com/office/drawing/2014/main" id="{5B2E7FEF-AF1C-BE1B-FCE0-138FC10C5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304" y="0"/>
            <a:ext cx="3504176" cy="5178392"/>
          </a:xfrm>
          <a:prstGeom prst="rect">
            <a:avLst/>
          </a:prstGeom>
        </p:spPr>
      </p:pic>
    </p:spTree>
    <p:extLst>
      <p:ext uri="{BB962C8B-B14F-4D97-AF65-F5344CB8AC3E}">
        <p14:creationId xmlns:p14="http://schemas.microsoft.com/office/powerpoint/2010/main" val="117989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12</a:t>
            </a:r>
          </a:p>
        </p:txBody>
      </p:sp>
      <p:pic>
        <p:nvPicPr>
          <p:cNvPr id="4" name="Image 3" descr="Une image contenant bâtiment, plein air, fenêtre, ville&#10;&#10;Description générée automatiquement">
            <a:extLst>
              <a:ext uri="{FF2B5EF4-FFF2-40B4-BE49-F238E27FC236}">
                <a16:creationId xmlns:a16="http://schemas.microsoft.com/office/drawing/2014/main" id="{49933F76-275B-DE76-9FB7-FCAF0E376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335" y="0"/>
            <a:ext cx="3446145" cy="5143500"/>
          </a:xfrm>
          <a:prstGeom prst="rect">
            <a:avLst/>
          </a:prstGeom>
        </p:spPr>
      </p:pic>
      <p:sp>
        <p:nvSpPr>
          <p:cNvPr id="5" name="Rectangle 4">
            <a:extLst>
              <a:ext uri="{FF2B5EF4-FFF2-40B4-BE49-F238E27FC236}">
                <a16:creationId xmlns:a16="http://schemas.microsoft.com/office/drawing/2014/main" id="{3BB44C39-E300-BA3B-B99C-810C24091E5D}"/>
              </a:ext>
            </a:extLst>
          </p:cNvPr>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sp>
        <p:nvSpPr>
          <p:cNvPr id="6" name="ZoneTexte 5">
            <a:extLst>
              <a:ext uri="{FF2B5EF4-FFF2-40B4-BE49-F238E27FC236}">
                <a16:creationId xmlns:a16="http://schemas.microsoft.com/office/drawing/2014/main" id="{E86AB05E-2124-2E1D-A934-B7F7F7302CD2}"/>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
        <p:nvSpPr>
          <p:cNvPr id="7" name="ZoneTexte 6">
            <a:extLst>
              <a:ext uri="{FF2B5EF4-FFF2-40B4-BE49-F238E27FC236}">
                <a16:creationId xmlns:a16="http://schemas.microsoft.com/office/drawing/2014/main" id="{646A3D3A-D95E-3C3C-7517-06161A47FFC9}"/>
              </a:ext>
            </a:extLst>
          </p:cNvPr>
          <p:cNvSpPr txBox="1"/>
          <p:nvPr/>
        </p:nvSpPr>
        <p:spPr>
          <a:xfrm>
            <a:off x="107504" y="791300"/>
            <a:ext cx="3528392" cy="338554"/>
          </a:xfrm>
          <a:prstGeom prst="rect">
            <a:avLst/>
          </a:prstGeom>
          <a:noFill/>
        </p:spPr>
        <p:txBody>
          <a:bodyPr wrap="square" rtlCol="0">
            <a:spAutoFit/>
          </a:bodyPr>
          <a:lstStyle/>
          <a:p>
            <a:pPr algn="ctr"/>
            <a:r>
              <a:rPr lang="fr-FR" sz="1600" dirty="0">
                <a:latin typeface="Times New Roman" pitchFamily="18" charset="0"/>
                <a:cs typeface="Times New Roman" pitchFamily="18" charset="0"/>
              </a:rPr>
              <a:t>L’Arlésien</a:t>
            </a:r>
          </a:p>
        </p:txBody>
      </p:sp>
      <p:sp>
        <p:nvSpPr>
          <p:cNvPr id="10" name="ZoneTexte 9">
            <a:extLst>
              <a:ext uri="{FF2B5EF4-FFF2-40B4-BE49-F238E27FC236}">
                <a16:creationId xmlns:a16="http://schemas.microsoft.com/office/drawing/2014/main" id="{A3A5177B-5024-F163-5B53-6FD0FF539B0F}"/>
              </a:ext>
            </a:extLst>
          </p:cNvPr>
          <p:cNvSpPr txBox="1"/>
          <p:nvPr/>
        </p:nvSpPr>
        <p:spPr>
          <a:xfrm>
            <a:off x="107504" y="1491630"/>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Homme passant la tête par une fenêtre</a:t>
            </a:r>
          </a:p>
        </p:txBody>
      </p:sp>
    </p:spTree>
    <p:extLst>
      <p:ext uri="{BB962C8B-B14F-4D97-AF65-F5344CB8AC3E}">
        <p14:creationId xmlns:p14="http://schemas.microsoft.com/office/powerpoint/2010/main" val="199917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Inès</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13</a:t>
            </a:r>
          </a:p>
        </p:txBody>
      </p:sp>
      <p:pic>
        <p:nvPicPr>
          <p:cNvPr id="4" name="Image 3" descr="Une image contenant plein air, habits, personne, Visage humain&#10;&#10;Description générée automatiquement">
            <a:extLst>
              <a:ext uri="{FF2B5EF4-FFF2-40B4-BE49-F238E27FC236}">
                <a16:creationId xmlns:a16="http://schemas.microsoft.com/office/drawing/2014/main" id="{15F97411-79D3-D6FC-8C95-5969A2420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898" y="-3462"/>
            <a:ext cx="3452574" cy="5143500"/>
          </a:xfrm>
          <a:prstGeom prst="rect">
            <a:avLst/>
          </a:prstGeom>
        </p:spPr>
      </p:pic>
      <p:sp>
        <p:nvSpPr>
          <p:cNvPr id="2" name="ZoneTexte 1">
            <a:extLst>
              <a:ext uri="{FF2B5EF4-FFF2-40B4-BE49-F238E27FC236}">
                <a16:creationId xmlns:a16="http://schemas.microsoft.com/office/drawing/2014/main" id="{5A20AD1E-C341-2102-E323-4C724879A205}"/>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Tree>
    <p:extLst>
      <p:ext uri="{BB962C8B-B14F-4D97-AF65-F5344CB8AC3E}">
        <p14:creationId xmlns:p14="http://schemas.microsoft.com/office/powerpoint/2010/main" val="117989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Gare d’Avignon </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14</a:t>
            </a:r>
          </a:p>
        </p:txBody>
      </p:sp>
      <p:sp>
        <p:nvSpPr>
          <p:cNvPr id="2" name="Rectangle 1">
            <a:extLst>
              <a:ext uri="{FF2B5EF4-FFF2-40B4-BE49-F238E27FC236}">
                <a16:creationId xmlns:a16="http://schemas.microsoft.com/office/drawing/2014/main" id="{9E978E5A-148E-AF4A-CB0C-A0FF7863566B}"/>
              </a:ext>
            </a:extLst>
          </p:cNvPr>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pic>
        <p:nvPicPr>
          <p:cNvPr id="6" name="Image 5" descr="Une image contenant habits, personne, homme, jeans&#10;&#10;Description générée automatiquement">
            <a:extLst>
              <a:ext uri="{FF2B5EF4-FFF2-40B4-BE49-F238E27FC236}">
                <a16:creationId xmlns:a16="http://schemas.microsoft.com/office/drawing/2014/main" id="{310080A8-9A11-7010-3707-39C82500B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39" y="820022"/>
            <a:ext cx="5106395" cy="3455455"/>
          </a:xfrm>
          <a:prstGeom prst="rect">
            <a:avLst/>
          </a:prstGeom>
        </p:spPr>
      </p:pic>
      <p:sp>
        <p:nvSpPr>
          <p:cNvPr id="7" name="ZoneTexte 6">
            <a:extLst>
              <a:ext uri="{FF2B5EF4-FFF2-40B4-BE49-F238E27FC236}">
                <a16:creationId xmlns:a16="http://schemas.microsoft.com/office/drawing/2014/main" id="{E6A890D3-ECAE-C005-8C4F-364855CD3967}"/>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Marius WALKER– Arles–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
        <p:nvSpPr>
          <p:cNvPr id="10" name="ZoneTexte 9">
            <a:extLst>
              <a:ext uri="{FF2B5EF4-FFF2-40B4-BE49-F238E27FC236}">
                <a16:creationId xmlns:a16="http://schemas.microsoft.com/office/drawing/2014/main" id="{533F4B8B-A1E5-04EA-FEBA-B85ACF55A24F}"/>
              </a:ext>
            </a:extLst>
          </p:cNvPr>
          <p:cNvSpPr txBox="1"/>
          <p:nvPr/>
        </p:nvSpPr>
        <p:spPr>
          <a:xfrm>
            <a:off x="107504" y="1491630"/>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Dernier moment de partage avant le retour</a:t>
            </a:r>
          </a:p>
        </p:txBody>
      </p:sp>
    </p:spTree>
    <p:extLst>
      <p:ext uri="{BB962C8B-B14F-4D97-AF65-F5344CB8AC3E}">
        <p14:creationId xmlns:p14="http://schemas.microsoft.com/office/powerpoint/2010/main" val="117989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800219"/>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a:p>
            <a:pPr algn="ctr">
              <a:tabLst>
                <a:tab pos="3108960" algn="l"/>
              </a:tabLst>
            </a:pPr>
            <a:endParaRPr lang="fr-FR" b="1" dirty="0">
              <a:solidFill>
                <a:schemeClr val="tx1">
                  <a:lumMod val="65000"/>
                </a:schemeClr>
              </a:solidFill>
              <a:latin typeface="Times New Roman" pitchFamily="18" charset="0"/>
              <a:cs typeface="Times New Roman" pitchFamily="18" charset="0"/>
            </a:endParaRP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07504" y="1591519"/>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Il ne reste qu’un écho </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15</a:t>
            </a:r>
          </a:p>
        </p:txBody>
      </p:sp>
      <p:sp>
        <p:nvSpPr>
          <p:cNvPr id="11" name="ZoneTexte 10"/>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24 septembre 2023</a:t>
            </a:r>
          </a:p>
        </p:txBody>
      </p:sp>
      <p:pic>
        <p:nvPicPr>
          <p:cNvPr id="7" name="Image 6" descr="Une image contenant ciel, plein air, trouble, léger&#10;&#10;Description générée automatiquement">
            <a:extLst>
              <a:ext uri="{FF2B5EF4-FFF2-40B4-BE49-F238E27FC236}">
                <a16:creationId xmlns:a16="http://schemas.microsoft.com/office/drawing/2014/main" id="{5D886E6A-6C09-66A4-4A2C-6A61984A2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253" y="843558"/>
            <a:ext cx="4913227" cy="3282650"/>
          </a:xfrm>
          <a:prstGeom prst="rect">
            <a:avLst/>
          </a:prstGeom>
        </p:spPr>
      </p:pic>
      <p:sp>
        <p:nvSpPr>
          <p:cNvPr id="10" name="ZoneTexte 9">
            <a:extLst>
              <a:ext uri="{FF2B5EF4-FFF2-40B4-BE49-F238E27FC236}">
                <a16:creationId xmlns:a16="http://schemas.microsoft.com/office/drawing/2014/main" id="{C796F8CA-BD46-3B26-CCB7-CF1F98396EC4}"/>
              </a:ext>
            </a:extLst>
          </p:cNvPr>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Go </a:t>
            </a:r>
            <a:r>
              <a:rPr lang="fr-FR" sz="1600" spc="200" dirty="0" err="1">
                <a:latin typeface="Times New Roman" pitchFamily="18" charset="0"/>
                <a:cs typeface="Times New Roman" pitchFamily="18" charset="0"/>
              </a:rPr>
              <a:t>My</a:t>
            </a:r>
            <a:r>
              <a:rPr lang="fr-FR" sz="1600" spc="200" dirty="0">
                <a:latin typeface="Times New Roman" pitchFamily="18" charset="0"/>
                <a:cs typeface="Times New Roman" pitchFamily="18" charset="0"/>
              </a:rPr>
              <a:t> </a:t>
            </a:r>
            <a:r>
              <a:rPr lang="fr-FR" sz="1600" spc="200" dirty="0" err="1">
                <a:latin typeface="Times New Roman" pitchFamily="18" charset="0"/>
                <a:cs typeface="Times New Roman" pitchFamily="18" charset="0"/>
              </a:rPr>
              <a:t>Way</a:t>
            </a:r>
            <a:endParaRPr lang="fr-FR" sz="1600" spc="200" dirty="0">
              <a:latin typeface="Times New Roman" pitchFamily="18" charset="0"/>
              <a:cs typeface="Times New Roman" pitchFamily="18" charset="0"/>
            </a:endParaRPr>
          </a:p>
        </p:txBody>
      </p:sp>
    </p:spTree>
    <p:extLst>
      <p:ext uri="{BB962C8B-B14F-4D97-AF65-F5344CB8AC3E}">
        <p14:creationId xmlns:p14="http://schemas.microsoft.com/office/powerpoint/2010/main" val="213208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139702"/>
            <a:ext cx="8311005" cy="2930033"/>
          </a:xfrm>
          <a:prstGeom prst="rect">
            <a:avLst/>
          </a:prstGeom>
        </p:spPr>
        <p:txBody>
          <a:bodyPr wrap="square">
            <a:spAutoFit/>
          </a:bodyPr>
          <a:lstStyle/>
          <a:p>
            <a:pPr algn="just">
              <a:lnSpc>
                <a:spcPct val="120000"/>
              </a:lnSpc>
              <a:spcAft>
                <a:spcPts val="0"/>
              </a:spcAft>
              <a:tabLst>
                <a:tab pos="3108960" algn="l"/>
              </a:tabLst>
            </a:pPr>
            <a:endParaRPr lang="fr-FR" sz="1600" dirty="0"/>
          </a:p>
          <a:p>
            <a:pPr algn="just">
              <a:lnSpc>
                <a:spcPct val="120000"/>
              </a:lnSpc>
              <a:spcAft>
                <a:spcPts val="0"/>
              </a:spcAft>
              <a:tabLst>
                <a:tab pos="3108960" algn="l"/>
              </a:tabLst>
            </a:pPr>
            <a:r>
              <a:rPr lang="fr-FR" sz="1400" dirty="0"/>
              <a:t>Catégorie : Lycées 	</a:t>
            </a:r>
          </a:p>
          <a:p>
            <a:pPr>
              <a:lnSpc>
                <a:spcPct val="120000"/>
              </a:lnSpc>
              <a:spcAft>
                <a:spcPts val="0"/>
              </a:spcAft>
              <a:tabLst>
                <a:tab pos="3108960" algn="l"/>
              </a:tabLst>
            </a:pPr>
            <a:r>
              <a:rPr lang="fr-FR" sz="1400" dirty="0"/>
              <a:t>Niveau de la classe, le cas échéant : Terminale D et C</a:t>
            </a:r>
          </a:p>
          <a:p>
            <a:pPr>
              <a:lnSpc>
                <a:spcPct val="120000"/>
              </a:lnSpc>
              <a:spcAft>
                <a:spcPts val="0"/>
              </a:spcAft>
              <a:tabLst>
                <a:tab pos="3108960" algn="l"/>
              </a:tabLst>
            </a:pPr>
            <a:r>
              <a:rPr lang="fr-FR" sz="1400" dirty="0"/>
              <a:t>Nom de l’établissement : Lycée Louis Pasteur</a:t>
            </a:r>
          </a:p>
          <a:p>
            <a:pPr>
              <a:lnSpc>
                <a:spcPct val="120000"/>
              </a:lnSpc>
              <a:spcAft>
                <a:spcPts val="0"/>
              </a:spcAft>
              <a:tabLst>
                <a:tab pos="3108960" algn="l"/>
              </a:tabLst>
            </a:pPr>
            <a:r>
              <a:rPr lang="fr-FR" sz="1400" dirty="0"/>
              <a:t>Ville – Académie : LILLE</a:t>
            </a:r>
          </a:p>
          <a:p>
            <a:pPr>
              <a:lnSpc>
                <a:spcPct val="120000"/>
              </a:lnSpc>
              <a:tabLst>
                <a:tab pos="3108960" algn="l"/>
              </a:tabLst>
            </a:pPr>
            <a:r>
              <a:rPr lang="fr-FR" sz="1400" dirty="0"/>
              <a:t>Nom et prénom des responsables du projet : Hélène WOISSON &amp; Amine HADDADI</a:t>
            </a:r>
          </a:p>
          <a:p>
            <a:pPr>
              <a:lnSpc>
                <a:spcPct val="120000"/>
              </a:lnSpc>
              <a:spcAft>
                <a:spcPts val="0"/>
              </a:spcAft>
              <a:tabLst>
                <a:tab pos="3108960" algn="l"/>
              </a:tabLst>
            </a:pPr>
            <a:r>
              <a:rPr lang="fr-FR" sz="1400" dirty="0"/>
              <a:t>Mail de contact : </a:t>
            </a:r>
            <a:r>
              <a:rPr lang="fr-FR" sz="1400" dirty="0">
                <a:hlinkClick r:id="rId2"/>
              </a:rPr>
              <a:t>helene.woisson@ac-lille.fr</a:t>
            </a:r>
            <a:r>
              <a:rPr lang="fr-FR" sz="1400" dirty="0"/>
              <a:t> /// </a:t>
            </a:r>
            <a:r>
              <a:rPr lang="fr-FR" sz="1400" dirty="0">
                <a:hlinkClick r:id="rId3"/>
              </a:rPr>
              <a:t>woisson.helene@gmail.com</a:t>
            </a:r>
            <a:r>
              <a:rPr lang="fr-FR" sz="1400" dirty="0"/>
              <a:t> </a:t>
            </a:r>
          </a:p>
          <a:p>
            <a:pPr>
              <a:lnSpc>
                <a:spcPct val="120000"/>
              </a:lnSpc>
              <a:spcAft>
                <a:spcPts val="0"/>
              </a:spcAft>
              <a:tabLst>
                <a:tab pos="3108960" algn="l"/>
              </a:tabLst>
            </a:pPr>
            <a:r>
              <a:rPr lang="fr-FR" sz="1400" dirty="0"/>
              <a:t>Noms et Prénoms des élèves reporters : Madeleine BARRAQUIER, Romane SENCE, Marius WALKER, Lola BICOCCHI, Léopoldine COURBOIS, Elise FREMAUX </a:t>
            </a:r>
          </a:p>
          <a:p>
            <a:pPr>
              <a:lnSpc>
                <a:spcPct val="120000"/>
              </a:lnSpc>
              <a:spcAft>
                <a:spcPts val="0"/>
              </a:spcAft>
              <a:tabLst>
                <a:tab pos="3108960" algn="l"/>
              </a:tabLst>
            </a:pPr>
            <a:endParaRPr lang="fr-FR" sz="1400" dirty="0"/>
          </a:p>
          <a:p>
            <a:pPr>
              <a:spcAft>
                <a:spcPts val="0"/>
              </a:spcAft>
              <a:tabLst>
                <a:tab pos="3108960" algn="l"/>
              </a:tabLst>
            </a:pPr>
            <a:endParaRPr lang="fr-FR" sz="1400" dirty="0">
              <a:solidFill>
                <a:schemeClr val="bg1"/>
              </a:solidFill>
              <a:latin typeface="Arial" charset="0"/>
              <a:ea typeface="Arial" charset="0"/>
              <a:cs typeface="Arial" charset="0"/>
            </a:endParaRPr>
          </a:p>
        </p:txBody>
      </p:sp>
      <p:sp>
        <p:nvSpPr>
          <p:cNvPr id="3" name="Rectangle 2"/>
          <p:cNvSpPr/>
          <p:nvPr/>
        </p:nvSpPr>
        <p:spPr>
          <a:xfrm>
            <a:off x="1943709" y="639226"/>
            <a:ext cx="5256584" cy="584775"/>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3200" b="1" dirty="0">
                <a:latin typeface="Times New Roman" pitchFamily="18" charset="0"/>
                <a:cs typeface="Times New Roman" pitchFamily="18" charset="0"/>
              </a:rPr>
              <a:t>REPORTAGE PHOTO</a:t>
            </a:r>
          </a:p>
        </p:txBody>
      </p:sp>
      <p:pic>
        <p:nvPicPr>
          <p:cNvPr id="5" name="Picture 5" descr="C:\Users\Medialab\Documents\Médiatiks2023\Logo_Declic_Critique_Fond_Blanc-sans-clemi-vecto-2N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65597"/>
            <a:ext cx="1928390" cy="11320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Une image contenant texte, Police, Graphique, graphisme&#10;&#10;Description générée automatiquement">
            <a:extLst>
              <a:ext uri="{FF2B5EF4-FFF2-40B4-BE49-F238E27FC236}">
                <a16:creationId xmlns:a16="http://schemas.microsoft.com/office/drawing/2014/main" id="{C8D65FE3-30F9-07EF-EC9B-9C92EB69B6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22" y="180066"/>
            <a:ext cx="1789341" cy="1377216"/>
          </a:xfrm>
          <a:prstGeom prst="rect">
            <a:avLst/>
          </a:prstGeom>
        </p:spPr>
      </p:pic>
    </p:spTree>
    <p:extLst>
      <p:ext uri="{BB962C8B-B14F-4D97-AF65-F5344CB8AC3E}">
        <p14:creationId xmlns:p14="http://schemas.microsoft.com/office/powerpoint/2010/main" val="365182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1" y="3876258"/>
            <a:ext cx="7920880" cy="584775"/>
          </a:xfrm>
          <a:prstGeom prst="rect">
            <a:avLst/>
          </a:prstGeom>
          <a:ln>
            <a:solidFill>
              <a:schemeClr val="bg1">
                <a:lumMod val="50000"/>
                <a:lumOff val="50000"/>
              </a:schemeClr>
            </a:solidFill>
          </a:ln>
        </p:spPr>
        <p:txBody>
          <a:bodyPr wrap="square">
            <a:spAutoFit/>
          </a:bodyPr>
          <a:lstStyle/>
          <a:p>
            <a:pPr algn="just">
              <a:spcAft>
                <a:spcPts val="0"/>
              </a:spcAft>
              <a:tabLst>
                <a:tab pos="3108960" algn="l"/>
              </a:tabLst>
            </a:pPr>
            <a:r>
              <a:rPr lang="fr-FR" sz="1600" dirty="0">
                <a:latin typeface="Times New Roman" pitchFamily="18" charset="0"/>
                <a:cs typeface="Times New Roman" pitchFamily="18" charset="0"/>
              </a:rPr>
              <a:t>Indications techniques sur les conditions de réalisation : Photographies argentiques 35mm N&amp;B et Couleur.</a:t>
            </a:r>
          </a:p>
        </p:txBody>
      </p:sp>
      <p:sp>
        <p:nvSpPr>
          <p:cNvPr id="5" name="Rectangle 4"/>
          <p:cNvSpPr/>
          <p:nvPr/>
        </p:nvSpPr>
        <p:spPr>
          <a:xfrm>
            <a:off x="611561" y="915565"/>
            <a:ext cx="7920880" cy="2554545"/>
          </a:xfrm>
          <a:prstGeom prst="rect">
            <a:avLst/>
          </a:prstGeom>
          <a:ln>
            <a:solidFill>
              <a:schemeClr val="bg1">
                <a:lumMod val="50000"/>
                <a:lumOff val="50000"/>
              </a:schemeClr>
            </a:solidFill>
          </a:ln>
        </p:spPr>
        <p:txBody>
          <a:bodyPr wrap="square">
            <a:spAutoFit/>
          </a:bodyPr>
          <a:lstStyle/>
          <a:p>
            <a:pPr algn="just">
              <a:tabLst>
                <a:tab pos="3108960" algn="l"/>
              </a:tabLst>
            </a:pP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Entre le 22 et le 24 septembre, 15 élèves du lycée Louis Pasteur ont fait le voyage depuis Lille pour visiter le festival de photographie d’Arles. Dans ce reportage, il ne s’agit pas de relater ce grand évènement artistique mais plutôt d’illustrer les nombreuses expériences vécues lors du séjour. Du Nord au Sud et à travers leur objectif photographique, la dimension scolaire s’efface peu à peu au profit d’un regard déjà singulier sur le monde, un récit initiatique en images. Ce tableau où s’entremêlent paysages, anecdotes prises sur le vif et portraits évoquent Arles et son festival autant qu’elles parlent de la période charnière de la fin du lycée. Un récit photographié à main levée où l’esthétique vernaculaire résonne fortement avec la thématique de l’édition 2023 du festival.</a:t>
            </a:r>
          </a:p>
          <a:p>
            <a:pPr algn="just">
              <a:tabLst>
                <a:tab pos="3108960" algn="l"/>
              </a:tabLst>
            </a:pPr>
            <a:endParaRPr lang="fr-FR" sz="1600" dirty="0">
              <a:latin typeface="Times New Roman" pitchFamily="18" charset="0"/>
              <a:cs typeface="Times New Roman" pitchFamily="18" charset="0"/>
            </a:endParaRPr>
          </a:p>
        </p:txBody>
      </p:sp>
      <p:sp>
        <p:nvSpPr>
          <p:cNvPr id="6" name="Rectangle 5"/>
          <p:cNvSpPr/>
          <p:nvPr/>
        </p:nvSpPr>
        <p:spPr>
          <a:xfrm>
            <a:off x="611561" y="195486"/>
            <a:ext cx="7920880" cy="707886"/>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2000" b="1" dirty="0">
                <a:latin typeface="Times New Roman" pitchFamily="18" charset="0"/>
                <a:cs typeface="Times New Roman" pitchFamily="18" charset="0"/>
              </a:rPr>
              <a:t>15 FRAGMENTS D’UN VOYAGE COURT MAIS LOIN</a:t>
            </a:r>
          </a:p>
          <a:p>
            <a:pPr algn="ctr">
              <a:tabLst>
                <a:tab pos="3108960" algn="l"/>
              </a:tabLst>
            </a:pPr>
            <a:endParaRPr lang="fr-F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24281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195486"/>
            <a:ext cx="7920880" cy="40011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2000" b="1" dirty="0">
                <a:latin typeface="Times New Roman" pitchFamily="18" charset="0"/>
                <a:cs typeface="Times New Roman" pitchFamily="18" charset="0"/>
              </a:rPr>
              <a:t>15 FRAGMENTS D’UN VOYAGE COURT MAIS LOIN</a:t>
            </a:r>
          </a:p>
        </p:txBody>
      </p:sp>
      <p:sp>
        <p:nvSpPr>
          <p:cNvPr id="7" name="Sous-titre 2"/>
          <p:cNvSpPr>
            <a:spLocks noGrp="1"/>
          </p:cNvSpPr>
          <p:nvPr>
            <p:ph type="subTitle" idx="1"/>
          </p:nvPr>
        </p:nvSpPr>
        <p:spPr>
          <a:xfrm>
            <a:off x="1944000" y="906199"/>
            <a:ext cx="5256000" cy="3888432"/>
          </a:xfrm>
        </p:spPr>
        <p:txBody>
          <a:bodyPr anchor="ctr">
            <a:normAutofit/>
          </a:bodyPr>
          <a:lstStyle/>
          <a:p>
            <a:r>
              <a:rPr lang="fr-FR" sz="1400" dirty="0">
                <a:solidFill>
                  <a:schemeClr val="bg1">
                    <a:lumMod val="75000"/>
                    <a:lumOff val="25000"/>
                  </a:schemeClr>
                </a:solidFill>
              </a:rPr>
              <a:t>Insérer ici une photo</a:t>
            </a:r>
          </a:p>
          <a:p>
            <a:r>
              <a:rPr lang="fr-FR" sz="1400" dirty="0">
                <a:solidFill>
                  <a:schemeClr val="bg1">
                    <a:lumMod val="75000"/>
                    <a:lumOff val="25000"/>
                  </a:schemeClr>
                </a:solidFill>
              </a:rPr>
              <a:t>issue de votre reportage</a:t>
            </a:r>
          </a:p>
          <a:p>
            <a:r>
              <a:rPr lang="fr-FR" sz="1400" dirty="0">
                <a:solidFill>
                  <a:schemeClr val="bg1">
                    <a:lumMod val="75000"/>
                    <a:lumOff val="25000"/>
                  </a:schemeClr>
                </a:solidFill>
              </a:rPr>
              <a:t>(Elle devra illustrer au mieux celui-ci)</a:t>
            </a:r>
          </a:p>
        </p:txBody>
      </p:sp>
      <p:sp>
        <p:nvSpPr>
          <p:cNvPr id="8" name="ZoneTexte 7">
            <a:extLst>
              <a:ext uri="{FF2B5EF4-FFF2-40B4-BE49-F238E27FC236}">
                <a16:creationId xmlns:a16="http://schemas.microsoft.com/office/drawing/2014/main" id="{AF352030-4588-F44F-040B-5E518E1FFBCF}"/>
              </a:ext>
            </a:extLst>
          </p:cNvPr>
          <p:cNvSpPr txBox="1"/>
          <p:nvPr/>
        </p:nvSpPr>
        <p:spPr>
          <a:xfrm>
            <a:off x="6199632" y="448056"/>
            <a:ext cx="184731" cy="369332"/>
          </a:xfrm>
          <a:prstGeom prst="rect">
            <a:avLst/>
          </a:prstGeom>
          <a:noFill/>
        </p:spPr>
        <p:txBody>
          <a:bodyPr wrap="none" rtlCol="0">
            <a:spAutoFit/>
          </a:bodyPr>
          <a:lstStyle/>
          <a:p>
            <a:endParaRPr lang="fr-FR" dirty="0"/>
          </a:p>
        </p:txBody>
      </p:sp>
      <p:pic>
        <p:nvPicPr>
          <p:cNvPr id="19" name="Image 18" descr="Une image contenant habits, personne, bâtiment, plein air&#10;&#10;Description générée automatiquement">
            <a:extLst>
              <a:ext uri="{FF2B5EF4-FFF2-40B4-BE49-F238E27FC236}">
                <a16:creationId xmlns:a16="http://schemas.microsoft.com/office/drawing/2014/main" id="{F7D8534D-9A89-88B1-1DF2-7FEC28CBE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735" y="1135257"/>
            <a:ext cx="5256000" cy="3536508"/>
          </a:xfrm>
          <a:prstGeom prst="rect">
            <a:avLst/>
          </a:prstGeom>
        </p:spPr>
      </p:pic>
    </p:spTree>
    <p:extLst>
      <p:ext uri="{BB962C8B-B14F-4D97-AF65-F5344CB8AC3E}">
        <p14:creationId xmlns:p14="http://schemas.microsoft.com/office/powerpoint/2010/main" val="352797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5682" y="799512"/>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Lola</a:t>
            </a:r>
          </a:p>
        </p:txBody>
      </p:sp>
      <p:sp>
        <p:nvSpPr>
          <p:cNvPr id="19" name="ZoneTexte 18"/>
          <p:cNvSpPr txBox="1"/>
          <p:nvPr/>
        </p:nvSpPr>
        <p:spPr>
          <a:xfrm>
            <a:off x="107504" y="1491630"/>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Portrait de Lola</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1</a:t>
            </a:r>
          </a:p>
        </p:txBody>
      </p:sp>
      <p:sp>
        <p:nvSpPr>
          <p:cNvPr id="11" name="ZoneTexte 10"/>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Vers Arles – 22 septembre 2023</a:t>
            </a:r>
          </a:p>
        </p:txBody>
      </p:sp>
      <p:pic>
        <p:nvPicPr>
          <p:cNvPr id="6" name="Image 5" descr="Une image contenant Visage humain, personne, baiser, habits&#10;&#10;Description générée automatiquement">
            <a:extLst>
              <a:ext uri="{FF2B5EF4-FFF2-40B4-BE49-F238E27FC236}">
                <a16:creationId xmlns:a16="http://schemas.microsoft.com/office/drawing/2014/main" id="{FE27D592-D3DB-3889-9990-941196CC9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680" y="1296144"/>
            <a:ext cx="4252464" cy="2859782"/>
          </a:xfrm>
          <a:prstGeom prst="rect">
            <a:avLst/>
          </a:prstGeom>
        </p:spPr>
      </p:pic>
    </p:spTree>
    <p:extLst>
      <p:ext uri="{BB962C8B-B14F-4D97-AF65-F5344CB8AC3E}">
        <p14:creationId xmlns:p14="http://schemas.microsoft.com/office/powerpoint/2010/main" val="195469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Nuit grise</a:t>
            </a:r>
          </a:p>
        </p:txBody>
      </p:sp>
      <p:sp>
        <p:nvSpPr>
          <p:cNvPr id="19" name="ZoneTexte 18"/>
          <p:cNvSpPr txBox="1"/>
          <p:nvPr/>
        </p:nvSpPr>
        <p:spPr>
          <a:xfrm>
            <a:off x="107504" y="1491630"/>
            <a:ext cx="3528392" cy="1169551"/>
          </a:xfrm>
          <a:prstGeom prst="rect">
            <a:avLst/>
          </a:prstGeom>
          <a:noFill/>
        </p:spPr>
        <p:txBody>
          <a:bodyPr wrap="square" rtlCol="0">
            <a:spAutoFit/>
          </a:bodyPr>
          <a:lstStyle/>
          <a:p>
            <a:pPr algn="ctr"/>
            <a:endParaRPr lang="fr-FR" sz="1400" dirty="0">
              <a:latin typeface="Times New Roman" pitchFamily="18" charset="0"/>
              <a:cs typeface="Times New Roman" pitchFamily="18" charset="0"/>
            </a:endParaRPr>
          </a:p>
          <a:p>
            <a:pPr algn="ctr"/>
            <a:r>
              <a:rPr lang="fr-FR" sz="1400" dirty="0">
                <a:latin typeface="Times New Roman" pitchFamily="18" charset="0"/>
                <a:cs typeface="Times New Roman" pitchFamily="18" charset="0"/>
              </a:rPr>
              <a:t>Léopoldine affairée sur son carnet de voyage, première nuit presque blanche à l’auberge de jeunesse.</a:t>
            </a:r>
          </a:p>
          <a:p>
            <a:pPr algn="ctr"/>
            <a:endParaRPr lang="fr-FR" sz="1400" dirty="0">
              <a:latin typeface="Times New Roman" pitchFamily="18" charset="0"/>
              <a:cs typeface="Times New Roman" pitchFamily="18" charset="0"/>
            </a:endParaRP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2</a:t>
            </a:r>
          </a:p>
        </p:txBody>
      </p:sp>
      <p:sp>
        <p:nvSpPr>
          <p:cNvPr id="11" name="ZoneTexte 10"/>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Romane SENCE (SASHA) – Arles – du 22 au 23 septembre 2023</a:t>
            </a:r>
          </a:p>
        </p:txBody>
      </p:sp>
      <p:pic>
        <p:nvPicPr>
          <p:cNvPr id="4" name="Image 3" descr="Une image contenant noir et blanc, personne, Visage humain, fille&#10;&#10;Description générée automatiquement">
            <a:extLst>
              <a:ext uri="{FF2B5EF4-FFF2-40B4-BE49-F238E27FC236}">
                <a16:creationId xmlns:a16="http://schemas.microsoft.com/office/drawing/2014/main" id="{58B2FC41-7AB8-A69E-FE59-1B8B9A2A1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380" y="1152128"/>
            <a:ext cx="4005064" cy="3003798"/>
          </a:xfrm>
          <a:prstGeom prst="rect">
            <a:avLst/>
          </a:prstGeom>
        </p:spPr>
      </p:pic>
    </p:spTree>
    <p:extLst>
      <p:ext uri="{BB962C8B-B14F-4D97-AF65-F5344CB8AC3E}">
        <p14:creationId xmlns:p14="http://schemas.microsoft.com/office/powerpoint/2010/main" val="19991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1707654"/>
            <a:ext cx="3528392" cy="523220"/>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Table de travail à l’auberge de jeunesse,</a:t>
            </a:r>
          </a:p>
          <a:p>
            <a:pPr algn="ctr"/>
            <a:r>
              <a:rPr lang="fr-FR" sz="1400" dirty="0">
                <a:latin typeface="Times New Roman" pitchFamily="18" charset="0"/>
                <a:cs typeface="Times New Roman" pitchFamily="18" charset="0"/>
              </a:rPr>
              <a:t>00:45</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3</a:t>
            </a:r>
          </a:p>
        </p:txBody>
      </p:sp>
      <p:sp>
        <p:nvSpPr>
          <p:cNvPr id="11" name="ZoneTexte 10"/>
          <p:cNvSpPr txBox="1"/>
          <p:nvPr/>
        </p:nvSpPr>
        <p:spPr>
          <a:xfrm>
            <a:off x="107504" y="4155926"/>
            <a:ext cx="3528392" cy="307777"/>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SASHA – Arles – du 22 au 23 septembre 2023</a:t>
            </a:r>
          </a:p>
        </p:txBody>
      </p:sp>
      <p:pic>
        <p:nvPicPr>
          <p:cNvPr id="4" name="Image 3" descr="Une image contenant noir et blanc, intérieur, personne, groupe&#10;&#10;Description générée automatiquement">
            <a:extLst>
              <a:ext uri="{FF2B5EF4-FFF2-40B4-BE49-F238E27FC236}">
                <a16:creationId xmlns:a16="http://schemas.microsoft.com/office/drawing/2014/main" id="{059B64E6-7632-6DA1-30E1-6394E9BF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380" y="1154192"/>
            <a:ext cx="4005063" cy="3003797"/>
          </a:xfrm>
          <a:prstGeom prst="rect">
            <a:avLst/>
          </a:prstGeom>
        </p:spPr>
      </p:pic>
      <p:sp>
        <p:nvSpPr>
          <p:cNvPr id="2" name="ZoneTexte 1">
            <a:extLst>
              <a:ext uri="{FF2B5EF4-FFF2-40B4-BE49-F238E27FC236}">
                <a16:creationId xmlns:a16="http://schemas.microsoft.com/office/drawing/2014/main" id="{66AAE3A4-30CE-39DC-119C-A0682249524B}"/>
              </a:ext>
            </a:extLst>
          </p:cNvPr>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Nuit grise</a:t>
            </a:r>
          </a:p>
        </p:txBody>
      </p:sp>
    </p:spTree>
    <p:extLst>
      <p:ext uri="{BB962C8B-B14F-4D97-AF65-F5344CB8AC3E}">
        <p14:creationId xmlns:p14="http://schemas.microsoft.com/office/powerpoint/2010/main" val="199917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338554"/>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Par un jour de soleil</a:t>
            </a:r>
          </a:p>
        </p:txBody>
      </p:sp>
      <p:sp>
        <p:nvSpPr>
          <p:cNvPr id="19" name="ZoneTexte 18"/>
          <p:cNvSpPr txBox="1"/>
          <p:nvPr/>
        </p:nvSpPr>
        <p:spPr>
          <a:xfrm>
            <a:off x="107504" y="1491630"/>
            <a:ext cx="3528392" cy="307777"/>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A la découverte de la ville</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4</a:t>
            </a:r>
          </a:p>
        </p:txBody>
      </p:sp>
      <p:pic>
        <p:nvPicPr>
          <p:cNvPr id="2" name="Image 1" descr="Une image contenant habits, personne, bâtiment, personnes&#10;&#10;Description générée automatiquement">
            <a:extLst>
              <a:ext uri="{FF2B5EF4-FFF2-40B4-BE49-F238E27FC236}">
                <a16:creationId xmlns:a16="http://schemas.microsoft.com/office/drawing/2014/main" id="{A4D01093-A6B8-D121-3477-6E9A58047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648" y="936984"/>
            <a:ext cx="4752528" cy="3203951"/>
          </a:xfrm>
          <a:prstGeom prst="rect">
            <a:avLst/>
          </a:prstGeom>
        </p:spPr>
      </p:pic>
      <p:sp>
        <p:nvSpPr>
          <p:cNvPr id="5" name="ZoneTexte 4">
            <a:extLst>
              <a:ext uri="{FF2B5EF4-FFF2-40B4-BE49-F238E27FC236}">
                <a16:creationId xmlns:a16="http://schemas.microsoft.com/office/drawing/2014/main" id="{E382F601-9A1C-F978-FD0E-6E6CAECA1603}"/>
              </a:ext>
            </a:extLst>
          </p:cNvPr>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Marius WALKER– Arles–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spTree>
    <p:extLst>
      <p:ext uri="{BB962C8B-B14F-4D97-AF65-F5344CB8AC3E}">
        <p14:creationId xmlns:p14="http://schemas.microsoft.com/office/powerpoint/2010/main" val="199917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779912" y="627534"/>
            <a:ext cx="5256000" cy="3888432"/>
          </a:xfrm>
        </p:spPr>
        <p:txBody>
          <a:bodyPr anchor="ctr">
            <a:normAutofit/>
          </a:bodyPr>
          <a:lstStyle/>
          <a:p>
            <a:r>
              <a:rPr lang="fr-FR" sz="1400" dirty="0">
                <a:solidFill>
                  <a:schemeClr val="bg1">
                    <a:lumMod val="75000"/>
                    <a:lumOff val="25000"/>
                  </a:schemeClr>
                </a:solidFill>
              </a:rPr>
              <a:t>Insérer la photo ici</a:t>
            </a:r>
          </a:p>
        </p:txBody>
      </p:sp>
      <p:sp>
        <p:nvSpPr>
          <p:cNvPr id="8" name="Rectangle 7"/>
          <p:cNvSpPr/>
          <p:nvPr/>
        </p:nvSpPr>
        <p:spPr>
          <a:xfrm>
            <a:off x="107504" y="123476"/>
            <a:ext cx="3528392" cy="523220"/>
          </a:xfrm>
          <a:prstGeom prst="rect">
            <a:avLst/>
          </a:prstGeom>
          <a:ln>
            <a:noFill/>
          </a:ln>
          <a:effectLst>
            <a:outerShdw blurRad="152400" dist="317500" dir="5400000" sx="90000" sy="-19000" rotWithShape="0">
              <a:prstClr val="black">
                <a:alpha val="15000"/>
              </a:prstClr>
            </a:outerShdw>
          </a:effectLst>
        </p:spPr>
        <p:txBody>
          <a:bodyPr wrap="square">
            <a:spAutoFit/>
          </a:bodyPr>
          <a:lstStyle/>
          <a:p>
            <a:pPr algn="ctr">
              <a:tabLst>
                <a:tab pos="3108960" algn="l"/>
              </a:tabLst>
            </a:pPr>
            <a:r>
              <a:rPr lang="fr-FR" sz="1400" b="1" dirty="0">
                <a:solidFill>
                  <a:schemeClr val="tx1">
                    <a:lumMod val="65000"/>
                  </a:schemeClr>
                </a:solidFill>
                <a:latin typeface="Times New Roman" pitchFamily="18" charset="0"/>
                <a:cs typeface="Times New Roman" pitchFamily="18" charset="0"/>
              </a:rPr>
              <a:t>15 FRAGMENTS D’UN VOYAGE COURT MAIS LOIN</a:t>
            </a:r>
          </a:p>
        </p:txBody>
      </p:sp>
      <p:cxnSp>
        <p:nvCxnSpPr>
          <p:cNvPr id="15" name="Connecteur droit 14"/>
          <p:cNvCxnSpPr/>
          <p:nvPr/>
        </p:nvCxnSpPr>
        <p:spPr>
          <a:xfrm>
            <a:off x="3707904" y="-44538"/>
            <a:ext cx="0" cy="5184576"/>
          </a:xfrm>
          <a:prstGeom prst="line">
            <a:avLst/>
          </a:prstGeom>
          <a:ln>
            <a:solidFill>
              <a:srgbClr val="FFFFFF">
                <a:alpha val="29020"/>
              </a:srgb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07504" y="791300"/>
            <a:ext cx="3528392" cy="584775"/>
          </a:xfrm>
          <a:prstGeom prst="rect">
            <a:avLst/>
          </a:prstGeom>
          <a:noFill/>
        </p:spPr>
        <p:txBody>
          <a:bodyPr wrap="square" rtlCol="0">
            <a:spAutoFit/>
          </a:bodyPr>
          <a:lstStyle/>
          <a:p>
            <a:pPr algn="ctr"/>
            <a:r>
              <a:rPr lang="fr-FR" sz="1600" spc="200" dirty="0">
                <a:latin typeface="Times New Roman" pitchFamily="18" charset="0"/>
                <a:cs typeface="Times New Roman" pitchFamily="18" charset="0"/>
              </a:rPr>
              <a:t>Place de la République</a:t>
            </a:r>
          </a:p>
          <a:p>
            <a:pPr algn="ctr"/>
            <a:endParaRPr lang="fr-FR" sz="1600" spc="200" dirty="0">
              <a:latin typeface="Times New Roman" pitchFamily="18" charset="0"/>
              <a:cs typeface="Times New Roman" pitchFamily="18" charset="0"/>
            </a:endParaRPr>
          </a:p>
        </p:txBody>
      </p:sp>
      <p:sp>
        <p:nvSpPr>
          <p:cNvPr id="19" name="ZoneTexte 18"/>
          <p:cNvSpPr txBox="1"/>
          <p:nvPr/>
        </p:nvSpPr>
        <p:spPr>
          <a:xfrm>
            <a:off x="107504" y="1491630"/>
            <a:ext cx="3528392" cy="738664"/>
          </a:xfrm>
          <a:prstGeom prst="rect">
            <a:avLst/>
          </a:prstGeom>
          <a:noFill/>
        </p:spPr>
        <p:txBody>
          <a:bodyPr wrap="square" rtlCol="0">
            <a:spAutoFit/>
          </a:bodyPr>
          <a:lstStyle/>
          <a:p>
            <a:pPr algn="ctr"/>
            <a:r>
              <a:rPr lang="fr-FR" sz="1400" dirty="0">
                <a:latin typeface="Times New Roman" pitchFamily="18" charset="0"/>
                <a:cs typeface="Times New Roman" pitchFamily="18" charset="0"/>
              </a:rPr>
              <a:t>Place de la République , Arles</a:t>
            </a:r>
          </a:p>
          <a:p>
            <a:pPr algn="ctr"/>
            <a:r>
              <a:rPr lang="fr-FR" sz="1400" dirty="0">
                <a:latin typeface="Times New Roman" pitchFamily="18" charset="0"/>
                <a:cs typeface="Times New Roman" pitchFamily="18" charset="0"/>
              </a:rPr>
              <a:t>avant de rencontrer les photographies de Saul </a:t>
            </a:r>
            <a:r>
              <a:rPr lang="fr-FR" sz="1400" dirty="0" err="1">
                <a:latin typeface="Times New Roman" pitchFamily="18" charset="0"/>
                <a:cs typeface="Times New Roman" pitchFamily="18" charset="0"/>
              </a:rPr>
              <a:t>Leiter</a:t>
            </a:r>
            <a:r>
              <a:rPr lang="fr-FR" sz="1400" dirty="0">
                <a:latin typeface="Times New Roman" pitchFamily="18" charset="0"/>
                <a:cs typeface="Times New Roman" pitchFamily="18" charset="0"/>
              </a:rPr>
              <a:t> </a:t>
            </a:r>
          </a:p>
        </p:txBody>
      </p:sp>
      <p:sp>
        <p:nvSpPr>
          <p:cNvPr id="9" name="Espace réservé du numéro de diapositive 12"/>
          <p:cNvSpPr txBox="1">
            <a:spLocks/>
          </p:cNvSpPr>
          <p:nvPr/>
        </p:nvSpPr>
        <p:spPr>
          <a:xfrm>
            <a:off x="179512" y="4831962"/>
            <a:ext cx="3384376" cy="273844"/>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65000"/>
                  </a:schemeClr>
                </a:solidFill>
              </a:rPr>
              <a:t>5</a:t>
            </a:r>
          </a:p>
        </p:txBody>
      </p:sp>
      <p:sp>
        <p:nvSpPr>
          <p:cNvPr id="11" name="ZoneTexte 10"/>
          <p:cNvSpPr txBox="1"/>
          <p:nvPr/>
        </p:nvSpPr>
        <p:spPr>
          <a:xfrm>
            <a:off x="107504" y="4155926"/>
            <a:ext cx="3528392" cy="523220"/>
          </a:xfrm>
          <a:prstGeom prst="rect">
            <a:avLst/>
          </a:prstGeom>
          <a:noFill/>
        </p:spPr>
        <p:txBody>
          <a:bodyPr wrap="square" rtlCol="0">
            <a:spAutoFit/>
          </a:bodyPr>
          <a:lstStyle/>
          <a:p>
            <a:pPr algn="ctr"/>
            <a:r>
              <a:rPr lang="fr-FR" sz="1400" dirty="0">
                <a:solidFill>
                  <a:schemeClr val="bg1">
                    <a:lumMod val="50000"/>
                    <a:lumOff val="50000"/>
                  </a:schemeClr>
                </a:solidFill>
                <a:latin typeface="Times New Roman" pitchFamily="18" charset="0"/>
                <a:cs typeface="Times New Roman" pitchFamily="18" charset="0"/>
              </a:rPr>
              <a:t>Madeleine BARRAQUIER – Arles – </a:t>
            </a:r>
          </a:p>
          <a:p>
            <a:pPr algn="ctr"/>
            <a:r>
              <a:rPr lang="fr-FR" sz="1400" dirty="0">
                <a:solidFill>
                  <a:schemeClr val="bg1">
                    <a:lumMod val="50000"/>
                    <a:lumOff val="50000"/>
                  </a:schemeClr>
                </a:solidFill>
                <a:latin typeface="Times New Roman" pitchFamily="18" charset="0"/>
                <a:cs typeface="Times New Roman" pitchFamily="18" charset="0"/>
              </a:rPr>
              <a:t>23 septembre 2023</a:t>
            </a:r>
          </a:p>
        </p:txBody>
      </p:sp>
      <p:pic>
        <p:nvPicPr>
          <p:cNvPr id="4" name="Image 3" descr="Une image contenant plein air, fenêtre, ciel, nuage&#10;&#10;Description générée automatiquement">
            <a:extLst>
              <a:ext uri="{FF2B5EF4-FFF2-40B4-BE49-F238E27FC236}">
                <a16:creationId xmlns:a16="http://schemas.microsoft.com/office/drawing/2014/main" id="{EEAAD8BE-E7C3-9A54-1466-A904885A8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10" y="1006120"/>
            <a:ext cx="4701203" cy="3149806"/>
          </a:xfrm>
          <a:prstGeom prst="rect">
            <a:avLst/>
          </a:prstGeom>
        </p:spPr>
      </p:pic>
    </p:spTree>
    <p:extLst>
      <p:ext uri="{BB962C8B-B14F-4D97-AF65-F5344CB8AC3E}">
        <p14:creationId xmlns:p14="http://schemas.microsoft.com/office/powerpoint/2010/main" val="22194877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1368</TotalTime>
  <Words>807</Words>
  <Application>Microsoft Macintosh PowerPoint</Application>
  <PresentationFormat>Affichage à l'écran (16:9)</PresentationFormat>
  <Paragraphs>140</Paragraphs>
  <Slides>19</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Medialab</dc:creator>
  <cp:lastModifiedBy>Martin Lavoine</cp:lastModifiedBy>
  <cp:revision>73</cp:revision>
  <cp:lastPrinted>2019-10-10T09:49:16Z</cp:lastPrinted>
  <dcterms:created xsi:type="dcterms:W3CDTF">2019-10-10T09:31:22Z</dcterms:created>
  <dcterms:modified xsi:type="dcterms:W3CDTF">2024-04-04T07:42:40Z</dcterms:modified>
</cp:coreProperties>
</file>