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1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91" d="100"/>
          <a:sy n="91" d="100"/>
        </p:scale>
        <p:origin x="370"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E9948-C10E-42B5-8AC6-87C3A6714D47}" type="datetimeFigureOut">
              <a:rPr lang="fr-FR" smtClean="0"/>
              <a:t>03/04/2024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5106A-62DF-44ED-8F64-1FEBDE47785E}" type="slidenum">
              <a:rPr lang="fr-FR" smtClean="0"/>
              <a:t>‹N°›</a:t>
            </a:fld>
            <a:endParaRPr lang="fr-FR"/>
          </a:p>
        </p:txBody>
      </p:sp>
    </p:spTree>
    <p:extLst>
      <p:ext uri="{BB962C8B-B14F-4D97-AF65-F5344CB8AC3E}">
        <p14:creationId xmlns:p14="http://schemas.microsoft.com/office/powerpoint/2010/main" val="374621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une dualité en bas</a:t>
            </a:r>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4</a:t>
            </a:fld>
            <a:endParaRPr lang="fr-FR"/>
          </a:p>
        </p:txBody>
      </p:sp>
    </p:spTree>
    <p:extLst>
      <p:ext uri="{BB962C8B-B14F-4D97-AF65-F5344CB8AC3E}">
        <p14:creationId xmlns:p14="http://schemas.microsoft.com/office/powerpoint/2010/main" val="2653534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7</a:t>
            </a:fld>
            <a:endParaRPr lang="fr-FR"/>
          </a:p>
        </p:txBody>
      </p:sp>
    </p:spTree>
    <p:extLst>
      <p:ext uri="{BB962C8B-B14F-4D97-AF65-F5344CB8AC3E}">
        <p14:creationId xmlns:p14="http://schemas.microsoft.com/office/powerpoint/2010/main" val="407712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8</a:t>
            </a:fld>
            <a:endParaRPr lang="fr-FR"/>
          </a:p>
        </p:txBody>
      </p:sp>
    </p:spTree>
    <p:extLst>
      <p:ext uri="{BB962C8B-B14F-4D97-AF65-F5344CB8AC3E}">
        <p14:creationId xmlns:p14="http://schemas.microsoft.com/office/powerpoint/2010/main" val="3424871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9</a:t>
            </a:fld>
            <a:endParaRPr lang="fr-FR"/>
          </a:p>
        </p:txBody>
      </p:sp>
    </p:spTree>
    <p:extLst>
      <p:ext uri="{BB962C8B-B14F-4D97-AF65-F5344CB8AC3E}">
        <p14:creationId xmlns:p14="http://schemas.microsoft.com/office/powerpoint/2010/main" val="562620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10</a:t>
            </a:fld>
            <a:endParaRPr lang="fr-FR"/>
          </a:p>
        </p:txBody>
      </p:sp>
    </p:spTree>
    <p:extLst>
      <p:ext uri="{BB962C8B-B14F-4D97-AF65-F5344CB8AC3E}">
        <p14:creationId xmlns:p14="http://schemas.microsoft.com/office/powerpoint/2010/main" val="259092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Mettre une dualité en bas</a:t>
            </a:r>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11</a:t>
            </a:fld>
            <a:endParaRPr lang="fr-FR"/>
          </a:p>
        </p:txBody>
      </p:sp>
    </p:spTree>
    <p:extLst>
      <p:ext uri="{BB962C8B-B14F-4D97-AF65-F5344CB8AC3E}">
        <p14:creationId xmlns:p14="http://schemas.microsoft.com/office/powerpoint/2010/main" val="406857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05106A-62DF-44ED-8F64-1FEBDE47785E}" type="slidenum">
              <a:rPr lang="fr-FR" smtClean="0"/>
              <a:t>12</a:t>
            </a:fld>
            <a:endParaRPr lang="fr-FR"/>
          </a:p>
        </p:txBody>
      </p:sp>
    </p:spTree>
    <p:extLst>
      <p:ext uri="{BB962C8B-B14F-4D97-AF65-F5344CB8AC3E}">
        <p14:creationId xmlns:p14="http://schemas.microsoft.com/office/powerpoint/2010/main" val="2514065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E5BD1-A5D0-781F-370A-37371D7F866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EED9255-DCCA-4164-697F-ADB6560BC7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DC2DEA-3312-88B4-ED13-9D82CF33E9FC}"/>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257EF5BA-1E28-498A-4311-5DC39AC692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55F2A5B-794E-6184-533E-79B91D96B8CE}"/>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117438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866827-5166-356C-E38E-A1C4DF31132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93E8EC5-96CA-899F-0E24-7EF3AA29FC0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2F2EAB-1343-10A4-E09C-EEA6A55A6340}"/>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701EF1DD-2B79-EC2B-0E97-082650EF85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5B2F67-66FB-ACE3-34CF-89CA90C08C54}"/>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1154156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093BD73-1EA4-F7A3-C3E1-DA429387427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A88214-8CEC-971A-7FB4-64827795206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2791C90-9E07-7D8D-5C73-04A3C8A74AA1}"/>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DE3963A1-9686-BBFD-1B82-5C192546709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2F4EC0-08B4-D906-73B3-4889E9FC33CC}"/>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280105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07802C-3B64-493E-49FB-B2BCC8A2DF0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D3B668F-4C11-603A-E02D-EDF668499A3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8C2737-425D-CB8F-A026-3252FB64906F}"/>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15D0DABF-B104-CDAD-A682-6A96AE29D2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75D083-3413-3422-33DB-1A8906FE481B}"/>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122779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4C3DFA-A450-D030-1B05-F4A6D464E1D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27B2343-7097-D2F5-D0EA-DAE2B75EE7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520F9DD-9EBA-A977-55EE-8E1FB79B187D}"/>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1AC643B2-B892-64B4-4A45-A96E47A1FC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551261-3E77-784D-7D98-A07FEB249DA9}"/>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42213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1032D-7AC8-6F1B-2BA1-787664DF80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14463F-58EF-3CB4-48BD-16D1D08044F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DCC318D-17A0-D048-F28A-F8A4353DB6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E929956-361C-05F4-8F8B-2B896FA9FFB1}"/>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6" name="Espace réservé du pied de page 5">
            <a:extLst>
              <a:ext uri="{FF2B5EF4-FFF2-40B4-BE49-F238E27FC236}">
                <a16:creationId xmlns:a16="http://schemas.microsoft.com/office/drawing/2014/main" id="{B5BB3F6B-000B-68F5-E6ED-518C3FEDA9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EBC8CC-19B2-B6F1-C485-7639293D5EC4}"/>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359322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C2A37-685C-F0D7-CAB3-0DD1192A2C5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FB264CB-33FF-7C6D-3200-02AEEA8D2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C22BEB4-7183-2297-1CC4-E3E436EC37E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6D39191-8F81-CEE6-A88A-DAB2740DD4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6505DDE-6C6A-3244-56D7-50FE90ECF77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8C471D0-C0E0-3903-D2F3-CCB68531A4C0}"/>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8" name="Espace réservé du pied de page 7">
            <a:extLst>
              <a:ext uri="{FF2B5EF4-FFF2-40B4-BE49-F238E27FC236}">
                <a16:creationId xmlns:a16="http://schemas.microsoft.com/office/drawing/2014/main" id="{1BFB1C4A-FE1B-32F3-914B-92E78921E2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7A63E19-6BD6-373A-1AEF-25D7C6B7A78B}"/>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4917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61F659-B9D0-09DD-FD1E-943BC4D3584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C2E2FE4-03DB-D4AD-FCA9-3379D7C5AACA}"/>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4" name="Espace réservé du pied de page 3">
            <a:extLst>
              <a:ext uri="{FF2B5EF4-FFF2-40B4-BE49-F238E27FC236}">
                <a16:creationId xmlns:a16="http://schemas.microsoft.com/office/drawing/2014/main" id="{E0E75EE8-819C-AF62-5EAC-DFBCEE4D1A6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B08ABAB-ACCC-C54B-2CB1-C820F9220A90}"/>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88545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912BBF-3D29-0E00-D2AF-BEEEE7FC249E}"/>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3" name="Espace réservé du pied de page 2">
            <a:extLst>
              <a:ext uri="{FF2B5EF4-FFF2-40B4-BE49-F238E27FC236}">
                <a16:creationId xmlns:a16="http://schemas.microsoft.com/office/drawing/2014/main" id="{21462291-13B4-CB20-23F6-5FC63667F98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99729C3-F6A7-7D43-4C54-3B9B89AB3787}"/>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150342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3E44C6-94A7-A550-0EAA-CF23C8A9B1E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7D5EA2B-CF52-E93F-5952-BF3894E10A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61CC25A-6D8B-DCA3-8E7A-DC9D42723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CCBBC3F-7688-597F-DC97-48217A76EFA0}"/>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6" name="Espace réservé du pied de page 5">
            <a:extLst>
              <a:ext uri="{FF2B5EF4-FFF2-40B4-BE49-F238E27FC236}">
                <a16:creationId xmlns:a16="http://schemas.microsoft.com/office/drawing/2014/main" id="{DBE0EE6B-FC33-D9EE-5106-62AF1C7BFA3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E4ADE0-CEFE-9882-A729-CDF88BDE160C}"/>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408059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55C85-CB62-44D1-4FF2-0A92B87B940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143415-E6EB-53E3-00B6-86A97E7EA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277F6A-C676-D076-5542-C3DFBBE94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27DA558-8D78-82F8-28C2-416007D7D926}"/>
              </a:ext>
            </a:extLst>
          </p:cNvPr>
          <p:cNvSpPr>
            <a:spLocks noGrp="1"/>
          </p:cNvSpPr>
          <p:nvPr>
            <p:ph type="dt" sz="half" idx="10"/>
          </p:nvPr>
        </p:nvSpPr>
        <p:spPr/>
        <p:txBody>
          <a:bodyPr/>
          <a:lstStyle/>
          <a:p>
            <a:fld id="{85654537-8436-48DE-8E0D-4B010A6F5F96}" type="datetimeFigureOut">
              <a:rPr lang="fr-FR" smtClean="0"/>
              <a:t>03/04/2024</a:t>
            </a:fld>
            <a:endParaRPr lang="fr-FR"/>
          </a:p>
        </p:txBody>
      </p:sp>
      <p:sp>
        <p:nvSpPr>
          <p:cNvPr id="6" name="Espace réservé du pied de page 5">
            <a:extLst>
              <a:ext uri="{FF2B5EF4-FFF2-40B4-BE49-F238E27FC236}">
                <a16:creationId xmlns:a16="http://schemas.microsoft.com/office/drawing/2014/main" id="{94ADCEF7-8D2A-8E8B-84CD-DC4B8FB2D38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B0768E-F6EE-7DE5-6D1E-568CF815678E}"/>
              </a:ext>
            </a:extLst>
          </p:cNvPr>
          <p:cNvSpPr>
            <a:spLocks noGrp="1"/>
          </p:cNvSpPr>
          <p:nvPr>
            <p:ph type="sldNum" sz="quarter" idx="12"/>
          </p:nvPr>
        </p:nvSpPr>
        <p:spPr/>
        <p:txBody>
          <a:bodyPr/>
          <a:lstStyle/>
          <a:p>
            <a:fld id="{2630C4FA-A846-49EE-AFB7-A769C39F19A3}" type="slidenum">
              <a:rPr lang="fr-FR" smtClean="0"/>
              <a:t>‹N°›</a:t>
            </a:fld>
            <a:endParaRPr lang="fr-FR"/>
          </a:p>
        </p:txBody>
      </p:sp>
    </p:spTree>
    <p:extLst>
      <p:ext uri="{BB962C8B-B14F-4D97-AF65-F5344CB8AC3E}">
        <p14:creationId xmlns:p14="http://schemas.microsoft.com/office/powerpoint/2010/main" val="162380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E626DC-5C78-957D-C987-80D3365A66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C4ED4EC-E985-45F9-E93C-9F7EA231CC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9FF6EE-6334-713E-21B2-824F0827B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654537-8436-48DE-8E0D-4B010A6F5F96}" type="datetimeFigureOut">
              <a:rPr lang="fr-FR" smtClean="0"/>
              <a:t>03/04/2024</a:t>
            </a:fld>
            <a:endParaRPr lang="fr-FR"/>
          </a:p>
        </p:txBody>
      </p:sp>
      <p:sp>
        <p:nvSpPr>
          <p:cNvPr id="5" name="Espace réservé du pied de page 4">
            <a:extLst>
              <a:ext uri="{FF2B5EF4-FFF2-40B4-BE49-F238E27FC236}">
                <a16:creationId xmlns:a16="http://schemas.microsoft.com/office/drawing/2014/main" id="{F11F8DF3-0F36-E608-F539-8A6B4505D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CDD47A5-0286-FD13-3A96-974E63703E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30C4FA-A846-49EE-AFB7-A769C39F19A3}" type="slidenum">
              <a:rPr lang="fr-FR" smtClean="0"/>
              <a:t>‹N°›</a:t>
            </a:fld>
            <a:endParaRPr lang="fr-FR"/>
          </a:p>
        </p:txBody>
      </p:sp>
    </p:spTree>
    <p:extLst>
      <p:ext uri="{BB962C8B-B14F-4D97-AF65-F5344CB8AC3E}">
        <p14:creationId xmlns:p14="http://schemas.microsoft.com/office/powerpoint/2010/main" val="684171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microsoft.com/office/2007/relationships/hdphoto" Target="../media/hdphoto2.wdp"/><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roquis, art, plein air, rue&#10;&#10;Description générée automatiquement">
            <a:extLst>
              <a:ext uri="{FF2B5EF4-FFF2-40B4-BE49-F238E27FC236}">
                <a16:creationId xmlns:a16="http://schemas.microsoft.com/office/drawing/2014/main" id="{8B71E8BC-27A7-F541-C185-6C303DB17B23}"/>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14" name="Groupe 13">
            <a:extLst>
              <a:ext uri="{FF2B5EF4-FFF2-40B4-BE49-F238E27FC236}">
                <a16:creationId xmlns:a16="http://schemas.microsoft.com/office/drawing/2014/main" id="{F18F23E8-05A7-F103-1A99-0539C66E157D}"/>
              </a:ext>
            </a:extLst>
          </p:cNvPr>
          <p:cNvGrpSpPr/>
          <p:nvPr/>
        </p:nvGrpSpPr>
        <p:grpSpPr>
          <a:xfrm>
            <a:off x="2059584" y="1919898"/>
            <a:ext cx="8072832" cy="2904659"/>
            <a:chOff x="1744951" y="1893772"/>
            <a:chExt cx="8072832" cy="2904659"/>
          </a:xfrm>
        </p:grpSpPr>
        <p:sp>
          <p:nvSpPr>
            <p:cNvPr id="12" name="ZoneTexte 11">
              <a:extLst>
                <a:ext uri="{FF2B5EF4-FFF2-40B4-BE49-F238E27FC236}">
                  <a16:creationId xmlns:a16="http://schemas.microsoft.com/office/drawing/2014/main" id="{1FC83067-C439-4AAB-53AC-6A9CF0D2D558}"/>
                </a:ext>
              </a:extLst>
            </p:cNvPr>
            <p:cNvSpPr txBox="1"/>
            <p:nvPr/>
          </p:nvSpPr>
          <p:spPr>
            <a:xfrm>
              <a:off x="6646747" y="1893772"/>
              <a:ext cx="3049109" cy="2646878"/>
            </a:xfrm>
            <a:prstGeom prst="rect">
              <a:avLst/>
            </a:prstGeom>
            <a:noFill/>
          </p:spPr>
          <p:txBody>
            <a:bodyPr wrap="square">
              <a:spAutoFit/>
            </a:bodyPr>
            <a:lstStyle/>
            <a:p>
              <a:pPr algn="ctr"/>
              <a:r>
                <a:rPr lang="fr-FR" sz="16600" b="1" dirty="0">
                  <a:latin typeface="Banksy" panose="05010101010101010101" pitchFamily="2" charset="2"/>
                </a:rPr>
                <a:t>a</a:t>
              </a:r>
              <a:endParaRPr lang="fr-FR" sz="16600" dirty="0">
                <a:latin typeface="Banksy" panose="05010101010101010101" pitchFamily="2" charset="2"/>
              </a:endParaRPr>
            </a:p>
          </p:txBody>
        </p:sp>
        <p:pic>
          <p:nvPicPr>
            <p:cNvPr id="8" name="Image 7" descr="Une image contenant noir, obscurité&#10;&#10;Description générée automatiquement">
              <a:extLst>
                <a:ext uri="{FF2B5EF4-FFF2-40B4-BE49-F238E27FC236}">
                  <a16:creationId xmlns:a16="http://schemas.microsoft.com/office/drawing/2014/main" id="{F707BCFE-E3FA-F49D-853D-3D4A5B99B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951" y="2165309"/>
              <a:ext cx="3049109" cy="2527382"/>
            </a:xfrm>
            <a:prstGeom prst="rect">
              <a:avLst/>
            </a:prstGeom>
          </p:spPr>
        </p:pic>
        <p:sp>
          <p:nvSpPr>
            <p:cNvPr id="10" name="ZoneTexte 9">
              <a:extLst>
                <a:ext uri="{FF2B5EF4-FFF2-40B4-BE49-F238E27FC236}">
                  <a16:creationId xmlns:a16="http://schemas.microsoft.com/office/drawing/2014/main" id="{AE138708-754D-2A7A-581A-91E35BF63E90}"/>
                </a:ext>
              </a:extLst>
            </p:cNvPr>
            <p:cNvSpPr txBox="1"/>
            <p:nvPr/>
          </p:nvSpPr>
          <p:spPr>
            <a:xfrm>
              <a:off x="5739924" y="2926193"/>
              <a:ext cx="623168" cy="1569660"/>
            </a:xfrm>
            <a:prstGeom prst="rect">
              <a:avLst/>
            </a:prstGeom>
            <a:noFill/>
          </p:spPr>
          <p:txBody>
            <a:bodyPr wrap="square">
              <a:spAutoFit/>
            </a:bodyPr>
            <a:lstStyle/>
            <a:p>
              <a:pPr algn="ctr"/>
              <a:r>
                <a:rPr lang="fr-FR" sz="9600" b="1" dirty="0">
                  <a:effectLst/>
                  <a:latin typeface="Basquiat" pitchFamily="50" charset="0"/>
                </a:rPr>
                <a:t>X</a:t>
              </a:r>
              <a:endParaRPr lang="fr-FR" sz="9600" dirty="0">
                <a:latin typeface="Basquiat" pitchFamily="50" charset="0"/>
              </a:endParaRPr>
            </a:p>
          </p:txBody>
        </p:sp>
        <p:sp>
          <p:nvSpPr>
            <p:cNvPr id="11" name="ZoneTexte 10">
              <a:extLst>
                <a:ext uri="{FF2B5EF4-FFF2-40B4-BE49-F238E27FC236}">
                  <a16:creationId xmlns:a16="http://schemas.microsoft.com/office/drawing/2014/main" id="{244B2C9F-BB76-037D-B10E-FCFC99C9DA64}"/>
                </a:ext>
              </a:extLst>
            </p:cNvPr>
            <p:cNvSpPr txBox="1"/>
            <p:nvPr/>
          </p:nvSpPr>
          <p:spPr>
            <a:xfrm>
              <a:off x="6768674" y="4336766"/>
              <a:ext cx="3049109" cy="461665"/>
            </a:xfrm>
            <a:prstGeom prst="rect">
              <a:avLst/>
            </a:prstGeom>
            <a:noFill/>
          </p:spPr>
          <p:txBody>
            <a:bodyPr wrap="square">
              <a:spAutoFit/>
            </a:bodyPr>
            <a:lstStyle/>
            <a:p>
              <a:pPr algn="ctr"/>
              <a:r>
                <a:rPr lang="fr-FR" sz="2400" b="1" dirty="0">
                  <a:effectLst/>
                  <a:latin typeface="Basquiat" pitchFamily="50" charset="0"/>
                </a:rPr>
                <a:t>Théo HUAUME</a:t>
              </a:r>
              <a:endParaRPr lang="fr-FR" sz="2400" dirty="0">
                <a:latin typeface="Basquiat" pitchFamily="50" charset="0"/>
              </a:endParaRPr>
            </a:p>
          </p:txBody>
        </p:sp>
      </p:grpSp>
    </p:spTree>
    <p:extLst>
      <p:ext uri="{BB962C8B-B14F-4D97-AF65-F5344CB8AC3E}">
        <p14:creationId xmlns:p14="http://schemas.microsoft.com/office/powerpoint/2010/main" val="1445827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4326D2B-BBFF-97EA-3DC0-B09223DE09BC}"/>
              </a:ext>
            </a:extLst>
          </p:cNvPr>
          <p:cNvPicPr>
            <a:picLocks noChangeAspect="1"/>
          </p:cNvPicPr>
          <p:nvPr/>
        </p:nvPicPr>
        <p:blipFill rotWithShape="1">
          <a:blip r:embed="rId3">
            <a:extLst>
              <a:ext uri="{28A0092B-C50C-407E-A947-70E740481C1C}">
                <a14:useLocalDpi xmlns:a14="http://schemas.microsoft.com/office/drawing/2010/main" val="0"/>
              </a:ext>
            </a:extLst>
          </a:blip>
          <a:srcRect b="15666"/>
          <a:stretch/>
        </p:blipFill>
        <p:spPr>
          <a:xfrm>
            <a:off x="0" y="0"/>
            <a:ext cx="12192000" cy="6858000"/>
          </a:xfrm>
          <a:prstGeom prst="rect">
            <a:avLst/>
          </a:prstGeom>
        </p:spPr>
      </p:pic>
      <p:sp>
        <p:nvSpPr>
          <p:cNvPr id="16" name="Rectangle : coins arrondis 15">
            <a:extLst>
              <a:ext uri="{FF2B5EF4-FFF2-40B4-BE49-F238E27FC236}">
                <a16:creationId xmlns:a16="http://schemas.microsoft.com/office/drawing/2014/main" id="{FBA8AE89-7237-0336-F416-EECFB4DF4574}"/>
              </a:ext>
            </a:extLst>
          </p:cNvPr>
          <p:cNvSpPr/>
          <p:nvPr/>
        </p:nvSpPr>
        <p:spPr>
          <a:xfrm>
            <a:off x="-352518" y="5161174"/>
            <a:ext cx="7665629" cy="135221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9996692" y="5477345"/>
            <a:ext cx="837908" cy="923330"/>
          </a:xfrm>
          <a:prstGeom prst="rect">
            <a:avLst/>
          </a:prstGeom>
          <a:noFill/>
        </p:spPr>
        <p:txBody>
          <a:bodyPr wrap="square">
            <a:spAutoFit/>
          </a:bodyPr>
          <a:lstStyle/>
          <a:p>
            <a:pPr algn="ctr"/>
            <a:r>
              <a:rPr lang="fr-FR" sz="5400" b="1" dirty="0">
                <a:latin typeface="Banksy" panose="05010101010101010101" pitchFamily="2" charset="2"/>
              </a:rPr>
              <a:t>e</a:t>
            </a:r>
            <a:endParaRPr lang="fr-FR" sz="5400" dirty="0">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effectLst/>
                <a:latin typeface="Basquiat" pitchFamily="50" charset="0"/>
              </a:rPr>
              <a:t>Théo HUAUME</a:t>
            </a:r>
            <a:endParaRPr lang="fr-FR" sz="1100" dirty="0">
              <a:latin typeface="Basquiat" pitchFamily="50" charset="0"/>
            </a:endParaRPr>
          </a:p>
        </p:txBody>
      </p:sp>
      <p:pic>
        <p:nvPicPr>
          <p:cNvPr id="27" name="Image 26" descr="Une image contenant noir, obscurité&#10;&#10;Description générée automatiquement">
            <a:extLst>
              <a:ext uri="{FF2B5EF4-FFF2-40B4-BE49-F238E27FC236}">
                <a16:creationId xmlns:a16="http://schemas.microsoft.com/office/drawing/2014/main" id="{2A76E6CB-8292-8DAC-97DC-AD8BCF08A81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28" name="Connecteur droit 27">
            <a:extLst>
              <a:ext uri="{FF2B5EF4-FFF2-40B4-BE49-F238E27FC236}">
                <a16:creationId xmlns:a16="http://schemas.microsoft.com/office/drawing/2014/main" id="{787EE1BF-6B93-AE81-9B48-6F30B01872F1}"/>
              </a:ext>
            </a:extLst>
          </p:cNvPr>
          <p:cNvCxnSpPr>
            <a:cxnSpLocks/>
          </p:cNvCxnSpPr>
          <p:nvPr/>
        </p:nvCxnSpPr>
        <p:spPr>
          <a:xfrm>
            <a:off x="0" y="690016"/>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4C83B407-35A2-B8F3-48EB-298E245A3251}"/>
              </a:ext>
            </a:extLst>
          </p:cNvPr>
          <p:cNvSpPr txBox="1"/>
          <p:nvPr/>
        </p:nvSpPr>
        <p:spPr>
          <a:xfrm>
            <a:off x="242071" y="5426564"/>
            <a:ext cx="6914103" cy="830997"/>
          </a:xfrm>
          <a:prstGeom prst="rect">
            <a:avLst/>
          </a:prstGeom>
          <a:noFill/>
        </p:spPr>
        <p:txBody>
          <a:bodyPr wrap="square">
            <a:spAutoFit/>
          </a:bodyPr>
          <a:lstStyle/>
          <a:p>
            <a:pPr algn="ctr"/>
            <a:r>
              <a:rPr lang="fr-FR" sz="1600" b="1" dirty="0">
                <a:solidFill>
                  <a:schemeClr val="bg1"/>
                </a:solidFill>
                <a:effectLst/>
                <a:latin typeface="Basquiat" pitchFamily="50" charset="0"/>
              </a:rPr>
              <a:t>J'en déduis qu'en voulant préserver son art, on vandalise son combat en l'ancrant dans le système qu'il défie.</a:t>
            </a:r>
            <a:endParaRPr lang="fr-FR" sz="9600" dirty="0">
              <a:solidFill>
                <a:schemeClr val="bg1"/>
              </a:solidFill>
              <a:latin typeface="Basquiat" pitchFamily="50" charset="0"/>
            </a:endParaRPr>
          </a:p>
        </p:txBody>
      </p:sp>
    </p:spTree>
    <p:extLst>
      <p:ext uri="{BB962C8B-B14F-4D97-AF65-F5344CB8AC3E}">
        <p14:creationId xmlns:p14="http://schemas.microsoft.com/office/powerpoint/2010/main" val="3201103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 44" descr="Une image contenant peinture, dessin, art, habits&#10;&#10;Description générée automatiquement">
            <a:extLst>
              <a:ext uri="{FF2B5EF4-FFF2-40B4-BE49-F238E27FC236}">
                <a16:creationId xmlns:a16="http://schemas.microsoft.com/office/drawing/2014/main" id="{699D35D1-7017-DD8F-7405-DFACF614EA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94530" r="35565"/>
          <a:stretch/>
        </p:blipFill>
        <p:spPr>
          <a:xfrm>
            <a:off x="2509363" y="6424356"/>
            <a:ext cx="9682638" cy="586253"/>
          </a:xfrm>
          <a:prstGeom prst="rect">
            <a:avLst/>
          </a:prstGeom>
        </p:spPr>
      </p:pic>
      <p:pic>
        <p:nvPicPr>
          <p:cNvPr id="46" name="Image 45" descr="Une image contenant peinture, dessin, art, habits&#10;&#10;Description générée automatiquement">
            <a:extLst>
              <a:ext uri="{FF2B5EF4-FFF2-40B4-BE49-F238E27FC236}">
                <a16:creationId xmlns:a16="http://schemas.microsoft.com/office/drawing/2014/main" id="{7E3057F6-6DC4-F3A5-D859-FB52965DE62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94530" r="35565"/>
          <a:stretch/>
        </p:blipFill>
        <p:spPr>
          <a:xfrm>
            <a:off x="2509362" y="1514787"/>
            <a:ext cx="9682638" cy="5032439"/>
          </a:xfrm>
          <a:prstGeom prst="rect">
            <a:avLst/>
          </a:prstGeom>
        </p:spPr>
      </p:pic>
      <p:sp>
        <p:nvSpPr>
          <p:cNvPr id="3" name="ZoneTexte 2">
            <a:extLst>
              <a:ext uri="{FF2B5EF4-FFF2-40B4-BE49-F238E27FC236}">
                <a16:creationId xmlns:a16="http://schemas.microsoft.com/office/drawing/2014/main" id="{BFA7CDD7-A34C-0DBE-FCA4-C6D644515C16}"/>
              </a:ext>
            </a:extLst>
          </p:cNvPr>
          <p:cNvSpPr txBox="1"/>
          <p:nvPr/>
        </p:nvSpPr>
        <p:spPr>
          <a:xfrm>
            <a:off x="2321170" y="306636"/>
            <a:ext cx="9870830" cy="800219"/>
          </a:xfrm>
          <a:prstGeom prst="rect">
            <a:avLst/>
          </a:prstGeom>
          <a:noFill/>
        </p:spPr>
        <p:txBody>
          <a:bodyPr wrap="square">
            <a:spAutoFit/>
          </a:bodyPr>
          <a:lstStyle/>
          <a:p>
            <a:pPr algn="ctr">
              <a:lnSpc>
                <a:spcPct val="150000"/>
              </a:lnSpc>
            </a:pPr>
            <a:r>
              <a:rPr lang="fr-FR" sz="1600" b="1" dirty="0">
                <a:solidFill>
                  <a:srgbClr val="96141D"/>
                </a:solidFill>
                <a:effectLst/>
                <a:latin typeface="Basquiat" pitchFamily="50" charset="0"/>
              </a:rPr>
              <a:t>Bonus : Comment cette oeuvre m'inspire dans mon métier </a:t>
            </a:r>
          </a:p>
          <a:p>
            <a:pPr algn="ctr">
              <a:lnSpc>
                <a:spcPct val="150000"/>
              </a:lnSpc>
            </a:pPr>
            <a:r>
              <a:rPr lang="fr-FR" sz="1600" b="1" dirty="0">
                <a:solidFill>
                  <a:srgbClr val="96141D"/>
                </a:solidFill>
                <a:effectLst/>
                <a:latin typeface="Basquiat" pitchFamily="50" charset="0"/>
              </a:rPr>
              <a:t>de planneur stratégique ? </a:t>
            </a:r>
            <a:endParaRPr lang="fr-FR" sz="9600" dirty="0">
              <a:solidFill>
                <a:srgbClr val="96141D"/>
              </a:solidFill>
              <a:latin typeface="Basquiat" pitchFamily="50" charset="0"/>
            </a:endParaRPr>
          </a:p>
        </p:txBody>
      </p:sp>
      <p:pic>
        <p:nvPicPr>
          <p:cNvPr id="6" name="Image 5" descr="Une image contenant noir, obscurité&#10;&#10;Description générée automatiquement">
            <a:extLst>
              <a:ext uri="{FF2B5EF4-FFF2-40B4-BE49-F238E27FC236}">
                <a16:creationId xmlns:a16="http://schemas.microsoft.com/office/drawing/2014/main" id="{56298C50-8810-CDA4-ECED-8641133BA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9" name="Connecteur droit 8">
            <a:extLst>
              <a:ext uri="{FF2B5EF4-FFF2-40B4-BE49-F238E27FC236}">
                <a16:creationId xmlns:a16="http://schemas.microsoft.com/office/drawing/2014/main" id="{03DC849D-478D-57E8-11A9-8C32A584EC63}"/>
              </a:ext>
            </a:extLst>
          </p:cNvPr>
          <p:cNvCxnSpPr>
            <a:cxnSpLocks/>
          </p:cNvCxnSpPr>
          <p:nvPr/>
        </p:nvCxnSpPr>
        <p:spPr>
          <a:xfrm>
            <a:off x="0" y="690016"/>
            <a:ext cx="1303448"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solidFill>
                  <a:schemeClr val="bg1"/>
                </a:solidFill>
                <a:latin typeface="Banksy" panose="05010101010101010101" pitchFamily="2" charset="2"/>
              </a:rPr>
              <a:t>q</a:t>
            </a:r>
            <a:endParaRPr lang="fr-FR" sz="4000" dirty="0">
              <a:solidFill>
                <a:schemeClr val="bg1"/>
              </a:solidFill>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solidFill>
                  <a:schemeClr val="bg1"/>
                </a:solidFill>
                <a:effectLst/>
                <a:latin typeface="Basquiat" pitchFamily="50" charset="0"/>
              </a:rPr>
              <a:t>Théo HUAUME</a:t>
            </a:r>
            <a:endParaRPr lang="fr-FR" sz="1100" dirty="0">
              <a:solidFill>
                <a:schemeClr val="bg1"/>
              </a:solidFill>
              <a:latin typeface="Basquiat" pitchFamily="50" charset="0"/>
            </a:endParaRPr>
          </a:p>
        </p:txBody>
      </p:sp>
      <p:sp>
        <p:nvSpPr>
          <p:cNvPr id="25" name="Rectangle : coins arrondis 24">
            <a:extLst>
              <a:ext uri="{FF2B5EF4-FFF2-40B4-BE49-F238E27FC236}">
                <a16:creationId xmlns:a16="http://schemas.microsoft.com/office/drawing/2014/main" id="{A2176B7F-4964-016B-161D-56A4A21CB3B6}"/>
              </a:ext>
            </a:extLst>
          </p:cNvPr>
          <p:cNvSpPr/>
          <p:nvPr/>
        </p:nvSpPr>
        <p:spPr>
          <a:xfrm>
            <a:off x="2255442" y="3209889"/>
            <a:ext cx="9682638" cy="14092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E545C909-503E-2989-2E58-CFD49BB3FD1B}"/>
              </a:ext>
            </a:extLst>
          </p:cNvPr>
          <p:cNvSpPr txBox="1"/>
          <p:nvPr/>
        </p:nvSpPr>
        <p:spPr>
          <a:xfrm>
            <a:off x="2840018" y="2241502"/>
            <a:ext cx="9030884"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Son message nous rappelle que  nous partageons tous le même monde, le même environnement, ce qui souligne l'importance de connecter les gens autour de valeurs fondamentales et de préoccupations sociétales communes.</a:t>
            </a:r>
          </a:p>
        </p:txBody>
      </p:sp>
      <p:sp>
        <p:nvSpPr>
          <p:cNvPr id="21" name="ZoneTexte 20">
            <a:extLst>
              <a:ext uri="{FF2B5EF4-FFF2-40B4-BE49-F238E27FC236}">
                <a16:creationId xmlns:a16="http://schemas.microsoft.com/office/drawing/2014/main" id="{FEF592E7-E3C9-4039-8E90-BE684EA0109F}"/>
              </a:ext>
            </a:extLst>
          </p:cNvPr>
          <p:cNvSpPr txBox="1"/>
          <p:nvPr/>
        </p:nvSpPr>
        <p:spPr>
          <a:xfrm>
            <a:off x="2835239" y="1716208"/>
            <a:ext cx="90308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dirty="0">
                <a:ln>
                  <a:noFill/>
                </a:ln>
                <a:solidFill>
                  <a:schemeClr val="bg1"/>
                </a:solidFill>
                <a:effectLst/>
                <a:uLnTx/>
                <a:uFillTx/>
                <a:latin typeface="Basquiat" pitchFamily="50" charset="0"/>
              </a:rPr>
              <a:t>Donner du sens à ce que je fais </a:t>
            </a:r>
          </a:p>
        </p:txBody>
      </p:sp>
      <p:pic>
        <p:nvPicPr>
          <p:cNvPr id="4" name="Image 3" descr="Une image contenant peinture, dessin, art, habits&#10;&#10;Description générée automatiquement">
            <a:extLst>
              <a:ext uri="{FF2B5EF4-FFF2-40B4-BE49-F238E27FC236}">
                <a16:creationId xmlns:a16="http://schemas.microsoft.com/office/drawing/2014/main" id="{365B5692-A34B-63DB-C0CB-63A401A20C8B}"/>
              </a:ext>
            </a:extLst>
          </p:cNvPr>
          <p:cNvPicPr>
            <a:picLocks noChangeAspect="1"/>
          </p:cNvPicPr>
          <p:nvPr/>
        </p:nvPicPr>
        <p:blipFill rotWithShape="1">
          <a:blip r:embed="rId6">
            <a:extLst>
              <a:ext uri="{28A0092B-C50C-407E-A947-70E740481C1C}">
                <a14:useLocalDpi xmlns:a14="http://schemas.microsoft.com/office/drawing/2010/main" val="0"/>
              </a:ext>
            </a:extLst>
          </a:blip>
          <a:srcRect r="35565" b="3181"/>
          <a:stretch/>
        </p:blipFill>
        <p:spPr>
          <a:xfrm>
            <a:off x="-130" y="1660968"/>
            <a:ext cx="2509492" cy="5349642"/>
          </a:xfrm>
          <a:prstGeom prst="rect">
            <a:avLst/>
          </a:prstGeom>
        </p:spPr>
      </p:pic>
      <p:sp>
        <p:nvSpPr>
          <p:cNvPr id="34" name="ZoneTexte 33">
            <a:extLst>
              <a:ext uri="{FF2B5EF4-FFF2-40B4-BE49-F238E27FC236}">
                <a16:creationId xmlns:a16="http://schemas.microsoft.com/office/drawing/2014/main" id="{FE2D07BD-B7AD-A8EC-0814-BE602156EE97}"/>
              </a:ext>
            </a:extLst>
          </p:cNvPr>
          <p:cNvSpPr txBox="1"/>
          <p:nvPr/>
        </p:nvSpPr>
        <p:spPr>
          <a:xfrm>
            <a:off x="2840018" y="3899499"/>
            <a:ext cx="903088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Il est essentiel d'admirer l'œuvre en plaçant l'arbre dénudé au cœur de la création.  De mon côté, je dois adopter une perspective globale pour saisir pleinement les désirs et besoins du public. </a:t>
            </a:r>
          </a:p>
        </p:txBody>
      </p:sp>
      <p:sp>
        <p:nvSpPr>
          <p:cNvPr id="35" name="ZoneTexte 34">
            <a:extLst>
              <a:ext uri="{FF2B5EF4-FFF2-40B4-BE49-F238E27FC236}">
                <a16:creationId xmlns:a16="http://schemas.microsoft.com/office/drawing/2014/main" id="{9E32A2A4-79AB-9075-7315-D345A312D22F}"/>
              </a:ext>
            </a:extLst>
          </p:cNvPr>
          <p:cNvSpPr txBox="1"/>
          <p:nvPr/>
        </p:nvSpPr>
        <p:spPr>
          <a:xfrm>
            <a:off x="2835239" y="3359988"/>
            <a:ext cx="90308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dirty="0">
                <a:ln>
                  <a:noFill/>
                </a:ln>
                <a:effectLst/>
                <a:uLnTx/>
                <a:uFillTx/>
                <a:latin typeface="Basquiat" pitchFamily="50" charset="0"/>
              </a:rPr>
              <a:t>Prendre de la distance sur un sujet</a:t>
            </a:r>
          </a:p>
        </p:txBody>
      </p:sp>
      <p:pic>
        <p:nvPicPr>
          <p:cNvPr id="42" name="Image 41" descr="Une image contenant peinture, dessin, art, habits&#10;&#10;Description générée automatiquement">
            <a:extLst>
              <a:ext uri="{FF2B5EF4-FFF2-40B4-BE49-F238E27FC236}">
                <a16:creationId xmlns:a16="http://schemas.microsoft.com/office/drawing/2014/main" id="{F15E9B8F-E55A-BF5E-D767-36600B873A5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94530" r="35565"/>
          <a:stretch/>
        </p:blipFill>
        <p:spPr>
          <a:xfrm>
            <a:off x="-16364" y="1356885"/>
            <a:ext cx="2639623" cy="317898"/>
          </a:xfrm>
          <a:prstGeom prst="rect">
            <a:avLst/>
          </a:prstGeom>
        </p:spPr>
      </p:pic>
      <p:pic>
        <p:nvPicPr>
          <p:cNvPr id="43" name="Image 42" descr="Une image contenant peinture, dessin, art, habits&#10;&#10;Description générée automatiquement">
            <a:extLst>
              <a:ext uri="{FF2B5EF4-FFF2-40B4-BE49-F238E27FC236}">
                <a16:creationId xmlns:a16="http://schemas.microsoft.com/office/drawing/2014/main" id="{E91BB533-AC25-58C0-0EDB-C849F845958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94530" r="35565"/>
          <a:stretch/>
        </p:blipFill>
        <p:spPr>
          <a:xfrm>
            <a:off x="2623259" y="1356004"/>
            <a:ext cx="9568741" cy="318825"/>
          </a:xfrm>
          <a:prstGeom prst="rect">
            <a:avLst/>
          </a:prstGeom>
        </p:spPr>
      </p:pic>
      <p:pic>
        <p:nvPicPr>
          <p:cNvPr id="44" name="Image 43" descr="Une image contenant peinture, dessin, art, habits&#10;&#10;Description générée automatiquement">
            <a:extLst>
              <a:ext uri="{FF2B5EF4-FFF2-40B4-BE49-F238E27FC236}">
                <a16:creationId xmlns:a16="http://schemas.microsoft.com/office/drawing/2014/main" id="{CDC3BC6C-E56B-1A2E-76E7-13ADA64B373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94530" r="35565"/>
          <a:stretch/>
        </p:blipFill>
        <p:spPr>
          <a:xfrm>
            <a:off x="-12502" y="6690659"/>
            <a:ext cx="2688920" cy="323835"/>
          </a:xfrm>
          <a:prstGeom prst="rect">
            <a:avLst/>
          </a:prstGeom>
        </p:spPr>
      </p:pic>
      <p:sp>
        <p:nvSpPr>
          <p:cNvPr id="47" name="ZoneTexte 46">
            <a:extLst>
              <a:ext uri="{FF2B5EF4-FFF2-40B4-BE49-F238E27FC236}">
                <a16:creationId xmlns:a16="http://schemas.microsoft.com/office/drawing/2014/main" id="{05547847-F537-EC47-3704-08158D09A235}"/>
              </a:ext>
            </a:extLst>
          </p:cNvPr>
          <p:cNvSpPr txBox="1"/>
          <p:nvPr/>
        </p:nvSpPr>
        <p:spPr>
          <a:xfrm>
            <a:off x="2840018" y="5353088"/>
            <a:ext cx="9030884"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À l'image de la surprise et de l'enthousiaste des habitants d'</a:t>
            </a:r>
            <a:r>
              <a:rPr kumimoji="0" lang="fr-FR" sz="1400" i="0" u="none" strike="noStrike" kern="1200" cap="none" spc="0" normalizeH="0" baseline="0" noProof="0" dirty="0" err="1">
                <a:ln>
                  <a:noFill/>
                </a:ln>
                <a:solidFill>
                  <a:schemeClr val="bg1"/>
                </a:solidFill>
                <a:effectLst/>
                <a:uLnTx/>
                <a:uFillTx/>
                <a:latin typeface="Montserrat" panose="00000500000000000000" pitchFamily="2" charset="0"/>
                <a:ea typeface="+mn-ea"/>
                <a:cs typeface="+mn-cs"/>
              </a:rPr>
              <a:t>Islington</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lors qu'ils découvrent la fresque de l'artiste, mes stratégies visent à ce que les annonceurs se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distinguent d'une manière aussi surprenante et pertinente. </a:t>
            </a:r>
          </a:p>
        </p:txBody>
      </p:sp>
      <p:sp>
        <p:nvSpPr>
          <p:cNvPr id="48" name="ZoneTexte 47">
            <a:extLst>
              <a:ext uri="{FF2B5EF4-FFF2-40B4-BE49-F238E27FC236}">
                <a16:creationId xmlns:a16="http://schemas.microsoft.com/office/drawing/2014/main" id="{47DB7C3C-FC7F-1516-8388-709D47826B4B}"/>
              </a:ext>
            </a:extLst>
          </p:cNvPr>
          <p:cNvSpPr txBox="1"/>
          <p:nvPr/>
        </p:nvSpPr>
        <p:spPr>
          <a:xfrm>
            <a:off x="2835239" y="4832649"/>
            <a:ext cx="903088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dirty="0">
                <a:ln>
                  <a:noFill/>
                </a:ln>
                <a:solidFill>
                  <a:schemeClr val="bg1"/>
                </a:solidFill>
                <a:effectLst/>
                <a:uLnTx/>
                <a:uFillTx/>
                <a:latin typeface="Basquiat" pitchFamily="50" charset="0"/>
              </a:rPr>
              <a:t>Provoquer l'inattendu</a:t>
            </a:r>
          </a:p>
        </p:txBody>
      </p:sp>
      <p:pic>
        <p:nvPicPr>
          <p:cNvPr id="49" name="Image 48" descr="Une image contenant peinture, dessin, art, habits&#10;&#10;Description générée automatiquement">
            <a:extLst>
              <a:ext uri="{FF2B5EF4-FFF2-40B4-BE49-F238E27FC236}">
                <a16:creationId xmlns:a16="http://schemas.microsoft.com/office/drawing/2014/main" id="{7F129DA1-B75A-C964-694A-B4B29167FA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94530" r="35565"/>
          <a:stretch/>
        </p:blipFill>
        <p:spPr>
          <a:xfrm>
            <a:off x="-131" y="6696596"/>
            <a:ext cx="2639623" cy="317898"/>
          </a:xfrm>
          <a:prstGeom prst="rect">
            <a:avLst/>
          </a:prstGeom>
        </p:spPr>
      </p:pic>
    </p:spTree>
    <p:extLst>
      <p:ext uri="{BB962C8B-B14F-4D97-AF65-F5344CB8AC3E}">
        <p14:creationId xmlns:p14="http://schemas.microsoft.com/office/powerpoint/2010/main" val="241550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auditorium, hall, salle de concert&#10;&#10;Description générée automatiquement">
            <a:extLst>
              <a:ext uri="{FF2B5EF4-FFF2-40B4-BE49-F238E27FC236}">
                <a16:creationId xmlns:a16="http://schemas.microsoft.com/office/drawing/2014/main" id="{039DAA66-E417-33F1-E753-F02714327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ZoneTexte 14">
            <a:extLst>
              <a:ext uri="{FF2B5EF4-FFF2-40B4-BE49-F238E27FC236}">
                <a16:creationId xmlns:a16="http://schemas.microsoft.com/office/drawing/2014/main" id="{4C83B407-35A2-B8F3-48EB-298E245A3251}"/>
              </a:ext>
            </a:extLst>
          </p:cNvPr>
          <p:cNvSpPr txBox="1"/>
          <p:nvPr/>
        </p:nvSpPr>
        <p:spPr>
          <a:xfrm>
            <a:off x="2763934" y="5588052"/>
            <a:ext cx="6914103" cy="338554"/>
          </a:xfrm>
          <a:prstGeom prst="rect">
            <a:avLst/>
          </a:prstGeom>
          <a:noFill/>
        </p:spPr>
        <p:txBody>
          <a:bodyPr wrap="square">
            <a:spAutoFit/>
          </a:bodyPr>
          <a:lstStyle/>
          <a:p>
            <a:pPr algn="ctr"/>
            <a:r>
              <a:rPr lang="fr-FR" sz="1600" b="1" dirty="0">
                <a:solidFill>
                  <a:schemeClr val="bg1"/>
                </a:solidFill>
                <a:effectLst/>
                <a:latin typeface="Montserrat" panose="00000500000000000000" pitchFamily="2" charset="0"/>
              </a:rPr>
              <a:t>theo.huaume@gmail.com</a:t>
            </a:r>
            <a:endParaRPr lang="fr-FR" sz="9600" dirty="0">
              <a:solidFill>
                <a:schemeClr val="bg1"/>
              </a:solidFill>
              <a:latin typeface="Montserrat" panose="00000500000000000000" pitchFamily="2" charset="0"/>
            </a:endParaRPr>
          </a:p>
        </p:txBody>
      </p:sp>
      <p:sp>
        <p:nvSpPr>
          <p:cNvPr id="4" name="ZoneTexte 3">
            <a:extLst>
              <a:ext uri="{FF2B5EF4-FFF2-40B4-BE49-F238E27FC236}">
                <a16:creationId xmlns:a16="http://schemas.microsoft.com/office/drawing/2014/main" id="{2A9DA612-D994-9D09-EF0B-5EE4E7333F38}"/>
              </a:ext>
            </a:extLst>
          </p:cNvPr>
          <p:cNvSpPr txBox="1"/>
          <p:nvPr/>
        </p:nvSpPr>
        <p:spPr>
          <a:xfrm>
            <a:off x="2763933" y="6104182"/>
            <a:ext cx="6914103" cy="338554"/>
          </a:xfrm>
          <a:prstGeom prst="rect">
            <a:avLst/>
          </a:prstGeom>
          <a:noFill/>
        </p:spPr>
        <p:txBody>
          <a:bodyPr wrap="square">
            <a:spAutoFit/>
          </a:bodyPr>
          <a:lstStyle/>
          <a:p>
            <a:pPr algn="ctr"/>
            <a:r>
              <a:rPr lang="fr-FR" sz="1600" b="1" dirty="0">
                <a:solidFill>
                  <a:schemeClr val="bg1"/>
                </a:solidFill>
                <a:effectLst/>
                <a:latin typeface="Montserrat" panose="00000500000000000000" pitchFamily="2" charset="0"/>
              </a:rPr>
              <a:t>07 77 36 56 81</a:t>
            </a:r>
            <a:endParaRPr lang="fr-FR" sz="9600" dirty="0">
              <a:solidFill>
                <a:schemeClr val="bg1"/>
              </a:solidFill>
              <a:latin typeface="Montserrat" panose="00000500000000000000" pitchFamily="2" charset="0"/>
            </a:endParaRPr>
          </a:p>
        </p:txBody>
      </p:sp>
      <p:sp>
        <p:nvSpPr>
          <p:cNvPr id="5" name="ZoneTexte 4">
            <a:extLst>
              <a:ext uri="{FF2B5EF4-FFF2-40B4-BE49-F238E27FC236}">
                <a16:creationId xmlns:a16="http://schemas.microsoft.com/office/drawing/2014/main" id="{F18A6082-A599-D286-A470-12B3F03F55E6}"/>
              </a:ext>
            </a:extLst>
          </p:cNvPr>
          <p:cNvSpPr txBox="1"/>
          <p:nvPr/>
        </p:nvSpPr>
        <p:spPr>
          <a:xfrm>
            <a:off x="11077345" y="5688429"/>
            <a:ext cx="837908" cy="830997"/>
          </a:xfrm>
          <a:prstGeom prst="rect">
            <a:avLst/>
          </a:prstGeom>
          <a:noFill/>
        </p:spPr>
        <p:txBody>
          <a:bodyPr wrap="square">
            <a:spAutoFit/>
          </a:bodyPr>
          <a:lstStyle/>
          <a:p>
            <a:pPr algn="ctr"/>
            <a:r>
              <a:rPr lang="fr-FR" sz="4800" b="1" dirty="0">
                <a:solidFill>
                  <a:schemeClr val="bg1"/>
                </a:solidFill>
                <a:latin typeface="Banksy" panose="05010101010101010101" pitchFamily="2" charset="2"/>
              </a:rPr>
              <a:t>X</a:t>
            </a:r>
            <a:endParaRPr lang="fr-FR" sz="4800" dirty="0">
              <a:solidFill>
                <a:schemeClr val="bg1"/>
              </a:solidFill>
              <a:latin typeface="Banksy" panose="05010101010101010101" pitchFamily="2" charset="2"/>
            </a:endParaRPr>
          </a:p>
        </p:txBody>
      </p:sp>
      <p:sp>
        <p:nvSpPr>
          <p:cNvPr id="6" name="ZoneTexte 5">
            <a:extLst>
              <a:ext uri="{FF2B5EF4-FFF2-40B4-BE49-F238E27FC236}">
                <a16:creationId xmlns:a16="http://schemas.microsoft.com/office/drawing/2014/main" id="{68AE45FF-9EFA-9C9E-D39F-6596E782575D}"/>
              </a:ext>
            </a:extLst>
          </p:cNvPr>
          <p:cNvSpPr txBox="1"/>
          <p:nvPr/>
        </p:nvSpPr>
        <p:spPr>
          <a:xfrm>
            <a:off x="2263185" y="2867425"/>
            <a:ext cx="7665629" cy="369332"/>
          </a:xfrm>
          <a:prstGeom prst="rect">
            <a:avLst/>
          </a:prstGeom>
          <a:noFill/>
        </p:spPr>
        <p:txBody>
          <a:bodyPr wrap="square">
            <a:spAutoFit/>
          </a:bodyPr>
          <a:lstStyle/>
          <a:p>
            <a:pPr algn="ctr"/>
            <a:r>
              <a:rPr lang="fr-FR" b="1" dirty="0">
                <a:solidFill>
                  <a:schemeClr val="bg1"/>
                </a:solidFill>
                <a:effectLst/>
                <a:latin typeface="Basquiat" pitchFamily="50" charset="0"/>
              </a:rPr>
              <a:t>Merci de votre attention</a:t>
            </a:r>
            <a:endParaRPr lang="fr-FR" sz="11500" dirty="0">
              <a:solidFill>
                <a:schemeClr val="bg1"/>
              </a:solidFill>
              <a:latin typeface="Basquiat" pitchFamily="50" charset="0"/>
            </a:endParaRPr>
          </a:p>
        </p:txBody>
      </p:sp>
    </p:spTree>
    <p:extLst>
      <p:ext uri="{BB962C8B-B14F-4D97-AF65-F5344CB8AC3E}">
        <p14:creationId xmlns:p14="http://schemas.microsoft.com/office/powerpoint/2010/main" val="21065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17B708-B16C-6F15-98F4-84C6BD261A96}"/>
              </a:ext>
            </a:extLst>
          </p:cNvPr>
          <p:cNvPicPr>
            <a:picLocks noChangeAspect="1"/>
          </p:cNvPicPr>
          <p:nvPr/>
        </p:nvPicPr>
        <p:blipFill>
          <a:blip r:embed="rId2">
            <a:extLst>
              <a:ext uri="{28A0092B-C50C-407E-A947-70E740481C1C}">
                <a14:useLocalDpi xmlns:a14="http://schemas.microsoft.com/office/drawing/2010/main" val="0"/>
              </a:ext>
            </a:extLst>
          </a:blip>
          <a:srcRect t="12136" b="12136"/>
          <a:stretch/>
        </p:blipFill>
        <p:spPr>
          <a:xfrm>
            <a:off x="0" y="-1960"/>
            <a:ext cx="12192000" cy="6859960"/>
          </a:xfrm>
          <a:prstGeom prst="rect">
            <a:avLst/>
          </a:prstGeom>
        </p:spPr>
      </p:pic>
      <p:sp>
        <p:nvSpPr>
          <p:cNvPr id="16" name="Rectangle : coins arrondis 15">
            <a:extLst>
              <a:ext uri="{FF2B5EF4-FFF2-40B4-BE49-F238E27FC236}">
                <a16:creationId xmlns:a16="http://schemas.microsoft.com/office/drawing/2014/main" id="{C3B7FCB8-6BD4-8787-A1A4-DDC67DE87EA9}"/>
              </a:ext>
            </a:extLst>
          </p:cNvPr>
          <p:cNvSpPr/>
          <p:nvPr/>
        </p:nvSpPr>
        <p:spPr>
          <a:xfrm>
            <a:off x="-696687" y="4055165"/>
            <a:ext cx="7468547" cy="158942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noir, obscurité&#10;&#10;Description générée automatiquement">
            <a:extLst>
              <a:ext uri="{FF2B5EF4-FFF2-40B4-BE49-F238E27FC236}">
                <a16:creationId xmlns:a16="http://schemas.microsoft.com/office/drawing/2014/main" id="{56298C50-8810-CDA4-ECED-8641133BA32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9" name="Connecteur droit 8">
            <a:extLst>
              <a:ext uri="{FF2B5EF4-FFF2-40B4-BE49-F238E27FC236}">
                <a16:creationId xmlns:a16="http://schemas.microsoft.com/office/drawing/2014/main" id="{03DC849D-478D-57E8-11A9-8C32A584EC63}"/>
              </a:ext>
            </a:extLst>
          </p:cNvPr>
          <p:cNvCxnSpPr>
            <a:cxnSpLocks/>
          </p:cNvCxnSpPr>
          <p:nvPr/>
        </p:nvCxnSpPr>
        <p:spPr>
          <a:xfrm>
            <a:off x="0" y="690016"/>
            <a:ext cx="130344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latin typeface="Banksy" panose="05010101010101010101" pitchFamily="2" charset="2"/>
              </a:rPr>
              <a:t>t</a:t>
            </a:r>
            <a:endParaRPr lang="fr-FR" sz="4000" dirty="0">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effectLst/>
                <a:latin typeface="Basquiat" pitchFamily="50" charset="0"/>
              </a:rPr>
              <a:t>Théo </a:t>
            </a:r>
            <a:r>
              <a:rPr lang="fr-FR" sz="1100" b="1" dirty="0" err="1">
                <a:effectLst/>
                <a:latin typeface="Basquiat" pitchFamily="50" charset="0"/>
              </a:rPr>
              <a:t>Huaume</a:t>
            </a:r>
            <a:endParaRPr lang="fr-FR" sz="1100" dirty="0">
              <a:latin typeface="Basquiat" pitchFamily="50" charset="0"/>
            </a:endParaRPr>
          </a:p>
        </p:txBody>
      </p:sp>
      <p:sp>
        <p:nvSpPr>
          <p:cNvPr id="15" name="ZoneTexte 14">
            <a:extLst>
              <a:ext uri="{FF2B5EF4-FFF2-40B4-BE49-F238E27FC236}">
                <a16:creationId xmlns:a16="http://schemas.microsoft.com/office/drawing/2014/main" id="{EB50324A-2180-A867-FA13-AA8EF34CF48D}"/>
              </a:ext>
            </a:extLst>
          </p:cNvPr>
          <p:cNvSpPr txBox="1"/>
          <p:nvPr/>
        </p:nvSpPr>
        <p:spPr>
          <a:xfrm>
            <a:off x="132522" y="4342046"/>
            <a:ext cx="6639339" cy="1015663"/>
          </a:xfrm>
          <a:prstGeom prst="rect">
            <a:avLst/>
          </a:prstGeom>
          <a:noFill/>
        </p:spPr>
        <p:txBody>
          <a:bodyPr wrap="square">
            <a:spAutoFit/>
          </a:bodyPr>
          <a:lstStyle/>
          <a:p>
            <a:pPr algn="ctr"/>
            <a:r>
              <a:rPr lang="fr-FR" sz="2000" b="1" dirty="0">
                <a:effectLst/>
                <a:latin typeface="Basquiat" pitchFamily="50" charset="0"/>
              </a:rPr>
              <a:t>Partager ma dernière source d'inspiration et les réflexions qu'elle a éveillées</a:t>
            </a:r>
            <a:endParaRPr lang="fr-FR" sz="2000" dirty="0">
              <a:latin typeface="Basquiat" pitchFamily="50" charset="0"/>
            </a:endParaRPr>
          </a:p>
        </p:txBody>
      </p:sp>
      <p:sp>
        <p:nvSpPr>
          <p:cNvPr id="17" name="ZoneTexte 16">
            <a:extLst>
              <a:ext uri="{FF2B5EF4-FFF2-40B4-BE49-F238E27FC236}">
                <a16:creationId xmlns:a16="http://schemas.microsoft.com/office/drawing/2014/main" id="{6D367F25-9936-A698-2A11-C7EC2E52AD9D}"/>
              </a:ext>
            </a:extLst>
          </p:cNvPr>
          <p:cNvSpPr txBox="1"/>
          <p:nvPr/>
        </p:nvSpPr>
        <p:spPr>
          <a:xfrm>
            <a:off x="1771069" y="2742883"/>
            <a:ext cx="8649862" cy="584775"/>
          </a:xfrm>
          <a:prstGeom prst="rect">
            <a:avLst/>
          </a:prstGeom>
          <a:noFill/>
        </p:spPr>
        <p:txBody>
          <a:bodyPr wrap="square">
            <a:spAutoFit/>
          </a:bodyPr>
          <a:lstStyle/>
          <a:p>
            <a:pPr algn="ctr"/>
            <a:r>
              <a:rPr lang="fr-FR" sz="3200" b="1" dirty="0">
                <a:solidFill>
                  <a:schemeClr val="bg1"/>
                </a:solidFill>
                <a:effectLst/>
                <a:latin typeface="Basquiat" pitchFamily="50" charset="0"/>
              </a:rPr>
              <a:t>L’objectif</a:t>
            </a:r>
            <a:endParaRPr lang="fr-FR" sz="19900" dirty="0">
              <a:solidFill>
                <a:schemeClr val="bg1"/>
              </a:solidFill>
              <a:latin typeface="Basquiat" pitchFamily="50" charset="0"/>
            </a:endParaRPr>
          </a:p>
        </p:txBody>
      </p:sp>
    </p:spTree>
    <p:extLst>
      <p:ext uri="{BB962C8B-B14F-4D97-AF65-F5344CB8AC3E}">
        <p14:creationId xmlns:p14="http://schemas.microsoft.com/office/powerpoint/2010/main" val="2744992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oogle Shape;207;p45">
            <a:extLst>
              <a:ext uri="{FF2B5EF4-FFF2-40B4-BE49-F238E27FC236}">
                <a16:creationId xmlns:a16="http://schemas.microsoft.com/office/drawing/2014/main" id="{576D040A-3793-8022-FDFE-C7EA35963311}"/>
              </a:ext>
            </a:extLst>
          </p:cNvPr>
          <p:cNvPicPr preferRelativeResize="0"/>
          <p:nvPr/>
        </p:nvPicPr>
        <p:blipFill>
          <a:blip r:embed="rId2">
            <a:extLst>
              <a:ext uri="{28A0092B-C50C-407E-A947-70E740481C1C}">
                <a14:useLocalDpi xmlns:a14="http://schemas.microsoft.com/office/drawing/2010/main" val="0"/>
              </a:ext>
            </a:extLst>
          </a:blip>
          <a:srcRect t="3263" b="3263"/>
          <a:stretch/>
        </p:blipFill>
        <p:spPr>
          <a:xfrm>
            <a:off x="8523577" y="3428996"/>
            <a:ext cx="3668423" cy="3428996"/>
          </a:xfrm>
          <a:prstGeom prst="rect">
            <a:avLst/>
          </a:prstGeom>
          <a:noFill/>
          <a:ln>
            <a:noFill/>
          </a:ln>
        </p:spPr>
      </p:pic>
      <p:pic>
        <p:nvPicPr>
          <p:cNvPr id="7" name="Image 6" descr="Une image contenant dessin, croquis, art, illustration&#10;&#10;Description générée automatiquement">
            <a:extLst>
              <a:ext uri="{FF2B5EF4-FFF2-40B4-BE49-F238E27FC236}">
                <a16:creationId xmlns:a16="http://schemas.microsoft.com/office/drawing/2014/main" id="{F063EBFD-3506-B775-54DD-A29FF707F600}"/>
              </a:ext>
            </a:extLst>
          </p:cNvPr>
          <p:cNvPicPr>
            <a:picLocks noChangeAspect="1"/>
          </p:cNvPicPr>
          <p:nvPr/>
        </p:nvPicPr>
        <p:blipFill rotWithShape="1">
          <a:blip r:embed="rId3">
            <a:extLst>
              <a:ext uri="{28A0092B-C50C-407E-A947-70E740481C1C}">
                <a14:useLocalDpi xmlns:a14="http://schemas.microsoft.com/office/drawing/2010/main" val="0"/>
              </a:ext>
            </a:extLst>
          </a:blip>
          <a:srcRect l="22192" r="16032" b="41754"/>
          <a:stretch/>
        </p:blipFill>
        <p:spPr>
          <a:xfrm>
            <a:off x="8495437" y="0"/>
            <a:ext cx="3694076" cy="3461926"/>
          </a:xfrm>
          <a:prstGeom prst="rect">
            <a:avLst/>
          </a:prstGeom>
        </p:spPr>
      </p:pic>
      <p:sp>
        <p:nvSpPr>
          <p:cNvPr id="2" name="Rectangle : coins arrondis 1">
            <a:extLst>
              <a:ext uri="{FF2B5EF4-FFF2-40B4-BE49-F238E27FC236}">
                <a16:creationId xmlns:a16="http://schemas.microsoft.com/office/drawing/2014/main" id="{0D7CC94D-A064-B451-D6CE-59FBA4A60ABD}"/>
              </a:ext>
            </a:extLst>
          </p:cNvPr>
          <p:cNvSpPr/>
          <p:nvPr/>
        </p:nvSpPr>
        <p:spPr>
          <a:xfrm>
            <a:off x="-274277" y="1992350"/>
            <a:ext cx="8797854" cy="2080973"/>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descr="Une image contenant noir, obscurité&#10;&#10;Description générée automatiquement">
            <a:extLst>
              <a:ext uri="{FF2B5EF4-FFF2-40B4-BE49-F238E27FC236}">
                <a16:creationId xmlns:a16="http://schemas.microsoft.com/office/drawing/2014/main" id="{56298C50-8810-CDA4-ECED-8641133BA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sp>
        <p:nvSpPr>
          <p:cNvPr id="17" name="ZoneTexte 16">
            <a:extLst>
              <a:ext uri="{FF2B5EF4-FFF2-40B4-BE49-F238E27FC236}">
                <a16:creationId xmlns:a16="http://schemas.microsoft.com/office/drawing/2014/main" id="{6D367F25-9936-A698-2A11-C7EC2E52AD9D}"/>
              </a:ext>
            </a:extLst>
          </p:cNvPr>
          <p:cNvSpPr txBox="1"/>
          <p:nvPr/>
        </p:nvSpPr>
        <p:spPr>
          <a:xfrm>
            <a:off x="-141033" y="580235"/>
            <a:ext cx="8649862" cy="307777"/>
          </a:xfrm>
          <a:prstGeom prst="rect">
            <a:avLst/>
          </a:prstGeom>
          <a:noFill/>
        </p:spPr>
        <p:txBody>
          <a:bodyPr wrap="square">
            <a:spAutoFit/>
          </a:bodyPr>
          <a:lstStyle/>
          <a:p>
            <a:pPr algn="ctr"/>
            <a:r>
              <a:rPr lang="fr-FR" sz="1400" b="1" dirty="0">
                <a:solidFill>
                  <a:srgbClr val="96141D"/>
                </a:solidFill>
                <a:effectLst/>
                <a:latin typeface="Basquiat" pitchFamily="50" charset="0"/>
              </a:rPr>
              <a:t>Mon point départ</a:t>
            </a:r>
            <a:endParaRPr lang="fr-FR" sz="8800" dirty="0">
              <a:solidFill>
                <a:srgbClr val="96141D"/>
              </a:solidFill>
              <a:latin typeface="Basquiat" pitchFamily="50" charset="0"/>
            </a:endParaRPr>
          </a:p>
        </p:txBody>
      </p:sp>
      <p:cxnSp>
        <p:nvCxnSpPr>
          <p:cNvPr id="9" name="Connecteur droit 8">
            <a:extLst>
              <a:ext uri="{FF2B5EF4-FFF2-40B4-BE49-F238E27FC236}">
                <a16:creationId xmlns:a16="http://schemas.microsoft.com/office/drawing/2014/main" id="{03DC849D-478D-57E8-11A9-8C32A584EC63}"/>
              </a:ext>
            </a:extLst>
          </p:cNvPr>
          <p:cNvCxnSpPr>
            <a:cxnSpLocks/>
          </p:cNvCxnSpPr>
          <p:nvPr/>
        </p:nvCxnSpPr>
        <p:spPr>
          <a:xfrm>
            <a:off x="0" y="690016"/>
            <a:ext cx="1303448"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0853"/>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531150"/>
            <a:ext cx="837908" cy="830997"/>
          </a:xfrm>
          <a:prstGeom prst="rect">
            <a:avLst/>
          </a:prstGeom>
          <a:noFill/>
        </p:spPr>
        <p:txBody>
          <a:bodyPr wrap="square">
            <a:spAutoFit/>
          </a:bodyPr>
          <a:lstStyle/>
          <a:p>
            <a:pPr algn="ctr"/>
            <a:r>
              <a:rPr lang="fr-FR" sz="4800" b="1" dirty="0">
                <a:solidFill>
                  <a:schemeClr val="bg1"/>
                </a:solidFill>
                <a:latin typeface="Banksy" panose="05010101010101010101" pitchFamily="2" charset="2"/>
              </a:rPr>
              <a:t>µ</a:t>
            </a:r>
            <a:endParaRPr lang="fr-FR" sz="4800" dirty="0">
              <a:solidFill>
                <a:schemeClr val="bg1"/>
              </a:solidFill>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49876"/>
            <a:ext cx="3049109" cy="261610"/>
          </a:xfrm>
          <a:prstGeom prst="rect">
            <a:avLst/>
          </a:prstGeom>
          <a:noFill/>
        </p:spPr>
        <p:txBody>
          <a:bodyPr wrap="square">
            <a:spAutoFit/>
          </a:bodyPr>
          <a:lstStyle/>
          <a:p>
            <a:pPr algn="ctr"/>
            <a:r>
              <a:rPr lang="fr-FR" sz="1100" b="1" dirty="0">
                <a:solidFill>
                  <a:schemeClr val="bg1"/>
                </a:solidFill>
                <a:effectLst/>
                <a:latin typeface="Basquiat" pitchFamily="50" charset="0"/>
              </a:rPr>
              <a:t>Théo HUAUME</a:t>
            </a:r>
            <a:endParaRPr lang="fr-FR" sz="1100" dirty="0">
              <a:solidFill>
                <a:schemeClr val="bg1"/>
              </a:solidFill>
              <a:latin typeface="Basquiat" pitchFamily="50" charset="0"/>
            </a:endParaRPr>
          </a:p>
        </p:txBody>
      </p:sp>
      <p:sp>
        <p:nvSpPr>
          <p:cNvPr id="3" name="ZoneTexte 2">
            <a:extLst>
              <a:ext uri="{FF2B5EF4-FFF2-40B4-BE49-F238E27FC236}">
                <a16:creationId xmlns:a16="http://schemas.microsoft.com/office/drawing/2014/main" id="{BFA7CDD7-A34C-0DBE-FCA4-C6D644515C16}"/>
              </a:ext>
            </a:extLst>
          </p:cNvPr>
          <p:cNvSpPr txBox="1"/>
          <p:nvPr/>
        </p:nvSpPr>
        <p:spPr>
          <a:xfrm>
            <a:off x="651723" y="1380459"/>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Entre vandalisme et art, il n'y a qu'un pas</a:t>
            </a:r>
            <a:endParaRPr lang="fr-FR" sz="9600" dirty="0">
              <a:solidFill>
                <a:srgbClr val="96141D"/>
              </a:solidFill>
              <a:latin typeface="Basquiat" pitchFamily="50" charset="0"/>
            </a:endParaRPr>
          </a:p>
        </p:txBody>
      </p:sp>
      <p:sp>
        <p:nvSpPr>
          <p:cNvPr id="10" name="Rectangle : coins arrondis 9">
            <a:extLst>
              <a:ext uri="{FF2B5EF4-FFF2-40B4-BE49-F238E27FC236}">
                <a16:creationId xmlns:a16="http://schemas.microsoft.com/office/drawing/2014/main" id="{A9C30C5C-9383-C300-6CC2-966B46691613}"/>
              </a:ext>
            </a:extLst>
          </p:cNvPr>
          <p:cNvSpPr/>
          <p:nvPr/>
        </p:nvSpPr>
        <p:spPr>
          <a:xfrm>
            <a:off x="651723" y="1992350"/>
            <a:ext cx="5264728" cy="12192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7CF8DE5-AB5F-148D-3095-8A529A59A49A}"/>
              </a:ext>
            </a:extLst>
          </p:cNvPr>
          <p:cNvSpPr txBox="1"/>
          <p:nvPr/>
        </p:nvSpPr>
        <p:spPr>
          <a:xfrm>
            <a:off x="739807" y="2494550"/>
            <a:ext cx="50346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Il consiste à détruire, dégrader ou détériorer volontairement un bien appartenant à autrui.</a:t>
            </a:r>
          </a:p>
        </p:txBody>
      </p:sp>
      <p:sp>
        <p:nvSpPr>
          <p:cNvPr id="14" name="ZoneTexte 13">
            <a:extLst>
              <a:ext uri="{FF2B5EF4-FFF2-40B4-BE49-F238E27FC236}">
                <a16:creationId xmlns:a16="http://schemas.microsoft.com/office/drawing/2014/main" id="{8E906706-0E5E-292E-2D8B-83C9DCF89FAF}"/>
              </a:ext>
            </a:extLst>
          </p:cNvPr>
          <p:cNvSpPr txBox="1"/>
          <p:nvPr/>
        </p:nvSpPr>
        <p:spPr>
          <a:xfrm>
            <a:off x="721341" y="2155996"/>
            <a:ext cx="503467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Basquiat" pitchFamily="50" charset="0"/>
              </a:rPr>
              <a:t>Vandalisme :</a:t>
            </a:r>
          </a:p>
        </p:txBody>
      </p:sp>
      <p:sp>
        <p:nvSpPr>
          <p:cNvPr id="21" name="Rectangle : coins arrondis 20">
            <a:extLst>
              <a:ext uri="{FF2B5EF4-FFF2-40B4-BE49-F238E27FC236}">
                <a16:creationId xmlns:a16="http://schemas.microsoft.com/office/drawing/2014/main" id="{C7375471-0D02-4F01-F2E2-3F5D6C316647}"/>
              </a:ext>
            </a:extLst>
          </p:cNvPr>
          <p:cNvSpPr/>
          <p:nvPr/>
        </p:nvSpPr>
        <p:spPr>
          <a:xfrm>
            <a:off x="6205931" y="1986526"/>
            <a:ext cx="5264728" cy="12192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8F54A11-0391-F459-0949-8C32F7058CF7}"/>
              </a:ext>
            </a:extLst>
          </p:cNvPr>
          <p:cNvSpPr txBox="1"/>
          <p:nvPr/>
        </p:nvSpPr>
        <p:spPr>
          <a:xfrm>
            <a:off x="6294015" y="2494550"/>
            <a:ext cx="503467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Il regroupe les œuvres humaines destinées à toucher les sens et les émotions du public.</a:t>
            </a:r>
          </a:p>
        </p:txBody>
      </p:sp>
      <p:sp>
        <p:nvSpPr>
          <p:cNvPr id="23" name="ZoneTexte 22">
            <a:extLst>
              <a:ext uri="{FF2B5EF4-FFF2-40B4-BE49-F238E27FC236}">
                <a16:creationId xmlns:a16="http://schemas.microsoft.com/office/drawing/2014/main" id="{A8970338-4144-CF2A-A60A-117C400B125D}"/>
              </a:ext>
            </a:extLst>
          </p:cNvPr>
          <p:cNvSpPr txBox="1"/>
          <p:nvPr/>
        </p:nvSpPr>
        <p:spPr>
          <a:xfrm>
            <a:off x="6275549" y="2155996"/>
            <a:ext cx="503467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chemeClr val="bg1"/>
                </a:solidFill>
                <a:effectLst/>
                <a:uLnTx/>
                <a:uFillTx/>
                <a:latin typeface="Basquiat" pitchFamily="50" charset="0"/>
              </a:rPr>
              <a:t>Art :</a:t>
            </a:r>
          </a:p>
        </p:txBody>
      </p:sp>
      <p:sp>
        <p:nvSpPr>
          <p:cNvPr id="24" name="ZoneTexte 23">
            <a:extLst>
              <a:ext uri="{FF2B5EF4-FFF2-40B4-BE49-F238E27FC236}">
                <a16:creationId xmlns:a16="http://schemas.microsoft.com/office/drawing/2014/main" id="{D39656F2-A0C7-F859-8AE7-ACEA378710B0}"/>
              </a:ext>
            </a:extLst>
          </p:cNvPr>
          <p:cNvSpPr txBox="1"/>
          <p:nvPr/>
        </p:nvSpPr>
        <p:spPr>
          <a:xfrm>
            <a:off x="665114" y="3390213"/>
            <a:ext cx="766563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La frontière entre les deux dépend de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l'intention</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du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contexte</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et de la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manière dont il est reçu par le public</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a:t>
            </a:r>
          </a:p>
        </p:txBody>
      </p:sp>
      <p:sp>
        <p:nvSpPr>
          <p:cNvPr id="25" name="ZoneTexte 24">
            <a:extLst>
              <a:ext uri="{FF2B5EF4-FFF2-40B4-BE49-F238E27FC236}">
                <a16:creationId xmlns:a16="http://schemas.microsoft.com/office/drawing/2014/main" id="{6B04427F-DA38-83A2-F85A-1EB006931CE2}"/>
              </a:ext>
            </a:extLst>
          </p:cNvPr>
          <p:cNvSpPr txBox="1"/>
          <p:nvPr/>
        </p:nvSpPr>
        <p:spPr>
          <a:xfrm>
            <a:off x="651723" y="4359377"/>
            <a:ext cx="7665628" cy="338554"/>
          </a:xfrm>
          <a:prstGeom prst="rect">
            <a:avLst/>
          </a:prstGeom>
          <a:noFill/>
        </p:spPr>
        <p:txBody>
          <a:bodyPr wrap="square">
            <a:spAutoFit/>
          </a:bodyPr>
          <a:lstStyle/>
          <a:p>
            <a:pPr algn="ctr"/>
            <a:r>
              <a:rPr lang="fr-FR" sz="1600" b="1" dirty="0">
                <a:solidFill>
                  <a:srgbClr val="96141D"/>
                </a:solidFill>
                <a:effectLst/>
                <a:latin typeface="Basquiat" pitchFamily="50" charset="0"/>
              </a:rPr>
              <a:t>Une frontière nommée Street art</a:t>
            </a:r>
            <a:endParaRPr lang="fr-FR" sz="9600" dirty="0">
              <a:solidFill>
                <a:srgbClr val="96141D"/>
              </a:solidFill>
              <a:latin typeface="Basquiat" pitchFamily="50" charset="0"/>
            </a:endParaRPr>
          </a:p>
        </p:txBody>
      </p:sp>
      <p:sp>
        <p:nvSpPr>
          <p:cNvPr id="26" name="ZoneTexte 25">
            <a:extLst>
              <a:ext uri="{FF2B5EF4-FFF2-40B4-BE49-F238E27FC236}">
                <a16:creationId xmlns:a16="http://schemas.microsoft.com/office/drawing/2014/main" id="{724972D4-A0A5-DB8D-D7FB-155F98CBA6B7}"/>
              </a:ext>
            </a:extLst>
          </p:cNvPr>
          <p:cNvSpPr txBox="1"/>
          <p:nvPr/>
        </p:nvSpPr>
        <p:spPr>
          <a:xfrm>
            <a:off x="651723" y="4922788"/>
            <a:ext cx="7665629"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Il tire son essence d'un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besoin d'expression </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et se traduit à travers différentes formes artistiques, toutes imprégnées de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sens</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  allant de l'affirmation d'idées politiques et sociales à l'humour.</a:t>
            </a:r>
          </a:p>
        </p:txBody>
      </p:sp>
      <p:sp>
        <p:nvSpPr>
          <p:cNvPr id="30" name="ZoneTexte 29">
            <a:extLst>
              <a:ext uri="{FF2B5EF4-FFF2-40B4-BE49-F238E27FC236}">
                <a16:creationId xmlns:a16="http://schemas.microsoft.com/office/drawing/2014/main" id="{3700BB11-3F16-B675-0AD5-C85356E48001}"/>
              </a:ext>
            </a:extLst>
          </p:cNvPr>
          <p:cNvSpPr txBox="1"/>
          <p:nvPr/>
        </p:nvSpPr>
        <p:spPr>
          <a:xfrm>
            <a:off x="665114" y="658170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Montserrat Light" panose="00000400000000000000" pitchFamily="2" charset="0"/>
                <a:ea typeface="Microsoft Sans Serif"/>
                <a:cs typeface="Microsoft Sans Serif"/>
                <a:sym typeface="Microsoft Sans Serif"/>
              </a:rPr>
              <a:t>Sources : Larousse, Vans, DUMAS</a:t>
            </a:r>
          </a:p>
        </p:txBody>
      </p:sp>
      <p:sp>
        <p:nvSpPr>
          <p:cNvPr id="32" name="ZoneTexte 31">
            <a:extLst>
              <a:ext uri="{FF2B5EF4-FFF2-40B4-BE49-F238E27FC236}">
                <a16:creationId xmlns:a16="http://schemas.microsoft.com/office/drawing/2014/main" id="{80737F33-F580-A073-B4EF-4399A4F0B5E4}"/>
              </a:ext>
            </a:extLst>
          </p:cNvPr>
          <p:cNvSpPr txBox="1"/>
          <p:nvPr/>
        </p:nvSpPr>
        <p:spPr>
          <a:xfrm>
            <a:off x="651723" y="5943874"/>
            <a:ext cx="766562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Son but est de transmettre un message direct au public, sans que celui-ci ne l'ait souhaité, ce qui rend cette pratique transgressive.</a:t>
            </a:r>
          </a:p>
        </p:txBody>
      </p:sp>
    </p:spTree>
    <p:extLst>
      <p:ext uri="{BB962C8B-B14F-4D97-AF65-F5344CB8AC3E}">
        <p14:creationId xmlns:p14="http://schemas.microsoft.com/office/powerpoint/2010/main" val="1767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C865585C-0A41-D712-8A18-DC17F704E0E8}"/>
              </a:ext>
            </a:extLst>
          </p:cNvPr>
          <p:cNvSpPr/>
          <p:nvPr/>
        </p:nvSpPr>
        <p:spPr>
          <a:xfrm>
            <a:off x="-326571" y="241562"/>
            <a:ext cx="2739400" cy="95410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 coins arrondis 1">
            <a:extLst>
              <a:ext uri="{FF2B5EF4-FFF2-40B4-BE49-F238E27FC236}">
                <a16:creationId xmlns:a16="http://schemas.microsoft.com/office/drawing/2014/main" id="{C4AC1AA5-B829-D63C-C33A-49082114CA4F}"/>
              </a:ext>
            </a:extLst>
          </p:cNvPr>
          <p:cNvSpPr/>
          <p:nvPr/>
        </p:nvSpPr>
        <p:spPr>
          <a:xfrm>
            <a:off x="-994467" y="2430675"/>
            <a:ext cx="12615223" cy="261742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BFA7CDD7-A34C-0DBE-FCA4-C6D644515C16}"/>
              </a:ext>
            </a:extLst>
          </p:cNvPr>
          <p:cNvSpPr txBox="1"/>
          <p:nvPr/>
        </p:nvSpPr>
        <p:spPr>
          <a:xfrm>
            <a:off x="3065938" y="517343"/>
            <a:ext cx="7665629" cy="345345"/>
          </a:xfrm>
          <a:prstGeom prst="rect">
            <a:avLst/>
          </a:prstGeom>
          <a:noFill/>
        </p:spPr>
        <p:txBody>
          <a:bodyPr wrap="square">
            <a:spAutoFit/>
          </a:bodyPr>
          <a:lstStyle/>
          <a:p>
            <a:r>
              <a:rPr lang="fr-FR" sz="1600" b="1" dirty="0">
                <a:solidFill>
                  <a:srgbClr val="96141D"/>
                </a:solidFill>
                <a:effectLst/>
                <a:latin typeface="Basquiat" pitchFamily="50" charset="0"/>
              </a:rPr>
              <a:t>Bansky un artiste / vandaliste</a:t>
            </a:r>
            <a:endParaRPr lang="fr-FR" sz="9600" dirty="0">
              <a:solidFill>
                <a:srgbClr val="96141D"/>
              </a:solidFill>
              <a:latin typeface="Basquiat" pitchFamily="50" charset="0"/>
            </a:endParaRPr>
          </a:p>
        </p:txBody>
      </p:sp>
      <p:pic>
        <p:nvPicPr>
          <p:cNvPr id="6" name="Image 5" descr="Une image contenant noir, obscurité&#10;&#10;Description générée automatiquement">
            <a:extLst>
              <a:ext uri="{FF2B5EF4-FFF2-40B4-BE49-F238E27FC236}">
                <a16:creationId xmlns:a16="http://schemas.microsoft.com/office/drawing/2014/main" id="{56298C50-8810-CDA4-ECED-8641133BA32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9" name="Connecteur droit 8">
            <a:extLst>
              <a:ext uri="{FF2B5EF4-FFF2-40B4-BE49-F238E27FC236}">
                <a16:creationId xmlns:a16="http://schemas.microsoft.com/office/drawing/2014/main" id="{03DC849D-478D-57E8-11A9-8C32A584EC63}"/>
              </a:ext>
            </a:extLst>
          </p:cNvPr>
          <p:cNvCxnSpPr>
            <a:cxnSpLocks/>
          </p:cNvCxnSpPr>
          <p:nvPr/>
        </p:nvCxnSpPr>
        <p:spPr>
          <a:xfrm>
            <a:off x="0" y="690016"/>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latin typeface="Banksy" panose="05010101010101010101" pitchFamily="2" charset="2"/>
              </a:rPr>
              <a:t>V</a:t>
            </a:r>
            <a:endParaRPr lang="fr-FR" sz="4000" dirty="0">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effectLst/>
                <a:latin typeface="Basquiat" pitchFamily="50" charset="0"/>
              </a:rPr>
              <a:t>Théo HUAUME</a:t>
            </a:r>
            <a:endParaRPr lang="fr-FR" sz="1100" dirty="0">
              <a:latin typeface="Basquiat" pitchFamily="50" charset="0"/>
            </a:endParaRPr>
          </a:p>
        </p:txBody>
      </p:sp>
      <p:sp>
        <p:nvSpPr>
          <p:cNvPr id="24" name="ZoneTexte 23">
            <a:extLst>
              <a:ext uri="{FF2B5EF4-FFF2-40B4-BE49-F238E27FC236}">
                <a16:creationId xmlns:a16="http://schemas.microsoft.com/office/drawing/2014/main" id="{D39656F2-A0C7-F859-8AE7-ACEA378710B0}"/>
              </a:ext>
            </a:extLst>
          </p:cNvPr>
          <p:cNvSpPr txBox="1"/>
          <p:nvPr/>
        </p:nvSpPr>
        <p:spPr>
          <a:xfrm>
            <a:off x="571244" y="1324214"/>
            <a:ext cx="766562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Considéré par certains comme un vandale à ses débuts, il est devenu l'un des artistes les plus influents du 21ème siècle. À l'instar du monde publicitaire, il utilise une image, un slogan ou un mot clé pour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traiter les sujets les plus sensibles de notre époque</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  </a:t>
            </a:r>
          </a:p>
        </p:txBody>
      </p:sp>
      <p:sp>
        <p:nvSpPr>
          <p:cNvPr id="30" name="ZoneTexte 29">
            <a:extLst>
              <a:ext uri="{FF2B5EF4-FFF2-40B4-BE49-F238E27FC236}">
                <a16:creationId xmlns:a16="http://schemas.microsoft.com/office/drawing/2014/main" id="{3700BB11-3F16-B675-0AD5-C85356E48001}"/>
              </a:ext>
            </a:extLst>
          </p:cNvPr>
          <p:cNvSpPr txBox="1"/>
          <p:nvPr/>
        </p:nvSpPr>
        <p:spPr>
          <a:xfrm>
            <a:off x="3975704" y="658170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Montserrat Light" panose="00000400000000000000" pitchFamily="2" charset="0"/>
                <a:ea typeface="Microsoft Sans Serif"/>
                <a:cs typeface="Microsoft Sans Serif"/>
                <a:sym typeface="Microsoft Sans Serif"/>
              </a:rPr>
              <a:t>Sources : Le petit journal, Slave </a:t>
            </a:r>
          </a:p>
        </p:txBody>
      </p:sp>
      <p:grpSp>
        <p:nvGrpSpPr>
          <p:cNvPr id="19" name="Groupe 18">
            <a:extLst>
              <a:ext uri="{FF2B5EF4-FFF2-40B4-BE49-F238E27FC236}">
                <a16:creationId xmlns:a16="http://schemas.microsoft.com/office/drawing/2014/main" id="{694F7CE8-B72C-06EC-B264-59271F46BA38}"/>
              </a:ext>
            </a:extLst>
          </p:cNvPr>
          <p:cNvGrpSpPr/>
          <p:nvPr/>
        </p:nvGrpSpPr>
        <p:grpSpPr>
          <a:xfrm>
            <a:off x="571244" y="2774620"/>
            <a:ext cx="11049513" cy="1936503"/>
            <a:chOff x="567914" y="2449139"/>
            <a:chExt cx="11049513" cy="1936503"/>
          </a:xfrm>
        </p:grpSpPr>
        <p:pic>
          <p:nvPicPr>
            <p:cNvPr id="15" name="Google Shape;207;p45">
              <a:extLst>
                <a:ext uri="{FF2B5EF4-FFF2-40B4-BE49-F238E27FC236}">
                  <a16:creationId xmlns:a16="http://schemas.microsoft.com/office/drawing/2014/main" id="{231A2E3C-9CF3-55D9-BEEF-1C846CE04D39}"/>
                </a:ext>
              </a:extLst>
            </p:cNvPr>
            <p:cNvPicPr preferRelativeResize="0"/>
            <p:nvPr/>
          </p:nvPicPr>
          <p:blipFill>
            <a:blip r:embed="rId5">
              <a:extLst>
                <a:ext uri="{28A0092B-C50C-407E-A947-70E740481C1C}">
                  <a14:useLocalDpi xmlns:a14="http://schemas.microsoft.com/office/drawing/2010/main" val="0"/>
                </a:ext>
              </a:extLst>
            </a:blip>
            <a:srcRect t="3404" b="3404"/>
            <a:stretch/>
          </p:blipFill>
          <p:spPr>
            <a:xfrm>
              <a:off x="567914" y="2456545"/>
              <a:ext cx="3683171" cy="1929097"/>
            </a:xfrm>
            <a:prstGeom prst="rect">
              <a:avLst/>
            </a:prstGeom>
            <a:noFill/>
            <a:ln>
              <a:noFill/>
            </a:ln>
          </p:spPr>
        </p:pic>
        <p:pic>
          <p:nvPicPr>
            <p:cNvPr id="16" name="Google Shape;207;p45">
              <a:extLst>
                <a:ext uri="{FF2B5EF4-FFF2-40B4-BE49-F238E27FC236}">
                  <a16:creationId xmlns:a16="http://schemas.microsoft.com/office/drawing/2014/main" id="{C25505C4-6EA6-C23F-9836-052AA9191A19}"/>
                </a:ext>
              </a:extLst>
            </p:cNvPr>
            <p:cNvPicPr preferRelativeResize="0"/>
            <p:nvPr/>
          </p:nvPicPr>
          <p:blipFill rotWithShape="1">
            <a:blip r:embed="rId6">
              <a:extLst>
                <a:ext uri="{28A0092B-C50C-407E-A947-70E740481C1C}">
                  <a14:useLocalDpi xmlns:a14="http://schemas.microsoft.com/office/drawing/2010/main" val="0"/>
                </a:ext>
              </a:extLst>
            </a:blip>
            <a:srcRect t="16418" b="13666"/>
            <a:stretch/>
          </p:blipFill>
          <p:spPr>
            <a:xfrm>
              <a:off x="4251085" y="2456544"/>
              <a:ext cx="3683171" cy="1929097"/>
            </a:xfrm>
            <a:prstGeom prst="rect">
              <a:avLst/>
            </a:prstGeom>
            <a:noFill/>
            <a:ln>
              <a:noFill/>
            </a:ln>
          </p:spPr>
        </p:pic>
        <p:pic>
          <p:nvPicPr>
            <p:cNvPr id="18" name="Google Shape;207;p45">
              <a:extLst>
                <a:ext uri="{FF2B5EF4-FFF2-40B4-BE49-F238E27FC236}">
                  <a16:creationId xmlns:a16="http://schemas.microsoft.com/office/drawing/2014/main" id="{604B1C79-7E47-498E-E0C9-75D9E45F08AF}"/>
                </a:ext>
              </a:extLst>
            </p:cNvPr>
            <p:cNvPicPr preferRelativeResize="0"/>
            <p:nvPr/>
          </p:nvPicPr>
          <p:blipFill rotWithShape="1">
            <a:blip r:embed="rId7">
              <a:extLst>
                <a:ext uri="{28A0092B-C50C-407E-A947-70E740481C1C}">
                  <a14:useLocalDpi xmlns:a14="http://schemas.microsoft.com/office/drawing/2010/main" val="0"/>
                </a:ext>
              </a:extLst>
            </a:blip>
            <a:srcRect t="5373" b="12420"/>
            <a:stretch/>
          </p:blipFill>
          <p:spPr>
            <a:xfrm>
              <a:off x="7934256" y="2449139"/>
              <a:ext cx="3683171" cy="1929097"/>
            </a:xfrm>
            <a:prstGeom prst="rect">
              <a:avLst/>
            </a:prstGeom>
            <a:noFill/>
            <a:ln>
              <a:noFill/>
            </a:ln>
          </p:spPr>
        </p:pic>
      </p:grpSp>
      <p:pic>
        <p:nvPicPr>
          <p:cNvPr id="20" name="Google Shape;207;p45">
            <a:extLst>
              <a:ext uri="{FF2B5EF4-FFF2-40B4-BE49-F238E27FC236}">
                <a16:creationId xmlns:a16="http://schemas.microsoft.com/office/drawing/2014/main" id="{D73C6CD0-C4A6-5C04-E6F4-7FE4BF40862E}"/>
              </a:ext>
            </a:extLst>
          </p:cNvPr>
          <p:cNvPicPr preferRelativeResize="0"/>
          <p:nvPr/>
        </p:nvPicPr>
        <p:blipFill rotWithShape="1">
          <a:blip r:embed="rId8">
            <a:extLst>
              <a:ext uri="{28A0092B-C50C-407E-A947-70E740481C1C}">
                <a14:useLocalDpi xmlns:a14="http://schemas.microsoft.com/office/drawing/2010/main" val="0"/>
              </a:ext>
            </a:extLst>
          </a:blip>
          <a:srcRect l="2946" t="21247" r="2560" b="15078"/>
          <a:stretch/>
        </p:blipFill>
        <p:spPr>
          <a:xfrm>
            <a:off x="0" y="5048101"/>
            <a:ext cx="3683171" cy="1809899"/>
          </a:xfrm>
          <a:prstGeom prst="rect">
            <a:avLst/>
          </a:prstGeom>
          <a:noFill/>
          <a:ln>
            <a:noFill/>
          </a:ln>
        </p:spPr>
      </p:pic>
      <p:pic>
        <p:nvPicPr>
          <p:cNvPr id="28" name="Google Shape;207;p45">
            <a:extLst>
              <a:ext uri="{FF2B5EF4-FFF2-40B4-BE49-F238E27FC236}">
                <a16:creationId xmlns:a16="http://schemas.microsoft.com/office/drawing/2014/main" id="{1C6B509D-5D15-934A-1A29-6951C226D5BC}"/>
              </a:ext>
            </a:extLst>
          </p:cNvPr>
          <p:cNvPicPr preferRelativeResize="0"/>
          <p:nvPr/>
        </p:nvPicPr>
        <p:blipFill>
          <a:blip r:embed="rId9">
            <a:extLst>
              <a:ext uri="{28A0092B-C50C-407E-A947-70E740481C1C}">
                <a14:useLocalDpi xmlns:a14="http://schemas.microsoft.com/office/drawing/2010/main" val="0"/>
              </a:ext>
            </a:extLst>
          </a:blip>
          <a:srcRect t="2112" b="2112"/>
          <a:stretch/>
        </p:blipFill>
        <p:spPr>
          <a:xfrm>
            <a:off x="8528367" y="0"/>
            <a:ext cx="3683171" cy="2430675"/>
          </a:xfrm>
          <a:prstGeom prst="rect">
            <a:avLst/>
          </a:prstGeom>
          <a:noFill/>
          <a:ln>
            <a:noFill/>
          </a:ln>
        </p:spPr>
      </p:pic>
      <p:sp>
        <p:nvSpPr>
          <p:cNvPr id="31" name="ZoneTexte 30">
            <a:extLst>
              <a:ext uri="{FF2B5EF4-FFF2-40B4-BE49-F238E27FC236}">
                <a16:creationId xmlns:a16="http://schemas.microsoft.com/office/drawing/2014/main" id="{FAF7F6AC-3D7E-3A3D-88F6-32AB9D7497AE}"/>
              </a:ext>
            </a:extLst>
          </p:cNvPr>
          <p:cNvSpPr txBox="1"/>
          <p:nvPr/>
        </p:nvSpPr>
        <p:spPr>
          <a:xfrm>
            <a:off x="3955128" y="5183726"/>
            <a:ext cx="766562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À travers ses messages, il nous invite à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réfléchir à la signification de l'art et à son rôle dans la société</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 Il s'oppose depuis toujours à l'establishment de ce milieu et à la commercialisation de ses œuvres, qui selon lui,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appartiennent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au domaine public</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a:t>
            </a:r>
          </a:p>
        </p:txBody>
      </p:sp>
    </p:spTree>
    <p:extLst>
      <p:ext uri="{BB962C8B-B14F-4D97-AF65-F5344CB8AC3E}">
        <p14:creationId xmlns:p14="http://schemas.microsoft.com/office/powerpoint/2010/main" val="1442732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C5CB3919-460D-5016-D0AD-6BB0B39E03D6}"/>
              </a:ext>
            </a:extLst>
          </p:cNvPr>
          <p:cNvSpPr/>
          <p:nvPr/>
        </p:nvSpPr>
        <p:spPr>
          <a:xfrm>
            <a:off x="4114800" y="3154070"/>
            <a:ext cx="8580474" cy="370393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1B032BAD-B34B-0BAF-A379-C3A9191D72AD}"/>
              </a:ext>
            </a:extLst>
          </p:cNvPr>
          <p:cNvSpPr txBox="1"/>
          <p:nvPr/>
        </p:nvSpPr>
        <p:spPr>
          <a:xfrm>
            <a:off x="4902433" y="4842298"/>
            <a:ext cx="690461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La seconde suggère que l'outil détenu par le personnage est un nettoyeur haute pression, habituellement utilisé pour effacer les œuvres de street art mais qui dans ce cas donne la fonction inverse en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insufflant une nouvelle vie artistique</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a:t>
            </a:r>
          </a:p>
        </p:txBody>
      </p:sp>
      <p:pic>
        <p:nvPicPr>
          <p:cNvPr id="4" name="Google Shape;207;p45">
            <a:extLst>
              <a:ext uri="{FF2B5EF4-FFF2-40B4-BE49-F238E27FC236}">
                <a16:creationId xmlns:a16="http://schemas.microsoft.com/office/drawing/2014/main" id="{9122F562-D48C-A76C-AC26-E49E36AD5E27}"/>
              </a:ext>
            </a:extLst>
          </p:cNvPr>
          <p:cNvPicPr preferRelativeResize="0"/>
          <p:nvPr/>
        </p:nvPicPr>
        <p:blipFill rotWithShape="1">
          <a:blip r:embed="rId2">
            <a:extLst>
              <a:ext uri="{28A0092B-C50C-407E-A947-70E740481C1C}">
                <a14:useLocalDpi xmlns:a14="http://schemas.microsoft.com/office/drawing/2010/main" val="0"/>
              </a:ext>
            </a:extLst>
          </a:blip>
          <a:srcRect t="29773" r="27771" b="3153"/>
          <a:stretch/>
        </p:blipFill>
        <p:spPr>
          <a:xfrm>
            <a:off x="0" y="3154070"/>
            <a:ext cx="3975704" cy="3703930"/>
          </a:xfrm>
          <a:prstGeom prst="rect">
            <a:avLst/>
          </a:prstGeom>
          <a:noFill/>
          <a:ln>
            <a:noFill/>
          </a:ln>
        </p:spPr>
      </p:pic>
      <p:pic>
        <p:nvPicPr>
          <p:cNvPr id="2" name="Google Shape;207;p45">
            <a:extLst>
              <a:ext uri="{FF2B5EF4-FFF2-40B4-BE49-F238E27FC236}">
                <a16:creationId xmlns:a16="http://schemas.microsoft.com/office/drawing/2014/main" id="{F85A358E-A6CF-AC0C-0C35-2FED4370281E}"/>
              </a:ext>
            </a:extLst>
          </p:cNvPr>
          <p:cNvPicPr preferRelativeResize="0"/>
          <p:nvPr/>
        </p:nvPicPr>
        <p:blipFill rotWithShape="1">
          <a:blip r:embed="rId3">
            <a:extLst>
              <a:ext uri="{28A0092B-C50C-407E-A947-70E740481C1C}">
                <a14:useLocalDpi xmlns:a14="http://schemas.microsoft.com/office/drawing/2010/main" val="0"/>
              </a:ext>
            </a:extLst>
          </a:blip>
          <a:srcRect l="3727" t="6459" r="7312" b="2658"/>
          <a:stretch/>
        </p:blipFill>
        <p:spPr>
          <a:xfrm>
            <a:off x="0" y="4896"/>
            <a:ext cx="3975704" cy="3998686"/>
          </a:xfrm>
          <a:prstGeom prst="rect">
            <a:avLst/>
          </a:prstGeom>
          <a:noFill/>
          <a:ln>
            <a:noFill/>
          </a:ln>
        </p:spPr>
      </p:pic>
      <p:sp>
        <p:nvSpPr>
          <p:cNvPr id="3" name="ZoneTexte 2">
            <a:extLst>
              <a:ext uri="{FF2B5EF4-FFF2-40B4-BE49-F238E27FC236}">
                <a16:creationId xmlns:a16="http://schemas.microsoft.com/office/drawing/2014/main" id="{BFA7CDD7-A34C-0DBE-FCA4-C6D644515C16}"/>
              </a:ext>
            </a:extLst>
          </p:cNvPr>
          <p:cNvSpPr txBox="1"/>
          <p:nvPr/>
        </p:nvSpPr>
        <p:spPr>
          <a:xfrm>
            <a:off x="4254804" y="517343"/>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Focus sur sa dernière création…</a:t>
            </a:r>
            <a:endParaRPr lang="fr-FR" sz="9600" dirty="0">
              <a:solidFill>
                <a:srgbClr val="96141D"/>
              </a:solidFill>
              <a:latin typeface="Basquiat" pitchFamily="50" charset="0"/>
            </a:endParaRPr>
          </a:p>
        </p:txBody>
      </p:sp>
      <p:pic>
        <p:nvPicPr>
          <p:cNvPr id="6" name="Image 5" descr="Une image contenant noir, obscurité&#10;&#10;Description générée automatiquement">
            <a:extLst>
              <a:ext uri="{FF2B5EF4-FFF2-40B4-BE49-F238E27FC236}">
                <a16:creationId xmlns:a16="http://schemas.microsoft.com/office/drawing/2014/main" id="{56298C50-8810-CDA4-ECED-8641133BA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9" name="Connecteur droit 8">
            <a:extLst>
              <a:ext uri="{FF2B5EF4-FFF2-40B4-BE49-F238E27FC236}">
                <a16:creationId xmlns:a16="http://schemas.microsoft.com/office/drawing/2014/main" id="{03DC849D-478D-57E8-11A9-8C32A584EC63}"/>
              </a:ext>
            </a:extLst>
          </p:cNvPr>
          <p:cNvCxnSpPr>
            <a:cxnSpLocks/>
          </p:cNvCxnSpPr>
          <p:nvPr/>
        </p:nvCxnSpPr>
        <p:spPr>
          <a:xfrm>
            <a:off x="0" y="690016"/>
            <a:ext cx="1303448"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solidFill>
                  <a:schemeClr val="bg1"/>
                </a:solidFill>
                <a:latin typeface="Banksy" panose="05010101010101010101" pitchFamily="2" charset="2"/>
              </a:rPr>
              <a:t>W</a:t>
            </a:r>
            <a:endParaRPr lang="fr-FR" sz="4000" dirty="0">
              <a:solidFill>
                <a:schemeClr val="bg1"/>
              </a:solidFill>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solidFill>
                  <a:schemeClr val="bg1"/>
                </a:solidFill>
                <a:effectLst/>
                <a:latin typeface="Basquiat" pitchFamily="50" charset="0"/>
              </a:rPr>
              <a:t>Théo HUAUME</a:t>
            </a:r>
            <a:endParaRPr lang="fr-FR" sz="1100" dirty="0">
              <a:solidFill>
                <a:schemeClr val="bg1"/>
              </a:solidFill>
              <a:latin typeface="Basquiat" pitchFamily="50" charset="0"/>
            </a:endParaRPr>
          </a:p>
        </p:txBody>
      </p:sp>
      <p:sp>
        <p:nvSpPr>
          <p:cNvPr id="24" name="ZoneTexte 23">
            <a:extLst>
              <a:ext uri="{FF2B5EF4-FFF2-40B4-BE49-F238E27FC236}">
                <a16:creationId xmlns:a16="http://schemas.microsoft.com/office/drawing/2014/main" id="{D39656F2-A0C7-F859-8AE7-ACEA378710B0}"/>
              </a:ext>
            </a:extLst>
          </p:cNvPr>
          <p:cNvSpPr txBox="1"/>
          <p:nvPr/>
        </p:nvSpPr>
        <p:spPr>
          <a:xfrm>
            <a:off x="4360651" y="1315820"/>
            <a:ext cx="74464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Dernièrement, la ville d'</a:t>
            </a:r>
            <a:r>
              <a:rPr kumimoji="0" lang="fr-FR" sz="1400" i="0" u="none" strike="noStrike" kern="1200" cap="none" spc="0" normalizeH="0" baseline="0" noProof="0" dirty="0" err="1">
                <a:ln>
                  <a:noFill/>
                </a:ln>
                <a:effectLst/>
                <a:uLnTx/>
                <a:uFillTx/>
                <a:latin typeface="Montserrat" panose="00000500000000000000" pitchFamily="2" charset="0"/>
                <a:ea typeface="+mn-ea"/>
                <a:cs typeface="+mn-cs"/>
              </a:rPr>
              <a:t>Islington</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 au nord de Londres, a attiré l'attention grâce à une impressionnante fresque où figure une femme grandeur nature. Son équipement laisse penser qu'elle vient de peindre le mur de l'immeuble, recréant le feuillage de l'arbre dénudé.</a:t>
            </a:r>
          </a:p>
        </p:txBody>
      </p:sp>
      <p:sp>
        <p:nvSpPr>
          <p:cNvPr id="31" name="ZoneTexte 30">
            <a:extLst>
              <a:ext uri="{FF2B5EF4-FFF2-40B4-BE49-F238E27FC236}">
                <a16:creationId xmlns:a16="http://schemas.microsoft.com/office/drawing/2014/main" id="{FAF7F6AC-3D7E-3A3D-88F6-32AB9D7497AE}"/>
              </a:ext>
            </a:extLst>
          </p:cNvPr>
          <p:cNvSpPr txBox="1"/>
          <p:nvPr/>
        </p:nvSpPr>
        <p:spPr>
          <a:xfrm>
            <a:off x="4895925" y="3844296"/>
            <a:ext cx="6911126"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La plus populaire est une illustration du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greenwashing</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a:t>
            </a:r>
          </a:p>
        </p:txBody>
      </p:sp>
      <p:sp>
        <p:nvSpPr>
          <p:cNvPr id="14" name="ZoneTexte 13">
            <a:extLst>
              <a:ext uri="{FF2B5EF4-FFF2-40B4-BE49-F238E27FC236}">
                <a16:creationId xmlns:a16="http://schemas.microsoft.com/office/drawing/2014/main" id="{01F43E9B-A2B4-A045-3B66-6108FFA2503B}"/>
              </a:ext>
            </a:extLst>
          </p:cNvPr>
          <p:cNvSpPr txBox="1"/>
          <p:nvPr/>
        </p:nvSpPr>
        <p:spPr>
          <a:xfrm>
            <a:off x="4251037" y="2779285"/>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…qui se prête à différentes interprétations</a:t>
            </a:r>
            <a:endParaRPr lang="fr-FR" sz="9600" dirty="0">
              <a:solidFill>
                <a:srgbClr val="96141D"/>
              </a:solidFill>
              <a:latin typeface="Basquiat" pitchFamily="50" charset="0"/>
            </a:endParaRPr>
          </a:p>
        </p:txBody>
      </p:sp>
      <p:sp>
        <p:nvSpPr>
          <p:cNvPr id="17" name="ZoneTexte 16">
            <a:extLst>
              <a:ext uri="{FF2B5EF4-FFF2-40B4-BE49-F238E27FC236}">
                <a16:creationId xmlns:a16="http://schemas.microsoft.com/office/drawing/2014/main" id="{FEBD113B-0BD9-A38F-DEBF-6392582DE0BC}"/>
              </a:ext>
            </a:extLst>
          </p:cNvPr>
          <p:cNvSpPr txBox="1"/>
          <p:nvPr/>
        </p:nvSpPr>
        <p:spPr>
          <a:xfrm>
            <a:off x="4354143" y="3531679"/>
            <a:ext cx="541782" cy="1107996"/>
          </a:xfrm>
          <a:prstGeom prst="rect">
            <a:avLst/>
          </a:prstGeom>
          <a:noFill/>
        </p:spPr>
        <p:txBody>
          <a:bodyPr wrap="square">
            <a:spAutoFit/>
          </a:bodyPr>
          <a:lstStyle/>
          <a:p>
            <a:pPr algn="ctr"/>
            <a:r>
              <a:rPr lang="fr-FR" sz="6600" b="1" dirty="0">
                <a:solidFill>
                  <a:schemeClr val="bg1"/>
                </a:solidFill>
                <a:effectLst/>
                <a:latin typeface="Basquiat" pitchFamily="50" charset="0"/>
              </a:rPr>
              <a:t>1</a:t>
            </a:r>
            <a:endParaRPr lang="fr-FR" sz="85700" dirty="0">
              <a:solidFill>
                <a:schemeClr val="bg1"/>
              </a:solidFill>
              <a:latin typeface="Basquiat" pitchFamily="50" charset="0"/>
            </a:endParaRPr>
          </a:p>
        </p:txBody>
      </p:sp>
      <p:sp>
        <p:nvSpPr>
          <p:cNvPr id="21" name="ZoneTexte 20">
            <a:extLst>
              <a:ext uri="{FF2B5EF4-FFF2-40B4-BE49-F238E27FC236}">
                <a16:creationId xmlns:a16="http://schemas.microsoft.com/office/drawing/2014/main" id="{74FDEAF2-FB4F-D039-26EE-349780DBDEF2}"/>
              </a:ext>
            </a:extLst>
          </p:cNvPr>
          <p:cNvSpPr txBox="1"/>
          <p:nvPr/>
        </p:nvSpPr>
        <p:spPr>
          <a:xfrm>
            <a:off x="4360651" y="4762149"/>
            <a:ext cx="541782" cy="1107996"/>
          </a:xfrm>
          <a:prstGeom prst="rect">
            <a:avLst/>
          </a:prstGeom>
          <a:noFill/>
        </p:spPr>
        <p:txBody>
          <a:bodyPr wrap="square">
            <a:spAutoFit/>
          </a:bodyPr>
          <a:lstStyle/>
          <a:p>
            <a:pPr algn="ctr"/>
            <a:r>
              <a:rPr lang="fr-FR" sz="6600" b="1" dirty="0">
                <a:solidFill>
                  <a:schemeClr val="bg1"/>
                </a:solidFill>
                <a:effectLst/>
                <a:latin typeface="Basquiat" pitchFamily="50" charset="0"/>
              </a:rPr>
              <a:t>2</a:t>
            </a:r>
            <a:endParaRPr lang="fr-FR" sz="85700" dirty="0">
              <a:solidFill>
                <a:schemeClr val="bg1"/>
              </a:solidFill>
              <a:latin typeface="Basquiat" pitchFamily="50" charset="0"/>
            </a:endParaRPr>
          </a:p>
        </p:txBody>
      </p:sp>
      <p:sp>
        <p:nvSpPr>
          <p:cNvPr id="22" name="ZoneTexte 21">
            <a:extLst>
              <a:ext uri="{FF2B5EF4-FFF2-40B4-BE49-F238E27FC236}">
                <a16:creationId xmlns:a16="http://schemas.microsoft.com/office/drawing/2014/main" id="{02D86FC9-C42A-F1F3-102B-8180649581CA}"/>
              </a:ext>
            </a:extLst>
          </p:cNvPr>
          <p:cNvSpPr txBox="1"/>
          <p:nvPr/>
        </p:nvSpPr>
        <p:spPr>
          <a:xfrm>
            <a:off x="4330549" y="653774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chemeClr val="bg1">
                    <a:lumMod val="95000"/>
                  </a:schemeClr>
                </a:solidFill>
                <a:effectLst/>
                <a:uLnTx/>
                <a:uFillTx/>
                <a:latin typeface="Montserrat Light" panose="00000400000000000000" pitchFamily="2" charset="0"/>
                <a:ea typeface="Microsoft Sans Serif"/>
                <a:cs typeface="Microsoft Sans Serif"/>
                <a:sym typeface="Microsoft Sans Serif"/>
              </a:rPr>
              <a:t>Sources : </a:t>
            </a:r>
            <a:r>
              <a:rPr lang="fr-FR" sz="1000" i="1" dirty="0">
                <a:solidFill>
                  <a:schemeClr val="bg1">
                    <a:lumMod val="95000"/>
                  </a:schemeClr>
                </a:solidFill>
                <a:latin typeface="Montserrat Light" panose="00000400000000000000" pitchFamily="2" charset="0"/>
                <a:ea typeface="Microsoft Sans Serif"/>
                <a:cs typeface="Microsoft Sans Serif"/>
                <a:sym typeface="Microsoft Sans Serif"/>
              </a:rPr>
              <a:t>Euronews, Le Monde, Beaux Arts</a:t>
            </a:r>
            <a:endParaRPr kumimoji="0" lang="fr-FR" sz="1000" b="0" i="1" u="none" strike="noStrike" kern="1200" cap="none" spc="0" normalizeH="0" baseline="0" noProof="0" dirty="0">
              <a:ln>
                <a:noFill/>
              </a:ln>
              <a:solidFill>
                <a:schemeClr val="bg1">
                  <a:lumMod val="95000"/>
                </a:schemeClr>
              </a:solidFill>
              <a:effectLst/>
              <a:uLnTx/>
              <a:uFillTx/>
              <a:latin typeface="Montserrat Light" panose="00000400000000000000" pitchFamily="2" charset="0"/>
              <a:ea typeface="Microsoft Sans Serif"/>
              <a:cs typeface="Microsoft Sans Serif"/>
              <a:sym typeface="Microsoft Sans Serif"/>
            </a:endParaRPr>
          </a:p>
        </p:txBody>
      </p:sp>
    </p:spTree>
    <p:extLst>
      <p:ext uri="{BB962C8B-B14F-4D97-AF65-F5344CB8AC3E}">
        <p14:creationId xmlns:p14="http://schemas.microsoft.com/office/powerpoint/2010/main" val="672935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rue, art, statue, chaussures&#10;&#10;Description générée automatiquement">
            <a:extLst>
              <a:ext uri="{FF2B5EF4-FFF2-40B4-BE49-F238E27FC236}">
                <a16:creationId xmlns:a16="http://schemas.microsoft.com/office/drawing/2014/main" id="{C9FBC3C8-BBE7-E591-9A48-F8A231A2D69B}"/>
              </a:ext>
            </a:extLst>
          </p:cNvPr>
          <p:cNvPicPr>
            <a:picLocks noChangeAspect="1"/>
          </p:cNvPicPr>
          <p:nvPr/>
        </p:nvPicPr>
        <p:blipFill rotWithShape="1">
          <a:blip r:embed="rId2">
            <a:extLst>
              <a:ext uri="{28A0092B-C50C-407E-A947-70E740481C1C}">
                <a14:useLocalDpi xmlns:a14="http://schemas.microsoft.com/office/drawing/2010/main" val="0"/>
              </a:ext>
            </a:extLst>
          </a:blip>
          <a:srcRect l="14638" t="28029" r="14638" b="1248"/>
          <a:stretch/>
        </p:blipFill>
        <p:spPr>
          <a:xfrm>
            <a:off x="0" y="0"/>
            <a:ext cx="12192000" cy="6858000"/>
          </a:xfrm>
          <a:prstGeom prst="rect">
            <a:avLst/>
          </a:prstGeom>
        </p:spPr>
      </p:pic>
      <p:sp>
        <p:nvSpPr>
          <p:cNvPr id="3" name="ZoneTexte 2">
            <a:extLst>
              <a:ext uri="{FF2B5EF4-FFF2-40B4-BE49-F238E27FC236}">
                <a16:creationId xmlns:a16="http://schemas.microsoft.com/office/drawing/2014/main" id="{BFA7CDD7-A34C-0DBE-FCA4-C6D644515C16}"/>
              </a:ext>
            </a:extLst>
          </p:cNvPr>
          <p:cNvSpPr txBox="1"/>
          <p:nvPr/>
        </p:nvSpPr>
        <p:spPr>
          <a:xfrm>
            <a:off x="521328" y="1458599"/>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Comment m'a-t-elle inspiré ?</a:t>
            </a:r>
            <a:endParaRPr lang="fr-FR" sz="9600" dirty="0">
              <a:solidFill>
                <a:srgbClr val="96141D"/>
              </a:solidFill>
              <a:latin typeface="Basquiat" pitchFamily="50" charset="0"/>
            </a:endParaRPr>
          </a:p>
        </p:txBody>
      </p:sp>
      <p:pic>
        <p:nvPicPr>
          <p:cNvPr id="6" name="Image 5" descr="Une image contenant noir, obscurité&#10;&#10;Description générée automatiquement">
            <a:extLst>
              <a:ext uri="{FF2B5EF4-FFF2-40B4-BE49-F238E27FC236}">
                <a16:creationId xmlns:a16="http://schemas.microsoft.com/office/drawing/2014/main" id="{56298C50-8810-CDA4-ECED-8641133BA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9" name="Connecteur droit 8">
            <a:extLst>
              <a:ext uri="{FF2B5EF4-FFF2-40B4-BE49-F238E27FC236}">
                <a16:creationId xmlns:a16="http://schemas.microsoft.com/office/drawing/2014/main" id="{03DC849D-478D-57E8-11A9-8C32A584EC63}"/>
              </a:ext>
            </a:extLst>
          </p:cNvPr>
          <p:cNvCxnSpPr>
            <a:cxnSpLocks/>
          </p:cNvCxnSpPr>
          <p:nvPr/>
        </p:nvCxnSpPr>
        <p:spPr>
          <a:xfrm>
            <a:off x="0" y="690016"/>
            <a:ext cx="1303448" cy="0"/>
          </a:xfrm>
          <a:prstGeom prst="line">
            <a:avLst/>
          </a:prstGeom>
          <a:ln/>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solidFill>
                  <a:schemeClr val="bg1"/>
                </a:solidFill>
                <a:latin typeface="Banksy" panose="05010101010101010101" pitchFamily="2" charset="2"/>
              </a:rPr>
              <a:t>v</a:t>
            </a:r>
            <a:endParaRPr lang="fr-FR" sz="4000" dirty="0">
              <a:solidFill>
                <a:schemeClr val="bg1"/>
              </a:solidFill>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solidFill>
                  <a:schemeClr val="bg1"/>
                </a:solidFill>
                <a:effectLst/>
                <a:latin typeface="Basquiat" pitchFamily="50" charset="0"/>
              </a:rPr>
              <a:t>Théo </a:t>
            </a:r>
            <a:r>
              <a:rPr lang="fr-FR" sz="1100" b="1" dirty="0" err="1">
                <a:solidFill>
                  <a:schemeClr val="bg1"/>
                </a:solidFill>
                <a:effectLst/>
                <a:latin typeface="Basquiat" pitchFamily="50" charset="0"/>
              </a:rPr>
              <a:t>Huaume</a:t>
            </a:r>
            <a:endParaRPr lang="fr-FR" sz="1100" dirty="0">
              <a:solidFill>
                <a:schemeClr val="bg1"/>
              </a:solidFill>
              <a:latin typeface="Basquiat" pitchFamily="50" charset="0"/>
            </a:endParaRPr>
          </a:p>
        </p:txBody>
      </p:sp>
      <p:sp>
        <p:nvSpPr>
          <p:cNvPr id="30" name="ZoneTexte 29">
            <a:extLst>
              <a:ext uri="{FF2B5EF4-FFF2-40B4-BE49-F238E27FC236}">
                <a16:creationId xmlns:a16="http://schemas.microsoft.com/office/drawing/2014/main" id="{3700BB11-3F16-B675-0AD5-C85356E48001}"/>
              </a:ext>
            </a:extLst>
          </p:cNvPr>
          <p:cNvSpPr txBox="1"/>
          <p:nvPr/>
        </p:nvSpPr>
        <p:spPr>
          <a:xfrm>
            <a:off x="3975704" y="658170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Montserrat Light" panose="00000400000000000000" pitchFamily="2" charset="0"/>
                <a:ea typeface="Microsoft Sans Serif"/>
                <a:cs typeface="Microsoft Sans Serif"/>
                <a:sym typeface="Microsoft Sans Serif"/>
              </a:rPr>
              <a:t>Sources : Le petit journal, Slave </a:t>
            </a:r>
          </a:p>
        </p:txBody>
      </p:sp>
      <p:sp>
        <p:nvSpPr>
          <p:cNvPr id="19" name="Rectangle : coins arrondis 18">
            <a:extLst>
              <a:ext uri="{FF2B5EF4-FFF2-40B4-BE49-F238E27FC236}">
                <a16:creationId xmlns:a16="http://schemas.microsoft.com/office/drawing/2014/main" id="{95AA16C0-048A-51D6-4022-FDABD738C20F}"/>
              </a:ext>
            </a:extLst>
          </p:cNvPr>
          <p:cNvSpPr/>
          <p:nvPr/>
        </p:nvSpPr>
        <p:spPr>
          <a:xfrm>
            <a:off x="-342901" y="2238191"/>
            <a:ext cx="7941081" cy="152253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ZoneTexte 23">
            <a:extLst>
              <a:ext uri="{FF2B5EF4-FFF2-40B4-BE49-F238E27FC236}">
                <a16:creationId xmlns:a16="http://schemas.microsoft.com/office/drawing/2014/main" id="{D39656F2-A0C7-F859-8AE7-ACEA378710B0}"/>
              </a:ext>
            </a:extLst>
          </p:cNvPr>
          <p:cNvSpPr txBox="1"/>
          <p:nvPr/>
        </p:nvSpPr>
        <p:spPr>
          <a:xfrm>
            <a:off x="651724" y="2414681"/>
            <a:ext cx="6785428"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Ce qui m'a interpellé, c’est que si l'on se focalise uniquement sur la fresque, sa signification peut nous échapper, nous laissant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croire à un simple acte de vandalisme</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Cependant, Banksy nous invite à prendre du recul pour que l'œuvre prenne tout son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sens</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en faisant de l’arbre délabré l'élément central et poignant de sa composition. </a:t>
            </a:r>
          </a:p>
        </p:txBody>
      </p:sp>
      <p:sp>
        <p:nvSpPr>
          <p:cNvPr id="20" name="Rectangle : coins arrondis 19">
            <a:extLst>
              <a:ext uri="{FF2B5EF4-FFF2-40B4-BE49-F238E27FC236}">
                <a16:creationId xmlns:a16="http://schemas.microsoft.com/office/drawing/2014/main" id="{44D3C450-A1C9-656B-42F9-34C32772FDB4}"/>
              </a:ext>
            </a:extLst>
          </p:cNvPr>
          <p:cNvSpPr/>
          <p:nvPr/>
        </p:nvSpPr>
        <p:spPr>
          <a:xfrm>
            <a:off x="-342901" y="4409948"/>
            <a:ext cx="7941081" cy="152253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0403E928-754C-D582-7E44-E5EDF3913D76}"/>
              </a:ext>
            </a:extLst>
          </p:cNvPr>
          <p:cNvSpPr txBox="1"/>
          <p:nvPr/>
        </p:nvSpPr>
        <p:spPr>
          <a:xfrm>
            <a:off x="651724" y="4694160"/>
            <a:ext cx="678542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J'ai l'impression qu'un message d'espoir se cache derrière cette œuvre, la renaissance de l'arbre pourrait symboliser notre capacité à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inverser les dommages écologiques </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si nous priorisons la nature face à un quotidien souvent dominé par le béton.</a:t>
            </a:r>
          </a:p>
        </p:txBody>
      </p:sp>
    </p:spTree>
    <p:extLst>
      <p:ext uri="{BB962C8B-B14F-4D97-AF65-F5344CB8AC3E}">
        <p14:creationId xmlns:p14="http://schemas.microsoft.com/office/powerpoint/2010/main" val="2886169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9B480BF-3D3E-9284-2FAB-ABFCB7E3E5EA}"/>
              </a:ext>
            </a:extLst>
          </p:cNvPr>
          <p:cNvSpPr/>
          <p:nvPr/>
        </p:nvSpPr>
        <p:spPr>
          <a:xfrm>
            <a:off x="6096000" y="0"/>
            <a:ext cx="6096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BFA7CDD7-A34C-0DBE-FCA4-C6D644515C16}"/>
              </a:ext>
            </a:extLst>
          </p:cNvPr>
          <p:cNvSpPr txBox="1"/>
          <p:nvPr/>
        </p:nvSpPr>
        <p:spPr>
          <a:xfrm>
            <a:off x="-1896447" y="2052738"/>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De sa dégradation…</a:t>
            </a:r>
            <a:endParaRPr lang="fr-FR" sz="9600" dirty="0">
              <a:solidFill>
                <a:srgbClr val="96141D"/>
              </a:solidFill>
              <a:latin typeface="Basquiat" pitchFamily="50" charset="0"/>
            </a:endParaRPr>
          </a:p>
        </p:txBody>
      </p: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solidFill>
                  <a:schemeClr val="bg1"/>
                </a:solidFill>
                <a:latin typeface="Banksy" panose="05010101010101010101" pitchFamily="2" charset="2"/>
              </a:rPr>
              <a:t>C</a:t>
            </a:r>
            <a:endParaRPr lang="fr-FR" sz="4000" dirty="0">
              <a:solidFill>
                <a:schemeClr val="bg1"/>
              </a:solidFill>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solidFill>
                  <a:schemeClr val="bg1"/>
                </a:solidFill>
                <a:effectLst/>
                <a:latin typeface="Basquiat" pitchFamily="50" charset="0"/>
              </a:rPr>
              <a:t>Théo HUAUME</a:t>
            </a:r>
            <a:endParaRPr lang="fr-FR" sz="1100" dirty="0">
              <a:solidFill>
                <a:schemeClr val="bg1"/>
              </a:solidFill>
              <a:latin typeface="Basquiat" pitchFamily="50" charset="0"/>
            </a:endParaRPr>
          </a:p>
        </p:txBody>
      </p:sp>
      <p:sp>
        <p:nvSpPr>
          <p:cNvPr id="24" name="ZoneTexte 23">
            <a:extLst>
              <a:ext uri="{FF2B5EF4-FFF2-40B4-BE49-F238E27FC236}">
                <a16:creationId xmlns:a16="http://schemas.microsoft.com/office/drawing/2014/main" id="{D39656F2-A0C7-F859-8AE7-ACEA378710B0}"/>
              </a:ext>
            </a:extLst>
          </p:cNvPr>
          <p:cNvSpPr txBox="1"/>
          <p:nvPr/>
        </p:nvSpPr>
        <p:spPr>
          <a:xfrm>
            <a:off x="509794" y="3182193"/>
            <a:ext cx="288900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48 heures après sa parution, un acte de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vandalisme</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 a été commis, de la peinture blanche a été projetée sur le mur modifiant ainsi son apparence. </a:t>
            </a:r>
          </a:p>
        </p:txBody>
      </p:sp>
      <p:pic>
        <p:nvPicPr>
          <p:cNvPr id="27" name="Image 26" descr="Une image contenant noir, obscurité&#10;&#10;Description générée automatiquement">
            <a:extLst>
              <a:ext uri="{FF2B5EF4-FFF2-40B4-BE49-F238E27FC236}">
                <a16:creationId xmlns:a16="http://schemas.microsoft.com/office/drawing/2014/main" id="{2A76E6CB-8292-8DAC-97DC-AD8BCF08A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28" name="Connecteur droit 27">
            <a:extLst>
              <a:ext uri="{FF2B5EF4-FFF2-40B4-BE49-F238E27FC236}">
                <a16:creationId xmlns:a16="http://schemas.microsoft.com/office/drawing/2014/main" id="{787EE1BF-6B93-AE81-9B48-6F30B01872F1}"/>
              </a:ext>
            </a:extLst>
          </p:cNvPr>
          <p:cNvCxnSpPr>
            <a:cxnSpLocks/>
          </p:cNvCxnSpPr>
          <p:nvPr/>
        </p:nvCxnSpPr>
        <p:spPr>
          <a:xfrm>
            <a:off x="0" y="690016"/>
            <a:ext cx="1303448" cy="0"/>
          </a:xfrm>
          <a:prstGeom prst="line">
            <a:avLst/>
          </a:prstGeom>
          <a:ln/>
        </p:spPr>
        <p:style>
          <a:lnRef idx="1">
            <a:schemeClr val="dk1"/>
          </a:lnRef>
          <a:fillRef idx="0">
            <a:schemeClr val="dk1"/>
          </a:fillRef>
          <a:effectRef idx="0">
            <a:schemeClr val="dk1"/>
          </a:effectRef>
          <a:fontRef idx="minor">
            <a:schemeClr val="tx1"/>
          </a:fontRef>
        </p:style>
      </p:cxnSp>
      <p:sp>
        <p:nvSpPr>
          <p:cNvPr id="34" name="Rectangle : coins arrondis 33">
            <a:extLst>
              <a:ext uri="{FF2B5EF4-FFF2-40B4-BE49-F238E27FC236}">
                <a16:creationId xmlns:a16="http://schemas.microsoft.com/office/drawing/2014/main" id="{F9A2C0FA-135C-BA39-CB28-2AA3F4276E21}"/>
              </a:ext>
            </a:extLst>
          </p:cNvPr>
          <p:cNvSpPr/>
          <p:nvPr/>
        </p:nvSpPr>
        <p:spPr>
          <a:xfrm>
            <a:off x="6159335" y="1871206"/>
            <a:ext cx="5886891" cy="7084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01F43E9B-A2B4-A045-3B66-6108FFA2503B}"/>
              </a:ext>
            </a:extLst>
          </p:cNvPr>
          <p:cNvSpPr txBox="1"/>
          <p:nvPr/>
        </p:nvSpPr>
        <p:spPr>
          <a:xfrm>
            <a:off x="6440747" y="2061596"/>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…À sa protection</a:t>
            </a:r>
            <a:endParaRPr lang="fr-FR" sz="9600" dirty="0">
              <a:solidFill>
                <a:srgbClr val="96141D"/>
              </a:solidFill>
              <a:latin typeface="Basquiat" pitchFamily="50" charset="0"/>
            </a:endParaRPr>
          </a:p>
        </p:txBody>
      </p:sp>
      <p:sp>
        <p:nvSpPr>
          <p:cNvPr id="35" name="ZoneTexte 34">
            <a:extLst>
              <a:ext uri="{FF2B5EF4-FFF2-40B4-BE49-F238E27FC236}">
                <a16:creationId xmlns:a16="http://schemas.microsoft.com/office/drawing/2014/main" id="{2C8FA80A-5C24-8554-BB4C-A66F7B05CD4A}"/>
              </a:ext>
            </a:extLst>
          </p:cNvPr>
          <p:cNvSpPr txBox="1"/>
          <p:nvPr/>
        </p:nvSpPr>
        <p:spPr>
          <a:xfrm>
            <a:off x="8829057" y="3182193"/>
            <a:ext cx="2889007" cy="16004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Pour préserver l'œuvre, les propriétaires de l'immeuble ont installé une clôture en bois autour du site et couvert le mur d'un plexiglas. Des caméras de surveillance ont également été installées.</a:t>
            </a:r>
          </a:p>
        </p:txBody>
      </p:sp>
      <p:grpSp>
        <p:nvGrpSpPr>
          <p:cNvPr id="2" name="Groupe 1">
            <a:extLst>
              <a:ext uri="{FF2B5EF4-FFF2-40B4-BE49-F238E27FC236}">
                <a16:creationId xmlns:a16="http://schemas.microsoft.com/office/drawing/2014/main" id="{EECE9976-722B-AFEF-4619-C9ACFFD51C26}"/>
              </a:ext>
            </a:extLst>
          </p:cNvPr>
          <p:cNvGrpSpPr/>
          <p:nvPr/>
        </p:nvGrpSpPr>
        <p:grpSpPr>
          <a:xfrm>
            <a:off x="3783747" y="943550"/>
            <a:ext cx="7147155" cy="5087088"/>
            <a:chOff x="3783747" y="909683"/>
            <a:chExt cx="7147155" cy="5087088"/>
          </a:xfrm>
        </p:grpSpPr>
        <p:pic>
          <p:nvPicPr>
            <p:cNvPr id="23" name="Image 22" descr="Une image contenant herbe, plante, barrière, plein air&#10;&#10;Description générée automatiquement">
              <a:extLst>
                <a:ext uri="{FF2B5EF4-FFF2-40B4-BE49-F238E27FC236}">
                  <a16:creationId xmlns:a16="http://schemas.microsoft.com/office/drawing/2014/main" id="{1F2DAD83-8312-316F-0813-8F082BFF1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750" y="909683"/>
              <a:ext cx="4624500" cy="5038634"/>
            </a:xfrm>
            <a:prstGeom prst="rect">
              <a:avLst/>
            </a:prstGeom>
          </p:spPr>
        </p:pic>
        <p:sp>
          <p:nvSpPr>
            <p:cNvPr id="36" name="Rectangle 35">
              <a:extLst>
                <a:ext uri="{FF2B5EF4-FFF2-40B4-BE49-F238E27FC236}">
                  <a16:creationId xmlns:a16="http://schemas.microsoft.com/office/drawing/2014/main" id="{02769097-5588-CD15-A055-14933E1DEF25}"/>
                </a:ext>
              </a:extLst>
            </p:cNvPr>
            <p:cNvSpPr/>
            <p:nvPr/>
          </p:nvSpPr>
          <p:spPr>
            <a:xfrm>
              <a:off x="3783747" y="5113352"/>
              <a:ext cx="4624501" cy="8654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ZoneTexte 36">
              <a:extLst>
                <a:ext uri="{FF2B5EF4-FFF2-40B4-BE49-F238E27FC236}">
                  <a16:creationId xmlns:a16="http://schemas.microsoft.com/office/drawing/2014/main" id="{2C110158-68D4-CEB6-4F0F-0DD6235E6876}"/>
                </a:ext>
              </a:extLst>
            </p:cNvPr>
            <p:cNvSpPr txBox="1"/>
            <p:nvPr/>
          </p:nvSpPr>
          <p:spPr>
            <a:xfrm>
              <a:off x="3783750" y="5185529"/>
              <a:ext cx="4624499" cy="738664"/>
            </a:xfrm>
            <a:prstGeom prst="rect">
              <a:avLst/>
            </a:prstGeom>
            <a:noFill/>
          </p:spPr>
          <p:txBody>
            <a:bodyPr wrap="square">
              <a:spAutoFit/>
            </a:bodyPr>
            <a:lstStyle/>
            <a:p>
              <a:pPr algn="just"/>
              <a:r>
                <a:rPr lang="fr-FR" sz="1400" b="1" i="1" dirty="0">
                  <a:solidFill>
                    <a:schemeClr val="bg1"/>
                  </a:solidFill>
                  <a:effectLst/>
                  <a:latin typeface="Basquiat" pitchFamily="50" charset="0"/>
                </a:rPr>
                <a:t>« pour permettre à tout le monde de profiter de l’</a:t>
              </a:r>
              <a:r>
                <a:rPr lang="fr-FR" sz="1400" b="1" i="1" dirty="0" err="1">
                  <a:solidFill>
                    <a:schemeClr val="bg1"/>
                  </a:solidFill>
                  <a:effectLst/>
                  <a:latin typeface="Basquiat" pitchFamily="50" charset="0"/>
                </a:rPr>
                <a:t>oeuvre</a:t>
              </a:r>
              <a:r>
                <a:rPr lang="fr-FR" sz="1400" b="1" i="1" dirty="0">
                  <a:solidFill>
                    <a:schemeClr val="bg1"/>
                  </a:solidFill>
                  <a:effectLst/>
                  <a:latin typeface="Basquiat" pitchFamily="50" charset="0"/>
                </a:rPr>
                <a:t> tout en la protégeant »</a:t>
              </a:r>
              <a:endParaRPr lang="fr-FR" sz="8800" i="1" dirty="0">
                <a:solidFill>
                  <a:schemeClr val="bg1"/>
                </a:solidFill>
                <a:latin typeface="Basquiat" pitchFamily="50" charset="0"/>
              </a:endParaRPr>
            </a:p>
          </p:txBody>
        </p:sp>
        <p:sp>
          <p:nvSpPr>
            <p:cNvPr id="38" name="ZoneTexte 37">
              <a:extLst>
                <a:ext uri="{FF2B5EF4-FFF2-40B4-BE49-F238E27FC236}">
                  <a16:creationId xmlns:a16="http://schemas.microsoft.com/office/drawing/2014/main" id="{607F2A79-E6E0-D0D4-F6C3-264B1E8DB70F}"/>
                </a:ext>
              </a:extLst>
            </p:cNvPr>
            <p:cNvSpPr txBox="1"/>
            <p:nvPr/>
          </p:nvSpPr>
          <p:spPr>
            <a:xfrm>
              <a:off x="6306403" y="5765939"/>
              <a:ext cx="4624499" cy="230832"/>
            </a:xfrm>
            <a:prstGeom prst="rect">
              <a:avLst/>
            </a:prstGeom>
            <a:noFill/>
          </p:spPr>
          <p:txBody>
            <a:bodyPr wrap="square">
              <a:spAutoFit/>
            </a:bodyPr>
            <a:lstStyle/>
            <a:p>
              <a:pPr algn="just"/>
              <a:r>
                <a:rPr lang="fr-FR" sz="900" dirty="0">
                  <a:solidFill>
                    <a:schemeClr val="bg1"/>
                  </a:solidFill>
                  <a:effectLst/>
                  <a:latin typeface="Montserrat" panose="00000500000000000000" pitchFamily="2" charset="0"/>
                </a:rPr>
                <a:t>Un des propriétaires de l'immeuble</a:t>
              </a:r>
              <a:endParaRPr lang="fr-FR" sz="5400" dirty="0">
                <a:solidFill>
                  <a:schemeClr val="bg1"/>
                </a:solidFill>
                <a:latin typeface="Montserrat" panose="00000500000000000000" pitchFamily="2" charset="0"/>
              </a:endParaRPr>
            </a:p>
          </p:txBody>
        </p:sp>
      </p:grpSp>
      <p:sp>
        <p:nvSpPr>
          <p:cNvPr id="39" name="ZoneTexte 38">
            <a:extLst>
              <a:ext uri="{FF2B5EF4-FFF2-40B4-BE49-F238E27FC236}">
                <a16:creationId xmlns:a16="http://schemas.microsoft.com/office/drawing/2014/main" id="{1F8A0E18-87F6-86E2-283E-9F3725FB6744}"/>
              </a:ext>
            </a:extLst>
          </p:cNvPr>
          <p:cNvSpPr txBox="1"/>
          <p:nvPr/>
        </p:nvSpPr>
        <p:spPr>
          <a:xfrm>
            <a:off x="509794" y="656616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Montserrat Light" panose="00000400000000000000" pitchFamily="2" charset="0"/>
                <a:ea typeface="Microsoft Sans Serif"/>
                <a:cs typeface="Microsoft Sans Serif"/>
                <a:sym typeface="Microsoft Sans Serif"/>
              </a:rPr>
              <a:t>Sources : Paris Match, Ouest-France</a:t>
            </a:r>
          </a:p>
        </p:txBody>
      </p:sp>
    </p:spTree>
    <p:extLst>
      <p:ext uri="{BB962C8B-B14F-4D97-AF65-F5344CB8AC3E}">
        <p14:creationId xmlns:p14="http://schemas.microsoft.com/office/powerpoint/2010/main" val="425080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4326D2B-BBFF-97EA-3DC0-B09223DE09BC}"/>
              </a:ext>
            </a:extLst>
          </p:cNvPr>
          <p:cNvPicPr>
            <a:picLocks noChangeAspect="1"/>
          </p:cNvPicPr>
          <p:nvPr/>
        </p:nvPicPr>
        <p:blipFill rotWithShape="1">
          <a:blip r:embed="rId3">
            <a:extLst>
              <a:ext uri="{28A0092B-C50C-407E-A947-70E740481C1C}">
                <a14:useLocalDpi xmlns:a14="http://schemas.microsoft.com/office/drawing/2010/main" val="0"/>
              </a:ext>
            </a:extLst>
          </a:blip>
          <a:srcRect b="10001"/>
          <a:stretch/>
        </p:blipFill>
        <p:spPr>
          <a:xfrm>
            <a:off x="0" y="0"/>
            <a:ext cx="12192000" cy="6858000"/>
          </a:xfrm>
          <a:prstGeom prst="rect">
            <a:avLst/>
          </a:prstGeom>
        </p:spPr>
      </p:pic>
      <p:sp>
        <p:nvSpPr>
          <p:cNvPr id="19" name="Rectangle : coins arrondis 18">
            <a:extLst>
              <a:ext uri="{FF2B5EF4-FFF2-40B4-BE49-F238E27FC236}">
                <a16:creationId xmlns:a16="http://schemas.microsoft.com/office/drawing/2014/main" id="{E6F18E48-1044-369F-37AC-B74D038A5AA6}"/>
              </a:ext>
            </a:extLst>
          </p:cNvPr>
          <p:cNvSpPr/>
          <p:nvPr/>
        </p:nvSpPr>
        <p:spPr>
          <a:xfrm>
            <a:off x="5940587" y="1309827"/>
            <a:ext cx="6552356" cy="7482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 coins arrondis 15">
            <a:extLst>
              <a:ext uri="{FF2B5EF4-FFF2-40B4-BE49-F238E27FC236}">
                <a16:creationId xmlns:a16="http://schemas.microsoft.com/office/drawing/2014/main" id="{FBA8AE89-7237-0336-F416-EECFB4DF4574}"/>
              </a:ext>
            </a:extLst>
          </p:cNvPr>
          <p:cNvSpPr/>
          <p:nvPr/>
        </p:nvSpPr>
        <p:spPr>
          <a:xfrm>
            <a:off x="300942" y="3347077"/>
            <a:ext cx="12192000" cy="152253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BFA7CDD7-A34C-0DBE-FCA4-C6D644515C16}"/>
              </a:ext>
            </a:extLst>
          </p:cNvPr>
          <p:cNvSpPr txBox="1"/>
          <p:nvPr/>
        </p:nvSpPr>
        <p:spPr>
          <a:xfrm>
            <a:off x="4865895" y="1516583"/>
            <a:ext cx="7665629" cy="369332"/>
          </a:xfrm>
          <a:prstGeom prst="rect">
            <a:avLst/>
          </a:prstGeom>
          <a:noFill/>
        </p:spPr>
        <p:txBody>
          <a:bodyPr wrap="square">
            <a:spAutoFit/>
          </a:bodyPr>
          <a:lstStyle/>
          <a:p>
            <a:pPr algn="ctr"/>
            <a:r>
              <a:rPr lang="fr-FR" b="1" dirty="0">
                <a:solidFill>
                  <a:srgbClr val="96141D"/>
                </a:solidFill>
                <a:effectLst/>
                <a:latin typeface="Basquiat" pitchFamily="50" charset="0"/>
              </a:rPr>
              <a:t>Ce qui m'a fait me questionner</a:t>
            </a:r>
            <a:endParaRPr lang="fr-FR" sz="11500" dirty="0">
              <a:solidFill>
                <a:srgbClr val="96141D"/>
              </a:solidFill>
              <a:latin typeface="Basquiat" pitchFamily="50" charset="0"/>
            </a:endParaRPr>
          </a:p>
        </p:txBody>
      </p: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9996692" y="5544580"/>
            <a:ext cx="837908" cy="830997"/>
          </a:xfrm>
          <a:prstGeom prst="rect">
            <a:avLst/>
          </a:prstGeom>
          <a:noFill/>
        </p:spPr>
        <p:txBody>
          <a:bodyPr wrap="square">
            <a:spAutoFit/>
          </a:bodyPr>
          <a:lstStyle/>
          <a:p>
            <a:pPr algn="ctr"/>
            <a:r>
              <a:rPr lang="fr-FR" sz="4800" b="1" dirty="0">
                <a:latin typeface="Banksy" panose="05010101010101010101" pitchFamily="2" charset="2"/>
              </a:rPr>
              <a:t>j</a:t>
            </a:r>
            <a:endParaRPr lang="fr-FR" sz="4800" dirty="0">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effectLst/>
                <a:latin typeface="Basquiat" pitchFamily="50" charset="0"/>
              </a:rPr>
              <a:t>Théo HUAUME</a:t>
            </a:r>
            <a:endParaRPr lang="fr-FR" sz="1100" dirty="0">
              <a:latin typeface="Basquiat" pitchFamily="50" charset="0"/>
            </a:endParaRPr>
          </a:p>
        </p:txBody>
      </p:sp>
      <p:pic>
        <p:nvPicPr>
          <p:cNvPr id="27" name="Image 26" descr="Une image contenant noir, obscurité&#10;&#10;Description générée automatiquement">
            <a:extLst>
              <a:ext uri="{FF2B5EF4-FFF2-40B4-BE49-F238E27FC236}">
                <a16:creationId xmlns:a16="http://schemas.microsoft.com/office/drawing/2014/main" id="{2A76E6CB-8292-8DAC-97DC-AD8BCF08A81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28" name="Connecteur droit 27">
            <a:extLst>
              <a:ext uri="{FF2B5EF4-FFF2-40B4-BE49-F238E27FC236}">
                <a16:creationId xmlns:a16="http://schemas.microsoft.com/office/drawing/2014/main" id="{787EE1BF-6B93-AE81-9B48-6F30B01872F1}"/>
              </a:ext>
            </a:extLst>
          </p:cNvPr>
          <p:cNvCxnSpPr>
            <a:cxnSpLocks/>
          </p:cNvCxnSpPr>
          <p:nvPr/>
        </p:nvCxnSpPr>
        <p:spPr>
          <a:xfrm>
            <a:off x="0" y="690016"/>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4C83B407-35A2-B8F3-48EB-298E245A3251}"/>
              </a:ext>
            </a:extLst>
          </p:cNvPr>
          <p:cNvSpPr txBox="1"/>
          <p:nvPr/>
        </p:nvSpPr>
        <p:spPr>
          <a:xfrm>
            <a:off x="456701" y="3692845"/>
            <a:ext cx="11278597" cy="830997"/>
          </a:xfrm>
          <a:prstGeom prst="rect">
            <a:avLst/>
          </a:prstGeom>
          <a:noFill/>
        </p:spPr>
        <p:txBody>
          <a:bodyPr wrap="square">
            <a:spAutoFit/>
          </a:bodyPr>
          <a:lstStyle/>
          <a:p>
            <a:pPr algn="ctr"/>
            <a:r>
              <a:rPr lang="fr-FR" sz="1600" b="1" dirty="0">
                <a:solidFill>
                  <a:schemeClr val="bg1"/>
                </a:solidFill>
                <a:effectLst/>
                <a:latin typeface="Basquiat" pitchFamily="50" charset="0"/>
              </a:rPr>
              <a:t>en cherchant à préserver l’oeuvre de Banksy, ne risquons-nous pas d'en altérer l'esprit, allant ainsi à l'encontre de sa vision d'un art accessible à tous et de son message environnemental ?</a:t>
            </a:r>
            <a:endParaRPr lang="fr-FR" sz="9600" dirty="0">
              <a:solidFill>
                <a:schemeClr val="bg1"/>
              </a:solidFill>
              <a:latin typeface="Basquiat" pitchFamily="50" charset="0"/>
            </a:endParaRPr>
          </a:p>
        </p:txBody>
      </p:sp>
    </p:spTree>
    <p:extLst>
      <p:ext uri="{BB962C8B-B14F-4D97-AF65-F5344CB8AC3E}">
        <p14:creationId xmlns:p14="http://schemas.microsoft.com/office/powerpoint/2010/main" val="326294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rectangle 4">
            <a:extLst>
              <a:ext uri="{FF2B5EF4-FFF2-40B4-BE49-F238E27FC236}">
                <a16:creationId xmlns:a16="http://schemas.microsoft.com/office/drawing/2014/main" id="{8322D150-ED75-0C5E-1C48-5B4EDC08C7DC}"/>
              </a:ext>
            </a:extLst>
          </p:cNvPr>
          <p:cNvSpPr/>
          <p:nvPr/>
        </p:nvSpPr>
        <p:spPr>
          <a:xfrm rot="16200000">
            <a:off x="2667000" y="-2667000"/>
            <a:ext cx="6858000" cy="12192000"/>
          </a:xfrm>
          <a:prstGeom prst="r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ZoneTexte 2">
            <a:extLst>
              <a:ext uri="{FF2B5EF4-FFF2-40B4-BE49-F238E27FC236}">
                <a16:creationId xmlns:a16="http://schemas.microsoft.com/office/drawing/2014/main" id="{BFA7CDD7-A34C-0DBE-FCA4-C6D644515C16}"/>
              </a:ext>
            </a:extLst>
          </p:cNvPr>
          <p:cNvSpPr txBox="1"/>
          <p:nvPr/>
        </p:nvSpPr>
        <p:spPr>
          <a:xfrm>
            <a:off x="1154216" y="517343"/>
            <a:ext cx="7665629" cy="345345"/>
          </a:xfrm>
          <a:prstGeom prst="rect">
            <a:avLst/>
          </a:prstGeom>
          <a:noFill/>
        </p:spPr>
        <p:txBody>
          <a:bodyPr wrap="square">
            <a:spAutoFit/>
          </a:bodyPr>
          <a:lstStyle/>
          <a:p>
            <a:pPr algn="ctr"/>
            <a:r>
              <a:rPr lang="fr-FR" sz="1600" b="1" dirty="0">
                <a:solidFill>
                  <a:srgbClr val="96141D"/>
                </a:solidFill>
                <a:effectLst/>
                <a:latin typeface="Basquiat" pitchFamily="50" charset="0"/>
              </a:rPr>
              <a:t>Mettre Bansky en cage ?</a:t>
            </a:r>
            <a:endParaRPr lang="fr-FR" sz="9600" dirty="0">
              <a:solidFill>
                <a:srgbClr val="96141D"/>
              </a:solidFill>
              <a:latin typeface="Basquiat" pitchFamily="50" charset="0"/>
            </a:endParaRPr>
          </a:p>
        </p:txBody>
      </p:sp>
      <p:cxnSp>
        <p:nvCxnSpPr>
          <p:cNvPr id="11" name="Connecteur droit 10">
            <a:extLst>
              <a:ext uri="{FF2B5EF4-FFF2-40B4-BE49-F238E27FC236}">
                <a16:creationId xmlns:a16="http://schemas.microsoft.com/office/drawing/2014/main" id="{710148FF-F558-1188-33A1-6BD4DFADC95E}"/>
              </a:ext>
            </a:extLst>
          </p:cNvPr>
          <p:cNvCxnSpPr>
            <a:cxnSpLocks/>
          </p:cNvCxnSpPr>
          <p:nvPr/>
        </p:nvCxnSpPr>
        <p:spPr>
          <a:xfrm>
            <a:off x="10888552" y="6273459"/>
            <a:ext cx="1303448"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2" name="ZoneTexte 11">
            <a:extLst>
              <a:ext uri="{FF2B5EF4-FFF2-40B4-BE49-F238E27FC236}">
                <a16:creationId xmlns:a16="http://schemas.microsoft.com/office/drawing/2014/main" id="{7D0DF45E-7D4B-C582-EF3E-2A833AF95271}"/>
              </a:ext>
            </a:extLst>
          </p:cNvPr>
          <p:cNvSpPr txBox="1"/>
          <p:nvPr/>
        </p:nvSpPr>
        <p:spPr>
          <a:xfrm>
            <a:off x="10006420" y="5644595"/>
            <a:ext cx="837908" cy="707886"/>
          </a:xfrm>
          <a:prstGeom prst="rect">
            <a:avLst/>
          </a:prstGeom>
          <a:noFill/>
        </p:spPr>
        <p:txBody>
          <a:bodyPr wrap="square">
            <a:spAutoFit/>
          </a:bodyPr>
          <a:lstStyle/>
          <a:p>
            <a:pPr algn="ctr"/>
            <a:r>
              <a:rPr lang="fr-FR" sz="4000" b="1" dirty="0">
                <a:solidFill>
                  <a:schemeClr val="bg1"/>
                </a:solidFill>
                <a:latin typeface="Banksy" panose="05010101010101010101" pitchFamily="2" charset="2"/>
              </a:rPr>
              <a:t>K</a:t>
            </a:r>
            <a:endParaRPr lang="fr-FR" sz="4000" dirty="0">
              <a:solidFill>
                <a:schemeClr val="bg1"/>
              </a:solidFill>
              <a:latin typeface="Banksy" panose="05010101010101010101" pitchFamily="2" charset="2"/>
            </a:endParaRPr>
          </a:p>
        </p:txBody>
      </p:sp>
      <p:sp>
        <p:nvSpPr>
          <p:cNvPr id="13" name="ZoneTexte 12">
            <a:extLst>
              <a:ext uri="{FF2B5EF4-FFF2-40B4-BE49-F238E27FC236}">
                <a16:creationId xmlns:a16="http://schemas.microsoft.com/office/drawing/2014/main" id="{E709F10B-CEB4-568E-5336-BB7B536E9EB3}"/>
              </a:ext>
            </a:extLst>
          </p:cNvPr>
          <p:cNvSpPr txBox="1"/>
          <p:nvPr/>
        </p:nvSpPr>
        <p:spPr>
          <a:xfrm>
            <a:off x="8900820" y="6352482"/>
            <a:ext cx="3049109" cy="261610"/>
          </a:xfrm>
          <a:prstGeom prst="rect">
            <a:avLst/>
          </a:prstGeom>
          <a:noFill/>
        </p:spPr>
        <p:txBody>
          <a:bodyPr wrap="square">
            <a:spAutoFit/>
          </a:bodyPr>
          <a:lstStyle/>
          <a:p>
            <a:pPr algn="ctr"/>
            <a:r>
              <a:rPr lang="fr-FR" sz="1100" b="1" dirty="0">
                <a:solidFill>
                  <a:schemeClr val="bg1"/>
                </a:solidFill>
                <a:effectLst/>
                <a:latin typeface="Basquiat" pitchFamily="50" charset="0"/>
              </a:rPr>
              <a:t>Théo HUAUME</a:t>
            </a:r>
            <a:endParaRPr lang="fr-FR" sz="1100" dirty="0">
              <a:solidFill>
                <a:schemeClr val="bg1"/>
              </a:solidFill>
              <a:latin typeface="Basquiat" pitchFamily="50" charset="0"/>
            </a:endParaRPr>
          </a:p>
        </p:txBody>
      </p:sp>
      <p:sp>
        <p:nvSpPr>
          <p:cNvPr id="24" name="ZoneTexte 23">
            <a:extLst>
              <a:ext uri="{FF2B5EF4-FFF2-40B4-BE49-F238E27FC236}">
                <a16:creationId xmlns:a16="http://schemas.microsoft.com/office/drawing/2014/main" id="{D39656F2-A0C7-F859-8AE7-ACEA378710B0}"/>
              </a:ext>
            </a:extLst>
          </p:cNvPr>
          <p:cNvSpPr txBox="1"/>
          <p:nvPr/>
        </p:nvSpPr>
        <p:spPr>
          <a:xfrm>
            <a:off x="654785" y="1393087"/>
            <a:ext cx="680671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Bien que protéger l'œuvre de Banksy puisse paraître noble et dénué de toute visée commerciale, cela va à l'encontre de sa philosophie :  </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l'art persiste même altéré</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 intégrant la dégradation comme une facette de l'œuvre, à l'exemple de "</a:t>
            </a:r>
            <a:r>
              <a:rPr kumimoji="0" lang="fr-FR" sz="1400" i="1" u="none" strike="noStrike" kern="1200" cap="none" spc="0" normalizeH="0" baseline="0" noProof="0" dirty="0">
                <a:ln>
                  <a:noFill/>
                </a:ln>
                <a:effectLst/>
                <a:uLnTx/>
                <a:uFillTx/>
                <a:latin typeface="Montserrat" panose="00000500000000000000" pitchFamily="2" charset="0"/>
                <a:ea typeface="+mn-ea"/>
                <a:cs typeface="+mn-cs"/>
              </a:rPr>
              <a:t>Girl with Balloon</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a:t>
            </a:r>
          </a:p>
        </p:txBody>
      </p:sp>
      <p:pic>
        <p:nvPicPr>
          <p:cNvPr id="27" name="Image 26" descr="Une image contenant noir, obscurité&#10;&#10;Description générée automatiquement">
            <a:extLst>
              <a:ext uri="{FF2B5EF4-FFF2-40B4-BE49-F238E27FC236}">
                <a16:creationId xmlns:a16="http://schemas.microsoft.com/office/drawing/2014/main" id="{2A76E6CB-8292-8DAC-97DC-AD8BCF08A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64" y="355680"/>
            <a:ext cx="806706" cy="668672"/>
          </a:xfrm>
          <a:prstGeom prst="rect">
            <a:avLst/>
          </a:prstGeom>
        </p:spPr>
      </p:pic>
      <p:cxnSp>
        <p:nvCxnSpPr>
          <p:cNvPr id="28" name="Connecteur droit 27">
            <a:extLst>
              <a:ext uri="{FF2B5EF4-FFF2-40B4-BE49-F238E27FC236}">
                <a16:creationId xmlns:a16="http://schemas.microsoft.com/office/drawing/2014/main" id="{787EE1BF-6B93-AE81-9B48-6F30B01872F1}"/>
              </a:ext>
            </a:extLst>
          </p:cNvPr>
          <p:cNvCxnSpPr>
            <a:cxnSpLocks/>
          </p:cNvCxnSpPr>
          <p:nvPr/>
        </p:nvCxnSpPr>
        <p:spPr>
          <a:xfrm>
            <a:off x="0" y="690016"/>
            <a:ext cx="1303448" cy="0"/>
          </a:xfrm>
          <a:prstGeom prst="line">
            <a:avLst/>
          </a:prstGeom>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02769097-5588-CD15-A055-14933E1DEF25}"/>
              </a:ext>
            </a:extLst>
          </p:cNvPr>
          <p:cNvSpPr/>
          <p:nvPr/>
        </p:nvSpPr>
        <p:spPr>
          <a:xfrm>
            <a:off x="5800725" y="3803884"/>
            <a:ext cx="6217703" cy="8654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ZoneTexte 36">
            <a:extLst>
              <a:ext uri="{FF2B5EF4-FFF2-40B4-BE49-F238E27FC236}">
                <a16:creationId xmlns:a16="http://schemas.microsoft.com/office/drawing/2014/main" id="{2C110158-68D4-CEB6-4F0F-0DD6235E6876}"/>
              </a:ext>
            </a:extLst>
          </p:cNvPr>
          <p:cNvSpPr txBox="1"/>
          <p:nvPr/>
        </p:nvSpPr>
        <p:spPr>
          <a:xfrm>
            <a:off x="6061210" y="3604964"/>
            <a:ext cx="5484613" cy="954107"/>
          </a:xfrm>
          <a:prstGeom prst="rect">
            <a:avLst/>
          </a:prstGeom>
          <a:noFill/>
        </p:spPr>
        <p:txBody>
          <a:bodyPr wrap="square">
            <a:spAutoFit/>
          </a:bodyPr>
          <a:lstStyle/>
          <a:p>
            <a:pPr algn="just"/>
            <a:r>
              <a:rPr lang="fr-FR" sz="1400" b="1" i="1" dirty="0">
                <a:solidFill>
                  <a:schemeClr val="bg1"/>
                </a:solidFill>
                <a:effectLst/>
                <a:latin typeface="Basquiat" pitchFamily="50" charset="0"/>
              </a:rPr>
              <a:t>« On essaye de donner une valeur de temps à une oeuvre de street art alors qu’elle n’en a pas, c’est une valeur illusoire »</a:t>
            </a:r>
            <a:endParaRPr lang="fr-FR" sz="8800" i="1" dirty="0">
              <a:solidFill>
                <a:schemeClr val="bg1"/>
              </a:solidFill>
              <a:latin typeface="Basquiat" pitchFamily="50" charset="0"/>
            </a:endParaRPr>
          </a:p>
        </p:txBody>
      </p:sp>
      <p:sp>
        <p:nvSpPr>
          <p:cNvPr id="38" name="ZoneTexte 37">
            <a:extLst>
              <a:ext uri="{FF2B5EF4-FFF2-40B4-BE49-F238E27FC236}">
                <a16:creationId xmlns:a16="http://schemas.microsoft.com/office/drawing/2014/main" id="{607F2A79-E6E0-D0D4-F6C3-264B1E8DB70F}"/>
              </a:ext>
            </a:extLst>
          </p:cNvPr>
          <p:cNvSpPr txBox="1"/>
          <p:nvPr/>
        </p:nvSpPr>
        <p:spPr>
          <a:xfrm>
            <a:off x="9987999" y="4408968"/>
            <a:ext cx="4377849" cy="230832"/>
          </a:xfrm>
          <a:prstGeom prst="rect">
            <a:avLst/>
          </a:prstGeom>
          <a:noFill/>
        </p:spPr>
        <p:txBody>
          <a:bodyPr wrap="square">
            <a:spAutoFit/>
          </a:bodyPr>
          <a:lstStyle/>
          <a:p>
            <a:pPr algn="just"/>
            <a:r>
              <a:rPr lang="fr-FR" sz="900" dirty="0">
                <a:solidFill>
                  <a:schemeClr val="bg1"/>
                </a:solidFill>
                <a:effectLst/>
                <a:latin typeface="Montserrat" panose="00000500000000000000" pitchFamily="2" charset="0"/>
              </a:rPr>
              <a:t>C4pie,  graffeur lyonnais</a:t>
            </a:r>
            <a:endParaRPr lang="fr-FR" sz="5400" dirty="0">
              <a:solidFill>
                <a:schemeClr val="bg1"/>
              </a:solidFill>
              <a:latin typeface="Montserrat" panose="00000500000000000000" pitchFamily="2" charset="0"/>
            </a:endParaRPr>
          </a:p>
        </p:txBody>
      </p:sp>
      <p:sp>
        <p:nvSpPr>
          <p:cNvPr id="39" name="ZoneTexte 38">
            <a:extLst>
              <a:ext uri="{FF2B5EF4-FFF2-40B4-BE49-F238E27FC236}">
                <a16:creationId xmlns:a16="http://schemas.microsoft.com/office/drawing/2014/main" id="{1F8A0E18-87F6-86E2-283E-9F3725FB6744}"/>
              </a:ext>
            </a:extLst>
          </p:cNvPr>
          <p:cNvSpPr txBox="1"/>
          <p:nvPr/>
        </p:nvSpPr>
        <p:spPr>
          <a:xfrm>
            <a:off x="509794" y="656616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prstClr val="black"/>
                </a:solidFill>
                <a:effectLst/>
                <a:uLnTx/>
                <a:uFillTx/>
                <a:latin typeface="Montserrat Light" panose="00000400000000000000" pitchFamily="2" charset="0"/>
                <a:ea typeface="Microsoft Sans Serif"/>
                <a:cs typeface="Microsoft Sans Serif"/>
                <a:sym typeface="Microsoft Sans Serif"/>
              </a:rPr>
              <a:t>Sources : Paris Match, Ouest-France</a:t>
            </a:r>
          </a:p>
        </p:txBody>
      </p:sp>
      <p:sp>
        <p:nvSpPr>
          <p:cNvPr id="2" name="ZoneTexte 1">
            <a:extLst>
              <a:ext uri="{FF2B5EF4-FFF2-40B4-BE49-F238E27FC236}">
                <a16:creationId xmlns:a16="http://schemas.microsoft.com/office/drawing/2014/main" id="{E023EE86-B8BC-974D-81BB-481F3F1785E3}"/>
              </a:ext>
            </a:extLst>
          </p:cNvPr>
          <p:cNvSpPr txBox="1"/>
          <p:nvPr/>
        </p:nvSpPr>
        <p:spPr>
          <a:xfrm>
            <a:off x="646177" y="2715929"/>
            <a:ext cx="747369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Ses œuvres peuvent s'autodétruire, être volées ou remplacées,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mais c'est le but, rien n'est fait pour durer.  Une fois créées,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Montserrat" panose="00000500000000000000" pitchFamily="2" charset="0"/>
                <a:ea typeface="+mn-ea"/>
                <a:cs typeface="+mn-cs"/>
              </a:rPr>
              <a:t>elles n'appartiennent plus à Banksy mais à</a:t>
            </a: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 la rue, soit à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Montserrat" panose="00000500000000000000" pitchFamily="2" charset="0"/>
                <a:ea typeface="+mn-ea"/>
                <a:cs typeface="+mn-cs"/>
              </a:rPr>
              <a:t>tout le monde</a:t>
            </a:r>
            <a:r>
              <a:rPr kumimoji="0" lang="fr-FR" sz="1400" i="0" u="none" strike="noStrike" kern="1200" cap="none" spc="0" normalizeH="0" baseline="0" noProof="0" dirty="0">
                <a:ln>
                  <a:noFill/>
                </a:ln>
                <a:effectLst/>
                <a:uLnTx/>
                <a:uFillTx/>
                <a:latin typeface="Montserrat" panose="00000500000000000000" pitchFamily="2" charset="0"/>
                <a:ea typeface="+mn-ea"/>
                <a:cs typeface="+mn-cs"/>
              </a:rPr>
              <a:t>.</a:t>
            </a:r>
          </a:p>
        </p:txBody>
      </p:sp>
      <p:sp>
        <p:nvSpPr>
          <p:cNvPr id="4" name="ZoneTexte 3">
            <a:extLst>
              <a:ext uri="{FF2B5EF4-FFF2-40B4-BE49-F238E27FC236}">
                <a16:creationId xmlns:a16="http://schemas.microsoft.com/office/drawing/2014/main" id="{13DC53B3-E255-A7C4-41A5-0D8D858E6DDA}"/>
              </a:ext>
            </a:extLst>
          </p:cNvPr>
          <p:cNvSpPr txBox="1"/>
          <p:nvPr/>
        </p:nvSpPr>
        <p:spPr>
          <a:xfrm>
            <a:off x="5162115" y="5028164"/>
            <a:ext cx="638370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Concernant la portée environnementale de son message, je ne pense pas qu'</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entourer l'œuvre de plastique </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lui rende hommage, mais cela la rapproche plutôt de ce que l'auteur méprise : un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 </a:t>
            </a:r>
            <a:r>
              <a:rPr kumimoji="0" lang="fr-FR" sz="14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objet de collection </a:t>
            </a:r>
            <a:r>
              <a:rPr kumimoji="0" lang="fr-FR" sz="1400"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a:t>
            </a:r>
          </a:p>
        </p:txBody>
      </p:sp>
      <p:pic>
        <p:nvPicPr>
          <p:cNvPr id="7" name="Image 6">
            <a:extLst>
              <a:ext uri="{FF2B5EF4-FFF2-40B4-BE49-F238E27FC236}">
                <a16:creationId xmlns:a16="http://schemas.microsoft.com/office/drawing/2014/main" id="{1043E22E-CEA0-B3D6-BFCF-166C7887626F}"/>
              </a:ext>
            </a:extLst>
          </p:cNvPr>
          <p:cNvPicPr>
            <a:picLocks noChangeAspect="1"/>
          </p:cNvPicPr>
          <p:nvPr/>
        </p:nvPicPr>
        <p:blipFill rotWithShape="1">
          <a:blip r:embed="rId4">
            <a:extLst>
              <a:ext uri="{28A0092B-C50C-407E-A947-70E740481C1C}">
                <a14:useLocalDpi xmlns:a14="http://schemas.microsoft.com/office/drawing/2010/main" val="0"/>
              </a:ext>
            </a:extLst>
          </a:blip>
          <a:srcRect l="12449" t="12361" r="10950"/>
          <a:stretch/>
        </p:blipFill>
        <p:spPr>
          <a:xfrm>
            <a:off x="7779895" y="-2466"/>
            <a:ext cx="4412105" cy="3364402"/>
          </a:xfrm>
          <a:prstGeom prst="rect">
            <a:avLst/>
          </a:prstGeom>
        </p:spPr>
      </p:pic>
      <p:pic>
        <p:nvPicPr>
          <p:cNvPr id="9" name="Image 8" descr="Une image contenant écriture manuscrite, texte, eau, Police&#10;&#10;Description générée automatiquement">
            <a:extLst>
              <a:ext uri="{FF2B5EF4-FFF2-40B4-BE49-F238E27FC236}">
                <a16:creationId xmlns:a16="http://schemas.microsoft.com/office/drawing/2014/main" id="{B90798A5-318C-E92C-A418-2C775F7E2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82702"/>
            <a:ext cx="4756083" cy="2675297"/>
          </a:xfrm>
          <a:prstGeom prst="rect">
            <a:avLst/>
          </a:prstGeom>
        </p:spPr>
      </p:pic>
      <p:sp>
        <p:nvSpPr>
          <p:cNvPr id="10" name="ZoneTexte 9">
            <a:extLst>
              <a:ext uri="{FF2B5EF4-FFF2-40B4-BE49-F238E27FC236}">
                <a16:creationId xmlns:a16="http://schemas.microsoft.com/office/drawing/2014/main" id="{EB9AA43F-4F75-2077-DED0-0AF71642F15C}"/>
              </a:ext>
            </a:extLst>
          </p:cNvPr>
          <p:cNvSpPr txBox="1"/>
          <p:nvPr/>
        </p:nvSpPr>
        <p:spPr>
          <a:xfrm>
            <a:off x="5164424" y="6551226"/>
            <a:ext cx="911940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chemeClr val="bg1">
                    <a:lumMod val="95000"/>
                  </a:schemeClr>
                </a:solidFill>
                <a:effectLst/>
                <a:uLnTx/>
                <a:uFillTx/>
                <a:latin typeface="Montserrat Light" panose="00000400000000000000" pitchFamily="2" charset="0"/>
                <a:ea typeface="Microsoft Sans Serif"/>
                <a:cs typeface="Microsoft Sans Serif"/>
                <a:sym typeface="Microsoft Sans Serif"/>
              </a:rPr>
              <a:t>Source : </a:t>
            </a:r>
            <a:r>
              <a:rPr lang="fr-FR" sz="1000" i="1" dirty="0">
                <a:solidFill>
                  <a:schemeClr val="bg1">
                    <a:lumMod val="95000"/>
                  </a:schemeClr>
                </a:solidFill>
                <a:latin typeface="Montserrat Light" panose="00000400000000000000" pitchFamily="2" charset="0"/>
                <a:ea typeface="Microsoft Sans Serif"/>
                <a:cs typeface="Microsoft Sans Serif"/>
                <a:sym typeface="Microsoft Sans Serif"/>
              </a:rPr>
              <a:t>Slate</a:t>
            </a:r>
            <a:endParaRPr kumimoji="0" lang="fr-FR" sz="1000" b="0" i="1" u="none" strike="noStrike" kern="1200" cap="none" spc="0" normalizeH="0" baseline="0" noProof="0" dirty="0">
              <a:ln>
                <a:noFill/>
              </a:ln>
              <a:solidFill>
                <a:schemeClr val="bg1">
                  <a:lumMod val="95000"/>
                </a:schemeClr>
              </a:solidFill>
              <a:effectLst/>
              <a:uLnTx/>
              <a:uFillTx/>
              <a:latin typeface="Montserrat Light" panose="00000400000000000000" pitchFamily="2" charset="0"/>
              <a:ea typeface="Microsoft Sans Serif"/>
              <a:cs typeface="Microsoft Sans Serif"/>
              <a:sym typeface="Microsoft Sans Serif"/>
            </a:endParaRPr>
          </a:p>
        </p:txBody>
      </p:sp>
    </p:spTree>
    <p:extLst>
      <p:ext uri="{BB962C8B-B14F-4D97-AF65-F5344CB8AC3E}">
        <p14:creationId xmlns:p14="http://schemas.microsoft.com/office/powerpoint/2010/main" val="31358738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771</TotalTime>
  <Words>1024</Words>
  <Application>Microsoft Office PowerPoint</Application>
  <PresentationFormat>Grand écran</PresentationFormat>
  <Paragraphs>97</Paragraphs>
  <Slides>12</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12</vt:i4>
      </vt:variant>
    </vt:vector>
  </HeadingPairs>
  <TitlesOfParts>
    <vt:vector size="20" baseType="lpstr">
      <vt:lpstr>Aptos</vt:lpstr>
      <vt:lpstr>Aptos Display</vt:lpstr>
      <vt:lpstr>Arial</vt:lpstr>
      <vt:lpstr>Banksy</vt:lpstr>
      <vt:lpstr>Basquiat</vt:lpstr>
      <vt:lpstr>Montserrat</vt:lpstr>
      <vt:lpstr>Montserrat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HUAUME, Théo</dc:creator>
  <cp:lastModifiedBy>HUAUME, Théo</cp:lastModifiedBy>
  <cp:revision>10</cp:revision>
  <dcterms:created xsi:type="dcterms:W3CDTF">2024-04-01T18:30:46Z</dcterms:created>
  <dcterms:modified xsi:type="dcterms:W3CDTF">2024-04-02T23:55:36Z</dcterms:modified>
</cp:coreProperties>
</file>