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61" r:id="rId3"/>
    <p:sldId id="286" r:id="rId4"/>
    <p:sldId id="288" r:id="rId5"/>
    <p:sldId id="287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4" r:id="rId17"/>
    <p:sldId id="275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B8633-DA47-401E-8C64-7DC2307B574C}" type="datetimeFigureOut">
              <a:rPr lang="fr-FR" smtClean="0"/>
              <a:t>29/03/2024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F61CE-4172-4DAB-935B-AB3F288AD6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946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328E8-4043-9E53-15A6-18348406B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BB4003-5923-9E79-BFE7-977CD15EE4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9FCAD4-1619-B87E-117B-6AF275A55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367A59-99EB-ED25-678D-E12B5B036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5123C9-3A25-3257-53ED-E66860C0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99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74286-038C-0845-E7DF-F080870BC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A4CB5D-08A1-C67D-CDD4-E5A9D4CC2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53E00E-5EA2-60DF-3D9F-62CB4701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36D5F7-784C-5EF0-A941-CE86E62EE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6163E6-D79B-FF77-88BB-E9874D1D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13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A07CF7-0B31-2987-F65F-4F5F9A693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1C4D32-F316-E43E-5A45-D0508B1EE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04E909-E51F-C902-7BBF-D3257F9C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E661C3-8F03-7179-E405-1BF033CE8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8A15C1-E296-4A0D-80F7-8C0E61338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40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EEFB6-B1D6-E2BF-E506-B908D9DCD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3C7DF0-EA6F-27DB-EAA5-87782BF350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EF9A24-383E-AD1E-0625-BFC9E36C9B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90D937-61AC-623A-C572-816483782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FD6D7F-DDF6-6E31-DF73-07E45FC3F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83A210-26DB-27C0-61CA-C706D614E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3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C60E2-9EAE-79F6-41B4-7480BAAE1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BD77B8-F976-D9E8-231F-D17066288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EBD2A6B-3A5D-E133-0E03-512069589E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370A662-1EEE-99D3-604B-C1B6BF0AAD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4C87F4-794A-4C62-34D2-8D5F6EB879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A05431B-6408-364B-A341-49E206A7D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6485656-6189-1F19-6049-E884D9312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E0C68AA-FB1A-08D0-A867-58E01D90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00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46DDC6-7B01-776D-B25B-94CF1873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278860B-1917-004E-2DB5-CC363902F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F066D1-2825-2C84-6B82-C9F5D0303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835AB8-BAC1-0654-05F1-BC03A7C9F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98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FDA57C-F65D-D8B9-4907-B277086E5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68A528E-75AC-E0DB-C495-9199191B4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4FEE8B-3F01-FA87-E86C-80CA50FAB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75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E1CFC-86E2-1569-752B-665AA7DAE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8C13CB-6540-DE25-5DFC-F813FCBD2F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EDB64B5-6E55-C97A-9A36-5C2ED625B8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B7D652-8E61-DDAB-CB6F-EDE98CCAC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D2AB72-3569-718B-DCDD-A4AADCA30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5D131D-BAA1-C787-F213-C5B9B9D9D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47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EC977-A8A9-B52F-9EEA-5586FFCF9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8B890BB-0E4B-2059-1087-644CD61F8E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CC75CF-67C3-E912-8229-FA853235B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601651-70DB-A4F9-C359-B6CAF9245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6871B1-F9CF-E5FA-2ED5-6BB071C56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969931-B809-1588-AAD7-2FCE10FCF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62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2E6AC-1629-1BF6-B09C-3EB89AFB9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FBE003-8B41-2E75-3553-0A3FFA8B09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B8910F-F089-C662-FB26-739B4378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475B73-CF1E-C49B-C7A8-677BE974B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7295BE-689B-A3A9-ED20-4FDB6D925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97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5499F6A-6EC8-6A17-E951-6736AA1939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6DA5712-7F85-0A5F-79DD-7E8EC725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680DDA-ADB8-3314-EB35-B9191BFD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0C8D45-D45D-758A-5EDD-E759FD23D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216A3D-35EB-A680-7087-8BCAB2B10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93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EE75F4-507F-F6EE-F3AA-8521610A9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48C35F-6AFB-9312-518B-A68041924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85F854-53F7-E462-B407-C15B564F7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6CFD7B-F00A-0410-7052-7FA3880E76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3665A2-8A83-C82F-2A80-A81D97F343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8EAF83-708F-48BE-8F35-77D8249FEC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7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bâtiment&#10;&#10;Description générée automatiquement">
            <a:extLst>
              <a:ext uri="{FF2B5EF4-FFF2-40B4-BE49-F238E27FC236}">
                <a16:creationId xmlns:a16="http://schemas.microsoft.com/office/drawing/2014/main" id="{AEC20F57-FE28-107D-34CE-4A6EC8ED402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553156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4E8166-CAA2-9383-B5D0-8333D9F9168A}"/>
              </a:ext>
            </a:extLst>
          </p:cNvPr>
          <p:cNvSpPr txBox="1"/>
          <p:nvPr/>
        </p:nvSpPr>
        <p:spPr>
          <a:xfrm>
            <a:off x="2441788" y="322323"/>
            <a:ext cx="9120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</a:t>
            </a:r>
            <a:r>
              <a:rPr lang="fr-FR" sz="2400" b="1" dirty="0" err="1">
                <a:solidFill>
                  <a:srgbClr val="FFFF00"/>
                </a:solidFill>
              </a:rPr>
              <a:t>Sanch</a:t>
            </a:r>
            <a:r>
              <a:rPr lang="fr-FR" sz="2400" b="1" dirty="0">
                <a:solidFill>
                  <a:srgbClr val="FFFF00"/>
                </a:solidFill>
              </a:rPr>
              <a:t> Fête à Perpignan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CADCAD-9917-0E07-873B-D353AC39C73F}"/>
              </a:ext>
            </a:extLst>
          </p:cNvPr>
          <p:cNvSpPr txBox="1"/>
          <p:nvPr/>
        </p:nvSpPr>
        <p:spPr>
          <a:xfrm>
            <a:off x="3142056" y="6179500"/>
            <a:ext cx="7720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Procession de la </a:t>
            </a:r>
            <a:r>
              <a:rPr lang="fr-FR" sz="2400" b="1" dirty="0" err="1">
                <a:solidFill>
                  <a:srgbClr val="FFFF00"/>
                </a:solidFill>
              </a:rPr>
              <a:t>Sanch</a:t>
            </a:r>
            <a:r>
              <a:rPr lang="fr-FR" sz="2400" b="1" dirty="0">
                <a:solidFill>
                  <a:srgbClr val="FFFF00"/>
                </a:solidFill>
              </a:rPr>
              <a:t> à Perpignan en 2007.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15E384-BA65-5C51-28E0-B3E871227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48E58E-6D73-2465-55FB-EDACB4D08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9C454ED4-4ACB-B330-8C95-C914FA5F5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2551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3" name="Chant Grégorien du matin de Pâques - Resurrexi.wav"/>
          </p:stSnd>
        </p:sndAc>
      </p:transition>
    </mc:Choice>
    <mc:Fallback>
      <p:transition spd="slow" advClick="0" advTm="8000">
        <p:fade/>
        <p:sndAc>
          <p:stSnd loop="1">
            <p:snd r:embed="rId3" name="Chant Grégorien du matin de Pâques - Resurrex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62ABF23-ACB8-0A58-7FD0-D20C1F41DE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chemeClr val="bg1"/>
                </a:solidFill>
              </a:rPr>
              <a:t>La Procession de la </a:t>
            </a:r>
            <a:r>
              <a:rPr lang="fr-FR" sz="4800" b="1" dirty="0" err="1">
                <a:solidFill>
                  <a:schemeClr val="bg1"/>
                </a:solidFill>
              </a:rPr>
              <a:t>Sanch</a:t>
            </a:r>
            <a:r>
              <a:rPr lang="fr-FR" sz="4800" b="1" dirty="0">
                <a:solidFill>
                  <a:schemeClr val="bg1"/>
                </a:solidFill>
              </a:rPr>
              <a:t> (</a:t>
            </a:r>
            <a:r>
              <a:rPr lang="fr-FR" sz="4800" b="1" dirty="0" err="1">
                <a:solidFill>
                  <a:schemeClr val="bg1"/>
                </a:solidFill>
              </a:rPr>
              <a:t>Processó</a:t>
            </a:r>
            <a:r>
              <a:rPr lang="fr-FR" sz="4800" b="1" dirty="0">
                <a:solidFill>
                  <a:schemeClr val="bg1"/>
                </a:solidFill>
              </a:rPr>
              <a:t> de la </a:t>
            </a:r>
            <a:r>
              <a:rPr lang="fr-FR" sz="4800" b="1" dirty="0" err="1">
                <a:solidFill>
                  <a:schemeClr val="bg1"/>
                </a:solidFill>
              </a:rPr>
              <a:t>Sanch</a:t>
            </a:r>
            <a:r>
              <a:rPr lang="fr-FR" sz="4800" b="1" dirty="0">
                <a:solidFill>
                  <a:schemeClr val="bg1"/>
                </a:solidFill>
              </a:rPr>
              <a:t> en Catalan) est une procession du Christ-Mort, cérémonie annuelle catholique qui se déroule tous les vendredis saints (</a:t>
            </a:r>
            <a:r>
              <a:rPr lang="fr-FR" sz="4800" b="1" dirty="0" err="1">
                <a:solidFill>
                  <a:schemeClr val="bg1"/>
                </a:solidFill>
              </a:rPr>
              <a:t>Divendres</a:t>
            </a:r>
            <a:r>
              <a:rPr lang="fr-FR" sz="4800" b="1" dirty="0">
                <a:solidFill>
                  <a:schemeClr val="bg1"/>
                </a:solidFill>
              </a:rPr>
              <a:t> Sant) dans diverses villes du département français des Pyrénées-Orientales (Catalogne Nord), plus précisément dans le Roussillon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845438-15D8-D23F-D73E-48A2ADCA9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4C9D2C5-D459-385E-CE4B-773A7315F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C472587-715C-383E-52D9-92631AF82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96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ersonne, homme&#10;&#10;Description générée automatiquement">
            <a:extLst>
              <a:ext uri="{FF2B5EF4-FFF2-40B4-BE49-F238E27FC236}">
                <a16:creationId xmlns:a16="http://schemas.microsoft.com/office/drawing/2014/main" id="{56111A76-72D8-D437-746E-DF575303E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180622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1C9249-8E30-86CA-596F-BFA8919E16AA}"/>
              </a:ext>
            </a:extLst>
          </p:cNvPr>
          <p:cNvSpPr txBox="1"/>
          <p:nvPr/>
        </p:nvSpPr>
        <p:spPr>
          <a:xfrm>
            <a:off x="1277074" y="6102601"/>
            <a:ext cx="110383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Depuis plus de 600 ans, les pénitents de l’archiconfrérie de la </a:t>
            </a:r>
            <a:r>
              <a:rPr lang="fr-FR" sz="2000" b="1" dirty="0" err="1">
                <a:solidFill>
                  <a:srgbClr val="FFFF00"/>
                </a:solidFill>
              </a:rPr>
              <a:t>Sanch</a:t>
            </a:r>
            <a:r>
              <a:rPr lang="fr-FR" sz="2000" b="1" dirty="0">
                <a:solidFill>
                  <a:srgbClr val="FFFF00"/>
                </a:solidFill>
              </a:rPr>
              <a:t> partageront et accompagneront le condamné à mort vers sa dernière sépulture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7864856-712A-DDD1-2646-60B08D046C20}"/>
              </a:ext>
            </a:extLst>
          </p:cNvPr>
          <p:cNvSpPr txBox="1"/>
          <p:nvPr/>
        </p:nvSpPr>
        <p:spPr>
          <a:xfrm>
            <a:off x="1116357" y="146545"/>
            <a:ext cx="12067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procession de la </a:t>
            </a:r>
            <a:r>
              <a:rPr lang="fr-FR" sz="2400" b="1" dirty="0" err="1">
                <a:solidFill>
                  <a:srgbClr val="FFFF00"/>
                </a:solidFill>
              </a:rPr>
              <a:t>Sanch</a:t>
            </a:r>
            <a:r>
              <a:rPr lang="fr-FR" sz="2400" b="1" dirty="0">
                <a:solidFill>
                  <a:srgbClr val="FFFF00"/>
                </a:solidFill>
              </a:rPr>
              <a:t> 2023 dans les Pyrénées-Orientales à suivre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A2B7004-94E3-FD46-07D0-689EC16A2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0D1835-5FF2-C2F1-2F12-3B4638D0B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9E6657-ED49-0C26-91E5-DD6DB762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6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ciel&#10;&#10;Description générée automatiquement">
            <a:extLst>
              <a:ext uri="{FF2B5EF4-FFF2-40B4-BE49-F238E27FC236}">
                <a16:creationId xmlns:a16="http://schemas.microsoft.com/office/drawing/2014/main" id="{6321DC48-CF0E-DFCC-DA03-2A3859D7E0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3803" y="483243"/>
            <a:ext cx="9166439" cy="589151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14F9C5-3820-85AE-A069-978AD46D7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360378-B416-B646-8C28-3B00314A6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5AC88F2-BAEA-2151-6889-D1A1D4F0E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7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bâtiment, plein air&#10;&#10;Description générée automatiquement">
            <a:extLst>
              <a:ext uri="{FF2B5EF4-FFF2-40B4-BE49-F238E27FC236}">
                <a16:creationId xmlns:a16="http://schemas.microsoft.com/office/drawing/2014/main" id="{5D8BDCF9-E0C0-CE42-B720-2B54B6EC9E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8045" y="522069"/>
            <a:ext cx="8400000" cy="606392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ABD56C-C68B-2DED-FAA4-A1840AA2D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100BE9D-DA08-E744-DFE5-E9C1C246D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D7DB047-A16B-0D23-65B2-C7F595605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583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plein air&#10;&#10;Description générée automatiquement">
            <a:extLst>
              <a:ext uri="{FF2B5EF4-FFF2-40B4-BE49-F238E27FC236}">
                <a16:creationId xmlns:a16="http://schemas.microsoft.com/office/drawing/2014/main" id="{964D1984-1FDB-9AE8-0EFA-59E2D72AAA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6BBB2A-E48C-3F17-83E7-DB1F501D0C56}"/>
              </a:ext>
            </a:extLst>
          </p:cNvPr>
          <p:cNvSpPr txBox="1"/>
          <p:nvPr/>
        </p:nvSpPr>
        <p:spPr>
          <a:xfrm>
            <a:off x="6528121" y="4456254"/>
            <a:ext cx="4710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Procession de la </a:t>
            </a:r>
            <a:r>
              <a:rPr lang="fr-FR" sz="2400" b="1" dirty="0" err="1"/>
              <a:t>Sanch</a:t>
            </a:r>
            <a:r>
              <a:rPr lang="fr-FR" sz="2400" b="1" dirty="0"/>
              <a:t> en 2008.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A79FC17-7A2F-B527-94F0-32D1D52A1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260DCA-015D-6AE9-794C-D799156E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0DEC68-FB68-CC3D-717A-8ED23C116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77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homme&#10;&#10;Description générée automatiquement">
            <a:extLst>
              <a:ext uri="{FF2B5EF4-FFF2-40B4-BE49-F238E27FC236}">
                <a16:creationId xmlns:a16="http://schemas.microsoft.com/office/drawing/2014/main" id="{04A612D2-78AE-0CAC-CC4E-2A145477F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026" y="451390"/>
            <a:ext cx="10197948" cy="57720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92007B9-BBF8-80F1-88D0-8BB381584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4EBEFA-73FB-6F63-428C-04FD8B713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6DD14FF-F8A0-21D1-F8DF-11F9A8AC7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8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personne, bâtiment&#10;&#10;Description générée automatiquement">
            <a:extLst>
              <a:ext uri="{FF2B5EF4-FFF2-40B4-BE49-F238E27FC236}">
                <a16:creationId xmlns:a16="http://schemas.microsoft.com/office/drawing/2014/main" id="{99413623-9EEA-B1C1-8D2A-76DC004B5A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95" y="312209"/>
            <a:ext cx="5400000" cy="30272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plein air, personne, bâtiment&#10;&#10;Description générée automatiquement">
            <a:extLst>
              <a:ext uri="{FF2B5EF4-FFF2-40B4-BE49-F238E27FC236}">
                <a16:creationId xmlns:a16="http://schemas.microsoft.com/office/drawing/2014/main" id="{AFDCD749-69C4-AABC-16FB-F4523B97D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805" y="312209"/>
            <a:ext cx="4464000" cy="334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 8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A7563BB1-407C-6061-5353-C2BB8F6FC33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6000" y="3339477"/>
            <a:ext cx="3276000" cy="327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3B3DB8-29E1-7097-1660-FA44CCFE5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25F0485-C705-534C-D03E-C557E2063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ED2FDF-70B9-5449-640B-AD3ABF08E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rue&#10;&#10;Description générée automatiquement">
            <a:extLst>
              <a:ext uri="{FF2B5EF4-FFF2-40B4-BE49-F238E27FC236}">
                <a16:creationId xmlns:a16="http://schemas.microsoft.com/office/drawing/2014/main" id="{F2E0BBC8-C216-35C9-B572-A54A8452B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43" y="423510"/>
            <a:ext cx="3168000" cy="316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couvre-chef, personne, Abaya&#10;&#10;Description générée automatiquement">
            <a:extLst>
              <a:ext uri="{FF2B5EF4-FFF2-40B4-BE49-F238E27FC236}">
                <a16:creationId xmlns:a16="http://schemas.microsoft.com/office/drawing/2014/main" id="{4DC1098B-DE7A-A388-0628-98E859C10F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178" y="390331"/>
            <a:ext cx="4356000" cy="3267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 descr="Une image contenant plein air, bâtiment, personne, habits&#10;&#10;Description générée automatiquement">
            <a:extLst>
              <a:ext uri="{FF2B5EF4-FFF2-40B4-BE49-F238E27FC236}">
                <a16:creationId xmlns:a16="http://schemas.microsoft.com/office/drawing/2014/main" id="{4F7313AE-C6FB-4630-C46B-C28ED3D3A67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833" y="3131669"/>
            <a:ext cx="5004000" cy="333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41D35A6-E702-A4D0-AABB-100DA102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8488133-34E6-BB3D-D726-69DC47AB6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4C608E-53EC-932B-31AE-A7B2183C5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64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femme, bâtiment&#10;&#10;Description générée automatiquement">
            <a:extLst>
              <a:ext uri="{FF2B5EF4-FFF2-40B4-BE49-F238E27FC236}">
                <a16:creationId xmlns:a16="http://schemas.microsoft.com/office/drawing/2014/main" id="{F836784B-A6D6-7D4F-FF76-1830856120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386" y="644058"/>
            <a:ext cx="3313629" cy="496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 descr="Une image contenant bâtiment, arche, arcade, sol&#10;&#10;Description générée automatiquement">
            <a:extLst>
              <a:ext uri="{FF2B5EF4-FFF2-40B4-BE49-F238E27FC236}">
                <a16:creationId xmlns:a16="http://schemas.microsoft.com/office/drawing/2014/main" id="{8F74FC84-4BDC-2361-C3C7-3914AD4A05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943" y="327384"/>
            <a:ext cx="4968000" cy="33135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 descr="Une image contenant habits, personne, bâtiment, chaussures&#10;&#10;Description générée automatiquement">
            <a:extLst>
              <a:ext uri="{FF2B5EF4-FFF2-40B4-BE49-F238E27FC236}">
                <a16:creationId xmlns:a16="http://schemas.microsoft.com/office/drawing/2014/main" id="{553299F5-7754-3DDD-0872-6CEB3423BE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943" y="3785784"/>
            <a:ext cx="4860000" cy="32415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35321C6-E032-19E8-3EDC-D9A3562B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A87571-1FE8-6B0B-9B85-B080BAD1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CA90D6-D881-B3ED-5951-AD6C04DE6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70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 floral, Fleuristerie, personne, habits&#10;&#10;Description générée automatiquement">
            <a:extLst>
              <a:ext uri="{FF2B5EF4-FFF2-40B4-BE49-F238E27FC236}">
                <a16:creationId xmlns:a16="http://schemas.microsoft.com/office/drawing/2014/main" id="{64721EB0-1356-E33A-2E6D-539C4BA02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88" y="440274"/>
            <a:ext cx="4716000" cy="31455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bâtiment, fleur, rose, habits&#10;&#10;Description générée automatiquement">
            <a:extLst>
              <a:ext uri="{FF2B5EF4-FFF2-40B4-BE49-F238E27FC236}">
                <a16:creationId xmlns:a16="http://schemas.microsoft.com/office/drawing/2014/main" id="{8F5A4308-514A-FD07-4C29-27BA895387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4412" y="342976"/>
            <a:ext cx="4428000" cy="295341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habits, personne, arbre, plein air&#10;&#10;Description générée automatiquement">
            <a:extLst>
              <a:ext uri="{FF2B5EF4-FFF2-40B4-BE49-F238E27FC236}">
                <a16:creationId xmlns:a16="http://schemas.microsoft.com/office/drawing/2014/main" id="{0A030363-3AF1-8A9E-D20F-9CBFC93E59D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2654" y="3818219"/>
            <a:ext cx="4212000" cy="28093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835FA6-1D6F-35B5-04F4-07A983D08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3987DBF-B21E-D037-AB91-1047AB189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585561-7820-B73D-5D57-AFA34AEEA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87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leur, funérailles, habits&#10;&#10;Description générée automatiquement">
            <a:extLst>
              <a:ext uri="{FF2B5EF4-FFF2-40B4-BE49-F238E27FC236}">
                <a16:creationId xmlns:a16="http://schemas.microsoft.com/office/drawing/2014/main" id="{1EBAD7CA-B53E-74AB-59A0-E96882100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66" y="225792"/>
            <a:ext cx="4209981" cy="280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personne, Visage humain, homme&#10;&#10;Description générée automatiquement">
            <a:extLst>
              <a:ext uri="{FF2B5EF4-FFF2-40B4-BE49-F238E27FC236}">
                <a16:creationId xmlns:a16="http://schemas.microsoft.com/office/drawing/2014/main" id="{7E87173E-4D93-23D7-B315-80721803FE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1034" y="263851"/>
            <a:ext cx="4392000" cy="292940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ciel, plein air, bâtiment, éclairage&#10;&#10;Description générée automatiquement">
            <a:extLst>
              <a:ext uri="{FF2B5EF4-FFF2-40B4-BE49-F238E27FC236}">
                <a16:creationId xmlns:a16="http://schemas.microsoft.com/office/drawing/2014/main" id="{B014579C-D550-2D42-CC5A-E42E5FAA06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034" y="2438409"/>
            <a:ext cx="2844000" cy="42639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5A85F1-873E-3407-21D4-E62042D74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AE3F502-EFEF-3347-BE47-8B488CB59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1210F2-397E-37A6-A4D1-EA6CE4924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61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personne, habits, rituel&#10;&#10;Description générée automatiquement">
            <a:extLst>
              <a:ext uri="{FF2B5EF4-FFF2-40B4-BE49-F238E27FC236}">
                <a16:creationId xmlns:a16="http://schemas.microsoft.com/office/drawing/2014/main" id="{148E3D78-D844-C3B5-9B1A-31E5A2D08E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33" y="304811"/>
            <a:ext cx="4248000" cy="283335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nuit, plein air, arbre, obscurité&#10;&#10;Description générée automatiquement">
            <a:extLst>
              <a:ext uri="{FF2B5EF4-FFF2-40B4-BE49-F238E27FC236}">
                <a16:creationId xmlns:a16="http://schemas.microsoft.com/office/drawing/2014/main" id="{78423A4E-C2F4-8DEE-3380-BFD55AA065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69" y="328822"/>
            <a:ext cx="4212000" cy="280934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Visage humain, personne, habits, fille&#10;&#10;Description générée automatiquement">
            <a:extLst>
              <a:ext uri="{FF2B5EF4-FFF2-40B4-BE49-F238E27FC236}">
                <a16:creationId xmlns:a16="http://schemas.microsoft.com/office/drawing/2014/main" id="{29B649A3-2774-181C-60DB-A606AA57017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8431" y="3370704"/>
            <a:ext cx="4212000" cy="31584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38BE9C-753E-335D-0E02-7A1B1583A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191C58A-31E8-E5A5-C8AA-0767FA755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C81C54-B5AF-AE71-C2FA-3229ABBDA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76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plein air, parapluie&#10;&#10;Description générée automatiquement">
            <a:extLst>
              <a:ext uri="{FF2B5EF4-FFF2-40B4-BE49-F238E27FC236}">
                <a16:creationId xmlns:a16="http://schemas.microsoft.com/office/drawing/2014/main" id="{2B8C5DB2-C5DD-57AD-08FD-B32B545BB6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216" y="304810"/>
            <a:ext cx="3780000" cy="28345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ersonne, habits, costume, Manteau&#10;&#10;Description générée automatiquement">
            <a:extLst>
              <a:ext uri="{FF2B5EF4-FFF2-40B4-BE49-F238E27FC236}">
                <a16:creationId xmlns:a16="http://schemas.microsoft.com/office/drawing/2014/main" id="{2850E30D-553B-2BD9-A612-5DCB78FD8F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3895" y="304810"/>
            <a:ext cx="2781000" cy="370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plein air, arbre, habits, personne&#10;&#10;Description générée automatiquement">
            <a:extLst>
              <a:ext uri="{FF2B5EF4-FFF2-40B4-BE49-F238E27FC236}">
                <a16:creationId xmlns:a16="http://schemas.microsoft.com/office/drawing/2014/main" id="{90BDECDD-632D-5B84-4035-2FF4B35B0CD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055" y="2427112"/>
            <a:ext cx="3096000" cy="412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D8552EE-1509-B898-4F38-AD661FE62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974E88E-3801-F8C5-6F10-92760FDB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87DEB1-4CEA-E3B0-3789-2ED31D71C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75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ersonne, Accessoire de mode&#10;&#10;Description générée automatiquement">
            <a:extLst>
              <a:ext uri="{FF2B5EF4-FFF2-40B4-BE49-F238E27FC236}">
                <a16:creationId xmlns:a16="http://schemas.microsoft.com/office/drawing/2014/main" id="{B96F2D7D-E510-20C8-FDFA-48140AA318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70" y="324517"/>
            <a:ext cx="4140000" cy="31044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personne, homme, chaussures&#10;&#10;Description générée automatiquement">
            <a:extLst>
              <a:ext uri="{FF2B5EF4-FFF2-40B4-BE49-F238E27FC236}">
                <a16:creationId xmlns:a16="http://schemas.microsoft.com/office/drawing/2014/main" id="{B54E8B41-8694-A6A8-B1C2-926759EDF8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630" y="324517"/>
            <a:ext cx="3348000" cy="446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bâtiment, plein air, personne&#10;&#10;Description générée automatiquement">
            <a:extLst>
              <a:ext uri="{FF2B5EF4-FFF2-40B4-BE49-F238E27FC236}">
                <a16:creationId xmlns:a16="http://schemas.microsoft.com/office/drawing/2014/main" id="{23E56184-F2CA-BD40-3118-1375BEB9F7E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8000" y="2203995"/>
            <a:ext cx="3348000" cy="446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C02D3E-1961-35FB-A8FB-4F2554904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8568F41-5134-EC81-C832-9E6990FE0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D6565D-BEA5-6B12-50C0-0BC6CE86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42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Manteau&#10;&#10;Description générée automatiquement">
            <a:extLst>
              <a:ext uri="{FF2B5EF4-FFF2-40B4-BE49-F238E27FC236}">
                <a16:creationId xmlns:a16="http://schemas.microsoft.com/office/drawing/2014/main" id="{17C00F50-1F1C-512F-B0E2-3CFC85B005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314" y="312576"/>
            <a:ext cx="4968000" cy="28149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habits, chaussures, femme&#10;&#10;Description générée automatiquement">
            <a:extLst>
              <a:ext uri="{FF2B5EF4-FFF2-40B4-BE49-F238E27FC236}">
                <a16:creationId xmlns:a16="http://schemas.microsoft.com/office/drawing/2014/main" id="{BA6C14CB-D22D-E5AE-C813-61C8429739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7688" y="312576"/>
            <a:ext cx="4932000" cy="27948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habits, bâtiment, personne&#10;&#10;Description générée automatiquement">
            <a:extLst>
              <a:ext uri="{FF2B5EF4-FFF2-40B4-BE49-F238E27FC236}">
                <a16:creationId xmlns:a16="http://schemas.microsoft.com/office/drawing/2014/main" id="{B8EDA6C2-7F7E-9B76-92B8-D777E94530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0636" y="3429000"/>
            <a:ext cx="5760000" cy="32352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BC11EFB-6FB4-D8E4-A51D-8C85E68A6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B4649D5-F431-5D84-F1A7-CE7C8CF75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BD0DE1-1955-1AE0-2F0D-00A28DD24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54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bâtiment&#10;&#10;Description générée automatiquement">
            <a:extLst>
              <a:ext uri="{FF2B5EF4-FFF2-40B4-BE49-F238E27FC236}">
                <a16:creationId xmlns:a16="http://schemas.microsoft.com/office/drawing/2014/main" id="{5F52C16F-91B1-FE04-B9BA-1BCDE6676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99" y="324000"/>
            <a:ext cx="4140000" cy="3105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 descr="Une image contenant plein air, bâtiment, habits, vêtement sacerdotal&#10;&#10;Description générée automatiquement">
            <a:extLst>
              <a:ext uri="{FF2B5EF4-FFF2-40B4-BE49-F238E27FC236}">
                <a16:creationId xmlns:a16="http://schemas.microsoft.com/office/drawing/2014/main" id="{1C88D2FC-68FF-7999-E6F2-94ADBAD3FB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124" y="324000"/>
            <a:ext cx="4536000" cy="3024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 descr="Une image contenant bâtiment, personne, bougie, personnes&#10;&#10;Description générée automatiquement">
            <a:extLst>
              <a:ext uri="{FF2B5EF4-FFF2-40B4-BE49-F238E27FC236}">
                <a16:creationId xmlns:a16="http://schemas.microsoft.com/office/drawing/2014/main" id="{80986F2A-CBEF-CE1E-2A9B-41C8ADA5E53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076" y="3596870"/>
            <a:ext cx="5400000" cy="30508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F87595-A487-7FB8-5860-CA1230B90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A3012FF-08A8-D411-8031-411EEE421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683C3E-3B69-97FD-7953-D5B6F911A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7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BB8D377-A69F-0E8D-C64A-FC7C6544B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72" y="300438"/>
            <a:ext cx="4428000" cy="248795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Une image contenant Visage humain, personne, habits, fleur&#10;&#10;Description générée automatiquement">
            <a:extLst>
              <a:ext uri="{FF2B5EF4-FFF2-40B4-BE49-F238E27FC236}">
                <a16:creationId xmlns:a16="http://schemas.microsoft.com/office/drawing/2014/main" id="{27C2DCA9-1C7A-3E02-0680-FE046BE07A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4523" y="300438"/>
            <a:ext cx="4824000" cy="272542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 descr="Une image contenant habits, bâtiment, plein air, personne&#10;&#10;Description générée automatiquement">
            <a:extLst>
              <a:ext uri="{FF2B5EF4-FFF2-40B4-BE49-F238E27FC236}">
                <a16:creationId xmlns:a16="http://schemas.microsoft.com/office/drawing/2014/main" id="{8F9CD729-D14A-7554-8834-8A32D35F65B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696" y="3653562"/>
            <a:ext cx="4356000" cy="290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F593B12-643D-9F2A-0F07-74E708E39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B7ED16-03FA-D4B6-E1BC-E70229B45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30C0BC-3339-5EE6-4A00-156052E4B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58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981EF145-3351-C84D-7681-341DDF6467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428" y="225000"/>
            <a:ext cx="3204000" cy="320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ersonne, habits, plein air, robe&#10;&#10;Description générée automatiquement">
            <a:extLst>
              <a:ext uri="{FF2B5EF4-FFF2-40B4-BE49-F238E27FC236}">
                <a16:creationId xmlns:a16="http://schemas.microsoft.com/office/drawing/2014/main" id="{6F04095E-D3CA-C9D1-49B8-2A0A3777BD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8572" y="225000"/>
            <a:ext cx="4428000" cy="29529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plein air, ciel, habits, bâtiment&#10;&#10;Description générée automatiquement">
            <a:extLst>
              <a:ext uri="{FF2B5EF4-FFF2-40B4-BE49-F238E27FC236}">
                <a16:creationId xmlns:a16="http://schemas.microsoft.com/office/drawing/2014/main" id="{A637FBB5-555D-83BD-D745-C18259F3450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516" y="3680078"/>
            <a:ext cx="4248000" cy="28328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EA8701-EDED-1789-A66E-EB22F89DD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F55123-3ED0-3E3E-36CE-251B5AB99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E3766D2-8DE6-9A86-66E9-3DC79E3E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8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fleur&#10;&#10;Description générée automatiquement">
            <a:extLst>
              <a:ext uri="{FF2B5EF4-FFF2-40B4-BE49-F238E27FC236}">
                <a16:creationId xmlns:a16="http://schemas.microsoft.com/office/drawing/2014/main" id="{5CEED105-8B76-8E57-B4BF-E2D9398D1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86" y="396695"/>
            <a:ext cx="3888000" cy="24279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bâtiment, plein air, personne, rouge&#10;&#10;Description générée automatiquement">
            <a:extLst>
              <a:ext uri="{FF2B5EF4-FFF2-40B4-BE49-F238E27FC236}">
                <a16:creationId xmlns:a16="http://schemas.microsoft.com/office/drawing/2014/main" id="{2B0A63BA-9156-2A21-FFCF-4D6B2B0E97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014" y="396695"/>
            <a:ext cx="4032000" cy="272514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 descr="Une image contenant habits, personne, bâtiment, femme&#10;&#10;Description générée automatiquement">
            <a:extLst>
              <a:ext uri="{FF2B5EF4-FFF2-40B4-BE49-F238E27FC236}">
                <a16:creationId xmlns:a16="http://schemas.microsoft.com/office/drawing/2014/main" id="{F8E2A2B4-66AE-A5F1-DCB5-A5821F8F598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000" y="4096103"/>
            <a:ext cx="5436000" cy="23652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328B77-D20D-A992-24F0-752873CD9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07AA4D6-8101-B229-38D2-CAE4E172C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0560492-40EB-E4E8-ED6F-7C63CAB41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79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leur, homme&#10;&#10;Description générée automatiquement">
            <a:extLst>
              <a:ext uri="{FF2B5EF4-FFF2-40B4-BE49-F238E27FC236}">
                <a16:creationId xmlns:a16="http://schemas.microsoft.com/office/drawing/2014/main" id="{15C9DFCB-10C3-1A95-9561-BBC90CDF75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30" y="346294"/>
            <a:ext cx="4104000" cy="231864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ersonne, habits, homme, funérailles&#10;&#10;Description générée automatiquement">
            <a:extLst>
              <a:ext uri="{FF2B5EF4-FFF2-40B4-BE49-F238E27FC236}">
                <a16:creationId xmlns:a16="http://schemas.microsoft.com/office/drawing/2014/main" id="{B78262C6-6D73-68F8-6A84-3F7986B2F9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2115" y="346294"/>
            <a:ext cx="3816000" cy="25472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Une image contenant habits, bâtiment, personne, plein air&#10;&#10;Description générée automatiquement">
            <a:extLst>
              <a:ext uri="{FF2B5EF4-FFF2-40B4-BE49-F238E27FC236}">
                <a16:creationId xmlns:a16="http://schemas.microsoft.com/office/drawing/2014/main" id="{1DE8580F-2DDD-CC66-FC39-FC18345E3C9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000" y="3996800"/>
            <a:ext cx="4464000" cy="25149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F35C8BD-F6D1-D882-7DBF-17A90DA12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C30B7-F3EF-82D3-86AF-880E3D958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57BA1A-F3CE-6B5A-A86B-A500E3268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08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abits, personne&#10;&#10;Description générée automatiquement">
            <a:extLst>
              <a:ext uri="{FF2B5EF4-FFF2-40B4-BE49-F238E27FC236}">
                <a16:creationId xmlns:a16="http://schemas.microsoft.com/office/drawing/2014/main" id="{132C4FA1-50E4-EC01-06B8-5085C9CD8A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77" y="295494"/>
            <a:ext cx="4176000" cy="313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arbre, personne&#10;&#10;Description générée automatiquement">
            <a:extLst>
              <a:ext uri="{FF2B5EF4-FFF2-40B4-BE49-F238E27FC236}">
                <a16:creationId xmlns:a16="http://schemas.microsoft.com/office/drawing/2014/main" id="{51D7F586-62B1-9104-F42A-B324C98BEB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1623" y="295494"/>
            <a:ext cx="3960000" cy="29714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personne, ciel, plein air&#10;&#10;Description générée automatiquement">
            <a:extLst>
              <a:ext uri="{FF2B5EF4-FFF2-40B4-BE49-F238E27FC236}">
                <a16:creationId xmlns:a16="http://schemas.microsoft.com/office/drawing/2014/main" id="{A5F2098F-AA97-10E9-8D11-B86866C103E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3623" y="2825715"/>
            <a:ext cx="2988000" cy="37367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E43F42-F40E-5BC0-3FAC-57544D328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38D53F-6CC2-9FF5-4467-CB7E69ADF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A64FA3-7F10-3527-454A-5657ABF95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54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2C40C537-E9E8-5F09-ACCA-B00430437C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40" y="366953"/>
            <a:ext cx="3281624" cy="410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bâtiment, personne, femme&#10;&#10;Description générée automatiquement">
            <a:extLst>
              <a:ext uri="{FF2B5EF4-FFF2-40B4-BE49-F238E27FC236}">
                <a16:creationId xmlns:a16="http://schemas.microsoft.com/office/drawing/2014/main" id="{716B2B5F-0B71-B854-8311-01B2B1E92E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5360" y="366953"/>
            <a:ext cx="2952000" cy="366357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personne, Accessoire de mode, Visage humain&#10;&#10;Description générée automatiquement">
            <a:extLst>
              <a:ext uri="{FF2B5EF4-FFF2-40B4-BE49-F238E27FC236}">
                <a16:creationId xmlns:a16="http://schemas.microsoft.com/office/drawing/2014/main" id="{BF57481D-F31F-4447-B6BF-42F93B57164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738" y="3428844"/>
            <a:ext cx="4464000" cy="32017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888C39-467C-3639-D1AB-39D3A0512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651B037-9169-AFAA-AECA-F41C61746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C57848-FAFD-9FA1-CBE0-339EE7E74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1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Visage humain&#10;&#10;Description générée automatiquement">
            <a:extLst>
              <a:ext uri="{FF2B5EF4-FFF2-40B4-BE49-F238E27FC236}">
                <a16:creationId xmlns:a16="http://schemas.microsoft.com/office/drawing/2014/main" id="{5F084541-2AF1-251E-3369-40D2EC809E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62" y="327467"/>
            <a:ext cx="3708000" cy="31870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personne, plein air, femme&#10;&#10;Description générée automatiquement">
            <a:extLst>
              <a:ext uri="{FF2B5EF4-FFF2-40B4-BE49-F238E27FC236}">
                <a16:creationId xmlns:a16="http://schemas.microsoft.com/office/drawing/2014/main" id="{1A6C459F-1B90-FA25-D58B-FFC2A3181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567" y="327467"/>
            <a:ext cx="3238500" cy="4953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personne, plein air, Tradition&#10;&#10;Description générée automatiquement">
            <a:extLst>
              <a:ext uri="{FF2B5EF4-FFF2-40B4-BE49-F238E27FC236}">
                <a16:creationId xmlns:a16="http://schemas.microsoft.com/office/drawing/2014/main" id="{F1115016-7889-9A2E-37B1-2CC280B8B96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9566" y="3586859"/>
            <a:ext cx="4464000" cy="30303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D4BD2F-F2F3-A7D6-FB45-95665F29B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646EAB-FAEF-6A7C-DFC3-75AFA716E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6B7B9E-DA95-FE71-CE0E-92DEC342A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28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êtement sacerdotal, habits, personne, clergé&#10;&#10;Description générée automatiquement">
            <a:extLst>
              <a:ext uri="{FF2B5EF4-FFF2-40B4-BE49-F238E27FC236}">
                <a16:creationId xmlns:a16="http://schemas.microsoft.com/office/drawing/2014/main" id="{0079D622-8D83-D37B-7EA1-798D1FD3A0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59" y="904570"/>
            <a:ext cx="3060000" cy="47783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ciel, plein air, habits, chaussures&#10;&#10;Description générée automatiquement">
            <a:extLst>
              <a:ext uri="{FF2B5EF4-FFF2-40B4-BE49-F238E27FC236}">
                <a16:creationId xmlns:a16="http://schemas.microsoft.com/office/drawing/2014/main" id="{8A4D5C8E-228E-E0C5-51AE-84113BDCD1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241" y="904570"/>
            <a:ext cx="2880000" cy="44571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funérailles, fleur, habits, personne&#10;&#10;Description générée automatiquement">
            <a:extLst>
              <a:ext uri="{FF2B5EF4-FFF2-40B4-BE49-F238E27FC236}">
                <a16:creationId xmlns:a16="http://schemas.microsoft.com/office/drawing/2014/main" id="{58AB3235-9F85-7B18-A461-803AF41B4F9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000" y="1597142"/>
            <a:ext cx="4608000" cy="307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4BA6AE-372B-826B-337F-1E7720DB3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4B9D8B-A141-8735-D78D-2965E4EC8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74CEF5-4A31-39D6-DE7F-76324A789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22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église&#10;&#10;Description générée automatiquement">
            <a:extLst>
              <a:ext uri="{FF2B5EF4-FFF2-40B4-BE49-F238E27FC236}">
                <a16:creationId xmlns:a16="http://schemas.microsoft.com/office/drawing/2014/main" id="{25534891-CDC7-6E02-3A1B-18A7DCEFD3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970" y="113264"/>
            <a:ext cx="4788000" cy="319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habits, personne, plein air, femme&#10;&#10;Description générée automatiquement">
            <a:extLst>
              <a:ext uri="{FF2B5EF4-FFF2-40B4-BE49-F238E27FC236}">
                <a16:creationId xmlns:a16="http://schemas.microsoft.com/office/drawing/2014/main" id="{E9FBC4C9-774A-36F4-1A04-D13501842D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544" y="113264"/>
            <a:ext cx="4716000" cy="30053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habits, plein air, personne, bâtiment&#10;&#10;Description générée automatiquement">
            <a:extLst>
              <a:ext uri="{FF2B5EF4-FFF2-40B4-BE49-F238E27FC236}">
                <a16:creationId xmlns:a16="http://schemas.microsoft.com/office/drawing/2014/main" id="{C315EF15-DDBE-2E38-40F9-58F0767AE97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610" y="2527797"/>
            <a:ext cx="3283413" cy="439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DA05620-E25A-7255-C31F-1C1E323A4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82239C-0804-DC4E-30DB-77CC02A7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7DC3EC-0F33-8766-D43B-3DDB46621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9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unérailles, personne, arbre&#10;&#10;Description générée automatiquement">
            <a:extLst>
              <a:ext uri="{FF2B5EF4-FFF2-40B4-BE49-F238E27FC236}">
                <a16:creationId xmlns:a16="http://schemas.microsoft.com/office/drawing/2014/main" id="{73E7F469-BEE9-9102-BD46-6AFB8019D3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22" y="2515081"/>
            <a:ext cx="3060000" cy="408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ersonne, plein air, habits, Danse&#10;&#10;Description générée automatiquement">
            <a:extLst>
              <a:ext uri="{FF2B5EF4-FFF2-40B4-BE49-F238E27FC236}">
                <a16:creationId xmlns:a16="http://schemas.microsoft.com/office/drawing/2014/main" id="{F3216AFF-6CAA-B9E0-83E6-52B34DD42F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980" y="2515081"/>
            <a:ext cx="3096000" cy="412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ersonne, plein air, homme, funérailles&#10;&#10;Description générée automatiquement">
            <a:extLst>
              <a:ext uri="{FF2B5EF4-FFF2-40B4-BE49-F238E27FC236}">
                <a16:creationId xmlns:a16="http://schemas.microsoft.com/office/drawing/2014/main" id="{7A3DD8A1-B367-71A9-147F-CF442D2C95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001" y="424234"/>
            <a:ext cx="4068000" cy="30047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05B2B3-E5CE-6644-9C5E-DA937317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3CE1C38-9611-36A9-4E7F-5646936D8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42E97D-E3A6-C777-E762-538A03F2C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110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lein air, femme, bâtiment&#10;&#10;Description générée automatiquement">
            <a:extLst>
              <a:ext uri="{FF2B5EF4-FFF2-40B4-BE49-F238E27FC236}">
                <a16:creationId xmlns:a16="http://schemas.microsoft.com/office/drawing/2014/main" id="{532D4865-B8F4-3DC7-CB54-7D6F781B6D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01" y="451421"/>
            <a:ext cx="2988000" cy="44798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bâtiment, arche, arcade, sol&#10;&#10;Description générée automatiquement">
            <a:extLst>
              <a:ext uri="{FF2B5EF4-FFF2-40B4-BE49-F238E27FC236}">
                <a16:creationId xmlns:a16="http://schemas.microsoft.com/office/drawing/2014/main" id="{CC37F812-1935-F3F1-B794-C600835166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2199" y="461600"/>
            <a:ext cx="4716000" cy="31455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 10" descr="Une image contenant nuit, plein air, arbre, obscurité&#10;&#10;Description générée automatiquement">
            <a:extLst>
              <a:ext uri="{FF2B5EF4-FFF2-40B4-BE49-F238E27FC236}">
                <a16:creationId xmlns:a16="http://schemas.microsoft.com/office/drawing/2014/main" id="{14CEEBDC-6FB3-599C-0453-BBBBDB32777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358" y="3745126"/>
            <a:ext cx="4320000" cy="28813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091431-2978-37F2-22C1-83986A662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880047-D943-A04C-6A67-85726CBE0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19E4758-7642-935F-FDDF-7AF67D279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48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bâtiment&#10;&#10;Description générée automatiquement">
            <a:extLst>
              <a:ext uri="{FF2B5EF4-FFF2-40B4-BE49-F238E27FC236}">
                <a16:creationId xmlns:a16="http://schemas.microsoft.com/office/drawing/2014/main" id="{314DDBCB-0CEA-8300-DE33-F4325FE6AA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826" y="983848"/>
            <a:ext cx="6876000" cy="5157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0D9410-693B-EA94-8577-A4A20F923A7B}"/>
              </a:ext>
            </a:extLst>
          </p:cNvPr>
          <p:cNvSpPr txBox="1"/>
          <p:nvPr/>
        </p:nvSpPr>
        <p:spPr>
          <a:xfrm>
            <a:off x="1651172" y="717152"/>
            <a:ext cx="1025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</a:t>
            </a:r>
            <a:r>
              <a:rPr lang="fr-FR" sz="2400" b="1" dirty="0" err="1">
                <a:solidFill>
                  <a:srgbClr val="FFFF00"/>
                </a:solidFill>
              </a:rPr>
              <a:t>Sanch</a:t>
            </a:r>
            <a:r>
              <a:rPr lang="fr-FR" sz="2400" b="1" dirty="0">
                <a:solidFill>
                  <a:srgbClr val="FFFF00"/>
                </a:solidFill>
              </a:rPr>
              <a:t> Fête Folklorique à Perpignan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22CEF16-A9F9-68BD-EDBB-3EB0C8D95CEA}"/>
              </a:ext>
            </a:extLst>
          </p:cNvPr>
          <p:cNvSpPr txBox="1"/>
          <p:nvPr/>
        </p:nvSpPr>
        <p:spPr>
          <a:xfrm>
            <a:off x="2940908" y="6176711"/>
            <a:ext cx="800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17EA761-8A7A-A31A-1AF8-CBF77F063D8E}"/>
              </a:ext>
            </a:extLst>
          </p:cNvPr>
          <p:cNvSpPr txBox="1"/>
          <p:nvPr/>
        </p:nvSpPr>
        <p:spPr>
          <a:xfrm>
            <a:off x="7352270" y="6140848"/>
            <a:ext cx="3138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641CF2A-7934-4DCC-541D-9C7428B89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29/03/2024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20851034-0316-9577-3AC3-F333411C1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E8F37D17-2C25-33C3-77C3-DBE77F2CC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EAF83-708F-48BE-8F35-77D8249FEC4B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11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183</Words>
  <Application>Microsoft Office PowerPoint</Application>
  <PresentationFormat>Grand écran</PresentationFormat>
  <Paragraphs>67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2024-03-29T05:05:30Z</dcterms:created>
  <dcterms:modified xsi:type="dcterms:W3CDTF">2024-03-29T08:41:42Z</dcterms:modified>
</cp:coreProperties>
</file>