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9" r:id="rId3"/>
    <p:sldId id="268" r:id="rId4"/>
    <p:sldId id="270" r:id="rId5"/>
    <p:sldId id="269" r:id="rId6"/>
    <p:sldId id="267" r:id="rId7"/>
    <p:sldId id="266" r:id="rId8"/>
    <p:sldId id="265" r:id="rId9"/>
    <p:sldId id="263" r:id="rId10"/>
    <p:sldId id="264" r:id="rId11"/>
    <p:sldId id="262" r:id="rId12"/>
    <p:sldId id="260" r:id="rId13"/>
    <p:sldId id="261" r:id="rId14"/>
    <p:sldId id="259" r:id="rId15"/>
    <p:sldId id="258" r:id="rId16"/>
    <p:sldId id="257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80" r:id="rId26"/>
    <p:sldId id="283" r:id="rId27"/>
    <p:sldId id="284" r:id="rId2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9709" autoAdjust="0"/>
    <p:restoredTop sz="94660"/>
  </p:normalViewPr>
  <p:slideViewPr>
    <p:cSldViewPr snapToGrid="0">
      <p:cViewPr varScale="1">
        <p:scale>
          <a:sx n="73" d="100"/>
          <a:sy n="73" d="100"/>
        </p:scale>
        <p:origin x="5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C4E7CA-80DF-FF3E-DFE3-035D4AE5E9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F291BA8-7E31-E725-7925-CEA0019F7C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BCF5F00-6A65-C747-126F-CDCED6E0E2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60F6F-E7D2-42D7-B3BB-643B474D824F}" type="datetimeFigureOut">
              <a:rPr lang="fr-FR" smtClean="0"/>
              <a:t>30/03/2024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586B208-C2AA-6FA2-1948-5E92F7A176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CA6B053-894D-236D-A7FF-DB04B50803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F921D-28FB-47AE-B2CA-35821ED9A6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2542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95E533-0DA2-BD7C-099F-ED1D9F93FC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9518B1A-5FF3-04F5-8C71-2DB9FA927F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4C6E522-8BCB-9F95-8D31-A6CD63C27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60F6F-E7D2-42D7-B3BB-643B474D824F}" type="datetimeFigureOut">
              <a:rPr lang="fr-FR" smtClean="0"/>
              <a:t>30/03/2024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9D5DCA8-2FF5-23FE-D630-D9C1D29D83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EA941AC-B699-87C6-0573-540B78857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F921D-28FB-47AE-B2CA-35821ED9A6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3146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68FAAA-1FE0-3E30-2FD1-83A139DCB0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00518EA-AA39-0B37-A4CD-F8AFC6F427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64DEA4C-FC8B-645A-2FC5-5921282C4C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60F6F-E7D2-42D7-B3BB-643B474D824F}" type="datetimeFigureOut">
              <a:rPr lang="fr-FR" smtClean="0"/>
              <a:t>30/03/2024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DD952FA-CA30-B422-C241-22410D9739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FCABAE8-31B8-B1E5-4DC9-17C4CC2B9F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F921D-28FB-47AE-B2CA-35821ED9A6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67249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F9C123-9AE4-E995-DD1C-B5F5B6C84A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83D1CD2-07C4-8C4B-27B3-09C10621BC5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E978322-5B79-497D-3D7B-018D1CEE70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C8AA47E-72F4-8473-01CD-E203307EDD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60F6F-E7D2-42D7-B3BB-643B474D824F}" type="datetimeFigureOut">
              <a:rPr lang="fr-FR" smtClean="0"/>
              <a:t>30/03/2024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7BA36A4-C6EE-B2E8-F54B-7888AE477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DE40E7D-7628-5147-DB05-1176CF1E55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F921D-28FB-47AE-B2CA-35821ED9A6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47899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6E7CBE-FD3B-E685-7029-ACBC87DCB5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EEEB25F-7BA0-423D-5759-30F2BE7531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75A8A9C-33A0-A99D-3998-38F06F43F8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7E140715-4CD4-057B-C1CB-7B8968648F7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0A022736-F481-6671-19CB-928E015DBEC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3A43937E-F4FC-A98B-DD35-81AFC66407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60F6F-E7D2-42D7-B3BB-643B474D824F}" type="datetimeFigureOut">
              <a:rPr lang="fr-FR" smtClean="0"/>
              <a:t>30/03/2024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58D7550-082B-3E28-3820-5A534FA8EF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E85B8C9B-AE7D-BF9D-CC89-F31D8AF304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F921D-28FB-47AE-B2CA-35821ED9A6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4081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A69C2B-2D46-1883-4F39-D4D239E4EA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5CAD7F1-98DC-D2C5-7EAA-A60A51964B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60F6F-E7D2-42D7-B3BB-643B474D824F}" type="datetimeFigureOut">
              <a:rPr lang="fr-FR" smtClean="0"/>
              <a:t>30/03/2024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D4E4FBE-8DF1-C944-697C-9BC3935F7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60D3101-7F95-CF9C-52F1-4475E5C0B0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F921D-28FB-47AE-B2CA-35821ED9A6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36854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3FF7607-1FC9-6C39-1852-AC33500ACE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60F6F-E7D2-42D7-B3BB-643B474D824F}" type="datetimeFigureOut">
              <a:rPr lang="fr-FR" smtClean="0"/>
              <a:t>30/03/2024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B456B04-4E70-FFDA-4271-B151BC33A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1E49B74-3C94-B2B9-5280-058A358AAC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F921D-28FB-47AE-B2CA-35821ED9A6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58184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515FC9-93BF-AAF0-DBFE-D135773E79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F9F37E1-E158-D229-79AD-7A0FD17136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804E3F0-97ED-37D6-B3B7-2F64A7FB8D0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E2BD5F0-C29B-39B6-7616-449D68A2AE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60F6F-E7D2-42D7-B3BB-643B474D824F}" type="datetimeFigureOut">
              <a:rPr lang="fr-FR" smtClean="0"/>
              <a:t>30/03/2024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6D9B417-8603-D03E-242F-DE12E4C6D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23FF81B-D75F-B52E-1B61-2C0AFCB069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F921D-28FB-47AE-B2CA-35821ED9A6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39782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7C7EC0-8032-DFE2-068F-B0BAF30059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2A5D79D-61B6-EA14-D040-12F8A5E7C93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4EB70A2-C91D-75D2-0350-C462A856AA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12ADA1F-DCE8-5575-C81B-54E89671DD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60F6F-E7D2-42D7-B3BB-643B474D824F}" type="datetimeFigureOut">
              <a:rPr lang="fr-FR" smtClean="0"/>
              <a:t>30/03/2024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65729B7-7A54-808E-F5A3-BCAA134E57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059F463-2FDC-BAC1-B508-1EC0858A51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F921D-28FB-47AE-B2CA-35821ED9A6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97449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C38DBF-CC22-6AC6-0958-F3E6541D17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F7E6E8C-27A2-3D25-AE16-9C0D32114F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1ED74B1-1A8C-61B4-1E3E-BD1C5D2D5F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60F6F-E7D2-42D7-B3BB-643B474D824F}" type="datetimeFigureOut">
              <a:rPr lang="fr-FR" smtClean="0"/>
              <a:t>30/03/2024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80C1F9C-3B40-0555-02B2-D5D11D1C02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3AFAB86-BD29-85D0-328D-7E17FA1CE0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F921D-28FB-47AE-B2CA-35821ED9A6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65389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2ED23F5-3B81-C734-7B1E-B9A881AE0B9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7E837C2-8D0E-B821-82AF-5ADBF94DF5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9EFE8AB-5911-66BF-B7E1-7927FD6347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60F6F-E7D2-42D7-B3BB-643B474D824F}" type="datetimeFigureOut">
              <a:rPr lang="fr-FR" smtClean="0"/>
              <a:t>30/03/2024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532835B-E2DB-1C29-CC28-B08F52EE38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63E045E-B0C6-B932-F2EC-B859567B89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F921D-28FB-47AE-B2CA-35821ED9A6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44667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CFEAE357-441C-EDA2-C560-70103EE15F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6445814-E263-F344-6044-2745D81AFA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F0E4DF5-7BC0-3CB7-3E33-83A4EDF7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8C60F6F-E7D2-42D7-B3BB-643B474D824F}" type="datetimeFigureOut">
              <a:rPr lang="fr-FR" smtClean="0"/>
              <a:t>30/03/2024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902A5A0-3E98-7AA8-E169-41F44657689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ADCE0F5-CC43-D70F-8F9A-388C353272D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66F921D-28FB-47AE-B2CA-35821ED9A6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40576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oulin à vent, herbe&#10;&#10;Description générée automatiquement">
            <a:extLst>
              <a:ext uri="{FF2B5EF4-FFF2-40B4-BE49-F238E27FC236}">
                <a16:creationId xmlns:a16="http://schemas.microsoft.com/office/drawing/2014/main" id="{D598850F-05BE-E356-9DDA-F9925F2C2A8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287BD15-D9C5-D617-9974-2B7ED202257F}"/>
              </a:ext>
            </a:extLst>
          </p:cNvPr>
          <p:cNvSpPr txBox="1"/>
          <p:nvPr/>
        </p:nvSpPr>
        <p:spPr>
          <a:xfrm>
            <a:off x="804775" y="48167"/>
            <a:ext cx="11650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Présente Le Moulin De </a:t>
            </a:r>
            <a:r>
              <a:rPr lang="fr-FR" sz="2400" b="1" dirty="0" err="1">
                <a:solidFill>
                  <a:srgbClr val="FFFF00"/>
                </a:solidFill>
              </a:rPr>
              <a:t>Cugarel</a:t>
            </a:r>
            <a:r>
              <a:rPr lang="fr-FR" sz="2400" b="1" dirty="0">
                <a:solidFill>
                  <a:srgbClr val="FFFF00"/>
                </a:solidFill>
              </a:rPr>
              <a:t> Et La ville De Castelnaudary</a:t>
            </a:r>
          </a:p>
        </p:txBody>
      </p:sp>
    </p:spTree>
    <p:extLst>
      <p:ext uri="{BB962C8B-B14F-4D97-AF65-F5344CB8AC3E}">
        <p14:creationId xmlns:p14="http://schemas.microsoft.com/office/powerpoint/2010/main" val="1234768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  <p:sndAc>
          <p:stSnd loop="1">
            <p:snd r:embed="rId2" name="jean-pierre virgil AUDE.wav"/>
          </p:stSnd>
        </p:sndAc>
      </p:transition>
    </mc:Choice>
    <mc:Fallback>
      <p:transition spd="slow" advClick="0" advTm="8000">
        <p:fade/>
        <p:sndAc>
          <p:stSnd loop="1">
            <p:snd r:embed="rId2" name="jean-pierre virgil AUD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00B176C-C320-D78A-81B4-1D29F1BBBA5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b="1" dirty="0">
                <a:solidFill>
                  <a:srgbClr val="FFC000"/>
                </a:solidFill>
              </a:rPr>
              <a:t>Jadis, Castelnaudary était renommé pour ses moulins à vent. De 32 au début du XVIIème siècle, il n'en reste qu'un seul aujourd'hui : "Le Moulin de </a:t>
            </a:r>
            <a:r>
              <a:rPr lang="fr-FR" sz="5400" b="1" dirty="0" err="1">
                <a:solidFill>
                  <a:srgbClr val="FFC000"/>
                </a:solidFill>
              </a:rPr>
              <a:t>Cugarel</a:t>
            </a:r>
            <a:r>
              <a:rPr lang="fr-FR" sz="5400" b="1" dirty="0">
                <a:solidFill>
                  <a:srgbClr val="FFC000"/>
                </a:solidFill>
              </a:rPr>
              <a:t>". Entièrement restauré il domine la plaine du </a:t>
            </a:r>
            <a:r>
              <a:rPr lang="fr-FR" sz="5400" b="1" dirty="0" err="1">
                <a:solidFill>
                  <a:srgbClr val="FFC000"/>
                </a:solidFill>
              </a:rPr>
              <a:t>Fresquel</a:t>
            </a:r>
            <a:r>
              <a:rPr lang="fr-FR" sz="5400" b="1" dirty="0">
                <a:solidFill>
                  <a:srgbClr val="FFC000"/>
                </a:solidFill>
              </a:rPr>
              <a:t> (où se déroula une grande bataille). On peut observer le mécanisme…</a:t>
            </a:r>
          </a:p>
        </p:txBody>
      </p:sp>
    </p:spTree>
    <p:extLst>
      <p:ext uri="{BB962C8B-B14F-4D97-AF65-F5344CB8AC3E}">
        <p14:creationId xmlns:p14="http://schemas.microsoft.com/office/powerpoint/2010/main" val="23536845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ulin à vent, herbe, ciel&#10;&#10;Description générée automatiquement">
            <a:extLst>
              <a:ext uri="{FF2B5EF4-FFF2-40B4-BE49-F238E27FC236}">
                <a16:creationId xmlns:a16="http://schemas.microsoft.com/office/drawing/2014/main" id="{4F08A6B8-5602-8053-389B-39DF11C6B56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8990" y="597412"/>
            <a:ext cx="3780000" cy="283158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sol, herbe&#10;&#10;Description générée automatiquement">
            <a:extLst>
              <a:ext uri="{FF2B5EF4-FFF2-40B4-BE49-F238E27FC236}">
                <a16:creationId xmlns:a16="http://schemas.microsoft.com/office/drawing/2014/main" id="{0BA9E014-C5C1-67C1-0912-B98E5A56FB6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52640" y="3053336"/>
            <a:ext cx="4320000" cy="323609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931193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ouille, fer, en bois, bois&#10;&#10;Description générée automatiquement">
            <a:extLst>
              <a:ext uri="{FF2B5EF4-FFF2-40B4-BE49-F238E27FC236}">
                <a16:creationId xmlns:a16="http://schemas.microsoft.com/office/drawing/2014/main" id="{D1D4776D-7A32-5807-0C13-4CA653E4EC8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2470" y="3200400"/>
            <a:ext cx="4140000" cy="3105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bâtiment, Planche, bois, en bois&#10;&#10;Description générée automatiquement">
            <a:extLst>
              <a:ext uri="{FF2B5EF4-FFF2-40B4-BE49-F238E27FC236}">
                <a16:creationId xmlns:a16="http://schemas.microsoft.com/office/drawing/2014/main" id="{597D3738-9820-BD00-5D78-05121B54718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48092" y="491490"/>
            <a:ext cx="4320000" cy="324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368517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herbe, ciel, bâtiment&#10;&#10;Description générée automatiquement">
            <a:extLst>
              <a:ext uri="{FF2B5EF4-FFF2-40B4-BE49-F238E27FC236}">
                <a16:creationId xmlns:a16="http://schemas.microsoft.com/office/drawing/2014/main" id="{E9B9207A-2E72-AB4F-AB09-D48940CB6F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3890" y="525780"/>
            <a:ext cx="4032000" cy="302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roue, transport, en bois, vélo&#10;&#10;Description générée automatiquement">
            <a:extLst>
              <a:ext uri="{FF2B5EF4-FFF2-40B4-BE49-F238E27FC236}">
                <a16:creationId xmlns:a16="http://schemas.microsoft.com/office/drawing/2014/main" id="{12B3FCFA-6F30-E5C1-3ACF-4CD5394DD57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2110" y="2841120"/>
            <a:ext cx="4716000" cy="3537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77426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en bois, meubles, travail du bois&#10;&#10;Description générée automatiquement">
            <a:extLst>
              <a:ext uri="{FF2B5EF4-FFF2-40B4-BE49-F238E27FC236}">
                <a16:creationId xmlns:a16="http://schemas.microsoft.com/office/drawing/2014/main" id="{017C5F9F-5CBF-9969-5808-BBD66AD62C5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7318" y="3121380"/>
            <a:ext cx="4356000" cy="3267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bois, en bois, travail du bois, Planche&#10;&#10;Description générée automatiquement">
            <a:extLst>
              <a:ext uri="{FF2B5EF4-FFF2-40B4-BE49-F238E27FC236}">
                <a16:creationId xmlns:a16="http://schemas.microsoft.com/office/drawing/2014/main" id="{DEF79E2B-DA4E-05DF-5012-54B69FBF6E2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00672" y="502920"/>
            <a:ext cx="4464000" cy="3348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8588391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nuage&#10;&#10;Description générée automatiquement">
            <a:extLst>
              <a:ext uri="{FF2B5EF4-FFF2-40B4-BE49-F238E27FC236}">
                <a16:creationId xmlns:a16="http://schemas.microsoft.com/office/drawing/2014/main" id="{CEB67376-2C15-7C4E-8862-7C0E9703E3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3415" y="510541"/>
            <a:ext cx="4356000" cy="255024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bâtiment, habits, Visage humain, Faisceau&#10;&#10;Description générée automatiquement">
            <a:extLst>
              <a:ext uri="{FF2B5EF4-FFF2-40B4-BE49-F238E27FC236}">
                <a16:creationId xmlns:a16="http://schemas.microsoft.com/office/drawing/2014/main" id="{4BA52C8D-CC4E-14B4-4887-09D6157B5AC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89372" y="3429000"/>
            <a:ext cx="5190278" cy="291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832552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rbre&#10;&#10;Description générée automatiquement">
            <a:extLst>
              <a:ext uri="{FF2B5EF4-FFF2-40B4-BE49-F238E27FC236}">
                <a16:creationId xmlns:a16="http://schemas.microsoft.com/office/drawing/2014/main" id="{7A42D3EA-43C7-4787-3644-54303817C3D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5865" y="2486029"/>
            <a:ext cx="2916000" cy="3882248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texte, plein air, herbe, ciel&#10;&#10;Description générée automatiquement">
            <a:extLst>
              <a:ext uri="{FF2B5EF4-FFF2-40B4-BE49-F238E27FC236}">
                <a16:creationId xmlns:a16="http://schemas.microsoft.com/office/drawing/2014/main" id="{2D260FE4-064F-3BCF-39BE-6EEA174178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72045" y="485779"/>
            <a:ext cx="3434080" cy="4572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8578027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ois, en bois, Planche, travail du bois&#10;&#10;Description générée automatiquement">
            <a:extLst>
              <a:ext uri="{FF2B5EF4-FFF2-40B4-BE49-F238E27FC236}">
                <a16:creationId xmlns:a16="http://schemas.microsoft.com/office/drawing/2014/main" id="{FCB4EAA9-21FB-F826-A656-EA15EDF513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4380" y="445795"/>
            <a:ext cx="3384000" cy="450532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bois, bâtiment, Faisceau, en bois&#10;&#10;Description générée automatiquement">
            <a:extLst>
              <a:ext uri="{FF2B5EF4-FFF2-40B4-BE49-F238E27FC236}">
                <a16:creationId xmlns:a16="http://schemas.microsoft.com/office/drawing/2014/main" id="{0E19AAFA-03E5-5D4B-6B38-E56F2B8915D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53622" y="1828830"/>
            <a:ext cx="3482215" cy="464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8627737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nuage&#10;&#10;Description générée automatiquement">
            <a:extLst>
              <a:ext uri="{FF2B5EF4-FFF2-40B4-BE49-F238E27FC236}">
                <a16:creationId xmlns:a16="http://schemas.microsoft.com/office/drawing/2014/main" id="{A960FA79-6243-1ADF-BACE-92F4ED34274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2464" y="603000"/>
            <a:ext cx="5100426" cy="2988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moulin à vent, ciel, bâtiment&#10;&#10;Description générée automatiquement">
            <a:extLst>
              <a:ext uri="{FF2B5EF4-FFF2-40B4-BE49-F238E27FC236}">
                <a16:creationId xmlns:a16="http://schemas.microsoft.com/office/drawing/2014/main" id="{B334F682-DD36-5D08-275A-7A6DF76597F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10550" y="2097000"/>
            <a:ext cx="3240000" cy="432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642568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ciel, eau, bâtiment&#10;&#10;Description générée automatiquement">
            <a:extLst>
              <a:ext uri="{FF2B5EF4-FFF2-40B4-BE49-F238E27FC236}">
                <a16:creationId xmlns:a16="http://schemas.microsoft.com/office/drawing/2014/main" id="{F7BEB7F6-4910-0A52-87D9-3240B63E838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680782"/>
            <a:ext cx="7920000" cy="59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97111C28-A66E-648E-B810-DA886FC686B3}"/>
              </a:ext>
            </a:extLst>
          </p:cNvPr>
          <p:cNvSpPr txBox="1"/>
          <p:nvPr/>
        </p:nvSpPr>
        <p:spPr>
          <a:xfrm>
            <a:off x="4308764" y="110836"/>
            <a:ext cx="98921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La Ville De Castelnaudary</a:t>
            </a:r>
          </a:p>
        </p:txBody>
      </p:sp>
    </p:spTree>
    <p:extLst>
      <p:ext uri="{BB962C8B-B14F-4D97-AF65-F5344CB8AC3E}">
        <p14:creationId xmlns:p14="http://schemas.microsoft.com/office/powerpoint/2010/main" val="4069108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56F971D-91F9-AD5D-B43F-0B9B81D4666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/>
              <a:t>Castelnaudary Écouter (</a:t>
            </a:r>
            <a:r>
              <a:rPr lang="fr-FR" sz="2400" b="1" dirty="0" err="1"/>
              <a:t>Castèlnau</a:t>
            </a:r>
            <a:r>
              <a:rPr lang="fr-FR" sz="2400" b="1" dirty="0"/>
              <a:t> d'</a:t>
            </a:r>
            <a:r>
              <a:rPr lang="fr-FR" sz="2400" b="1" dirty="0" err="1"/>
              <a:t>Arri</a:t>
            </a:r>
            <a:r>
              <a:rPr lang="fr-FR" sz="2400" b="1" dirty="0"/>
              <a:t> en occitan local) est une commune française, située dans le Nord-Ouest du département de l'Aude en région Occitanie.</a:t>
            </a:r>
          </a:p>
          <a:p>
            <a:pPr algn="ctr"/>
            <a:endParaRPr lang="fr-FR" sz="2400" b="1" dirty="0"/>
          </a:p>
          <a:p>
            <a:pPr algn="ctr"/>
            <a:r>
              <a:rPr lang="fr-FR" sz="2400" b="1" dirty="0"/>
              <a:t>Sur le plan historique et culturel, la commune fait partie de l'ancienne province Lauragais, l'ancien « Pays de Cocagne », lié à la fois à la culture du pastel et à l’abondance des productions, et de « grenier à blé du Languedoc ». Exposée à un climat méditerranéen, elle est drainée par le canal du Midi, le </a:t>
            </a:r>
            <a:r>
              <a:rPr lang="fr-FR" sz="2400" b="1" dirty="0" err="1"/>
              <a:t>Fresquel</a:t>
            </a:r>
            <a:r>
              <a:rPr lang="fr-FR" sz="2400" b="1" dirty="0"/>
              <a:t>, le ruisseau de Glandes, le ruisseau de l'</a:t>
            </a:r>
            <a:r>
              <a:rPr lang="fr-FR" sz="2400" b="1" dirty="0" err="1"/>
              <a:t>Argentouire</a:t>
            </a:r>
            <a:r>
              <a:rPr lang="fr-FR" sz="2400" b="1" dirty="0"/>
              <a:t>, le ruisseau de </a:t>
            </a:r>
            <a:r>
              <a:rPr lang="fr-FR" sz="2400" b="1" dirty="0" err="1"/>
              <a:t>Tréboul</a:t>
            </a:r>
            <a:r>
              <a:rPr lang="fr-FR" sz="2400" b="1" dirty="0"/>
              <a:t>, le ruisseau de Fendeille, le ruisseau de Laval Basse et par deux autres cours d'eau.</a:t>
            </a:r>
          </a:p>
          <a:p>
            <a:pPr algn="ctr"/>
            <a:endParaRPr lang="fr-FR" sz="2400" b="1" dirty="0"/>
          </a:p>
          <a:p>
            <a:pPr algn="ctr"/>
            <a:r>
              <a:rPr lang="fr-FR" sz="2400" b="1" dirty="0"/>
              <a:t>Castelnaudary est une commune urbaine qui compte 12 448 habitants en 2021, après avoir connu une forte hausse de la population depuis 1975. Elle appartient à l'unité urbaine de Castelnaudary et fait partie de l'aire d'attraction de Castelnaudary. Ses habitants sont appelés les Chauriens ou Chauriennes.</a:t>
            </a:r>
          </a:p>
          <a:p>
            <a:pPr algn="ctr"/>
            <a:endParaRPr lang="fr-FR" sz="2400" b="1" dirty="0"/>
          </a:p>
          <a:p>
            <a:pPr algn="ctr"/>
            <a:r>
              <a:rPr lang="fr-FR" sz="2400" b="1" dirty="0"/>
              <a:t>La ville est connue pour son cassoulet, dont elle se proclame la capitale mondiale, et qui est célébré chaque année en août depuis 2000.</a:t>
            </a:r>
          </a:p>
        </p:txBody>
      </p:sp>
    </p:spTree>
    <p:extLst>
      <p:ext uri="{BB962C8B-B14F-4D97-AF65-F5344CB8AC3E}">
        <p14:creationId xmlns:p14="http://schemas.microsoft.com/office/powerpoint/2010/main" val="2393132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arbre&#10;&#10;Description générée automatiquement">
            <a:extLst>
              <a:ext uri="{FF2B5EF4-FFF2-40B4-BE49-F238E27FC236}">
                <a16:creationId xmlns:a16="http://schemas.microsoft.com/office/drawing/2014/main" id="{45793899-9413-6DFF-3BEA-3D2D9F4EA2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3940" y="459000"/>
            <a:ext cx="8913502" cy="59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9C3A846-871B-33E1-810B-980816518EEA}"/>
              </a:ext>
            </a:extLst>
          </p:cNvPr>
          <p:cNvSpPr txBox="1"/>
          <p:nvPr/>
        </p:nvSpPr>
        <p:spPr>
          <a:xfrm>
            <a:off x="4193515" y="5905831"/>
            <a:ext cx="64839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Grand Bassin sur le canal du Midi</a:t>
            </a:r>
          </a:p>
        </p:txBody>
      </p:sp>
    </p:spTree>
    <p:extLst>
      <p:ext uri="{BB962C8B-B14F-4D97-AF65-F5344CB8AC3E}">
        <p14:creationId xmlns:p14="http://schemas.microsoft.com/office/powerpoint/2010/main" val="36019558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texte&#10;&#10;Description générée automatiquement">
            <a:extLst>
              <a:ext uri="{FF2B5EF4-FFF2-40B4-BE49-F238E27FC236}">
                <a16:creationId xmlns:a16="http://schemas.microsoft.com/office/drawing/2014/main" id="{F3268680-4E70-C9A5-D58E-CBC6B859FE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1627" y="369000"/>
            <a:ext cx="6416776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425DD6D-590B-7420-8D49-EE19464F2A84}"/>
              </a:ext>
            </a:extLst>
          </p:cNvPr>
          <p:cNvSpPr txBox="1"/>
          <p:nvPr/>
        </p:nvSpPr>
        <p:spPr>
          <a:xfrm>
            <a:off x="8215745" y="3165764"/>
            <a:ext cx="397625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Quai et plaque commémorative dédiés à Thomas Jefferson en mémoire de son passage à Castelnaudary en mai 1787.</a:t>
            </a:r>
          </a:p>
        </p:txBody>
      </p:sp>
    </p:spTree>
    <p:extLst>
      <p:ext uri="{BB962C8B-B14F-4D97-AF65-F5344CB8AC3E}">
        <p14:creationId xmlns:p14="http://schemas.microsoft.com/office/powerpoint/2010/main" val="29882494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immeuble gouvernemental, fenêtre&#10;&#10;Description générée automatiquement">
            <a:extLst>
              <a:ext uri="{FF2B5EF4-FFF2-40B4-BE49-F238E27FC236}">
                <a16:creationId xmlns:a16="http://schemas.microsoft.com/office/drawing/2014/main" id="{55FF5979-42C6-1BE1-052F-42F1EE807EF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5944" y="459000"/>
            <a:ext cx="8913505" cy="594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DABF2E7-59D6-6885-D44E-533375D8C934}"/>
              </a:ext>
            </a:extLst>
          </p:cNvPr>
          <p:cNvSpPr txBox="1"/>
          <p:nvPr/>
        </p:nvSpPr>
        <p:spPr>
          <a:xfrm>
            <a:off x="96982" y="4488597"/>
            <a:ext cx="22389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Mairie de Castelnaudary.</a:t>
            </a:r>
          </a:p>
        </p:txBody>
      </p:sp>
    </p:spTree>
    <p:extLst>
      <p:ext uri="{BB962C8B-B14F-4D97-AF65-F5344CB8AC3E}">
        <p14:creationId xmlns:p14="http://schemas.microsoft.com/office/powerpoint/2010/main" val="21090199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Architecture médiévale, ciel&#10;&#10;Description générée automatiquement">
            <a:extLst>
              <a:ext uri="{FF2B5EF4-FFF2-40B4-BE49-F238E27FC236}">
                <a16:creationId xmlns:a16="http://schemas.microsoft.com/office/drawing/2014/main" id="{799CE538-ADAB-DB4B-F6F9-FF184F3748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9763" y="459000"/>
            <a:ext cx="8913503" cy="594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185074E-77A4-0F62-AC22-5334FC67A334}"/>
              </a:ext>
            </a:extLst>
          </p:cNvPr>
          <p:cNvSpPr txBox="1"/>
          <p:nvPr/>
        </p:nvSpPr>
        <p:spPr>
          <a:xfrm>
            <a:off x="10155382" y="4193772"/>
            <a:ext cx="2036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Collégiale de Saint-Michel.</a:t>
            </a:r>
          </a:p>
        </p:txBody>
      </p:sp>
    </p:spTree>
    <p:extLst>
      <p:ext uri="{BB962C8B-B14F-4D97-AF65-F5344CB8AC3E}">
        <p14:creationId xmlns:p14="http://schemas.microsoft.com/office/powerpoint/2010/main" val="21410164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statue, Sculpture, Sculpture sur pierre&#10;&#10;Description générée automatiquement">
            <a:extLst>
              <a:ext uri="{FF2B5EF4-FFF2-40B4-BE49-F238E27FC236}">
                <a16:creationId xmlns:a16="http://schemas.microsoft.com/office/drawing/2014/main" id="{98AF081D-779A-AA67-2E7E-502D8AC2BFA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94764" y="189000"/>
            <a:ext cx="4320000" cy="64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8F5DAF5-A0FB-C47F-CF56-BB3121F42C0A}"/>
              </a:ext>
            </a:extLst>
          </p:cNvPr>
          <p:cNvSpPr txBox="1"/>
          <p:nvPr/>
        </p:nvSpPr>
        <p:spPr>
          <a:xfrm>
            <a:off x="2355273" y="4225636"/>
            <a:ext cx="38792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Croix de cimetière, 16e siècle.</a:t>
            </a:r>
          </a:p>
        </p:txBody>
      </p:sp>
    </p:spTree>
    <p:extLst>
      <p:ext uri="{BB962C8B-B14F-4D97-AF65-F5344CB8AC3E}">
        <p14:creationId xmlns:p14="http://schemas.microsoft.com/office/powerpoint/2010/main" val="4171117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nuage, ciel&#10;&#10;Description générée automatiquement">
            <a:extLst>
              <a:ext uri="{FF2B5EF4-FFF2-40B4-BE49-F238E27FC236}">
                <a16:creationId xmlns:a16="http://schemas.microsoft.com/office/drawing/2014/main" id="{F038682B-7C40-6339-3591-C8B2DF5427E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3511" y="459000"/>
            <a:ext cx="8913500" cy="5940000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4D8C3EC-C719-A298-69AE-5EAF0B960919}"/>
              </a:ext>
            </a:extLst>
          </p:cNvPr>
          <p:cNvSpPr txBox="1"/>
          <p:nvPr/>
        </p:nvSpPr>
        <p:spPr>
          <a:xfrm>
            <a:off x="10030691" y="3906982"/>
            <a:ext cx="21613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Présidial et musée du Lauragais.</a:t>
            </a:r>
          </a:p>
        </p:txBody>
      </p:sp>
    </p:spTree>
    <p:extLst>
      <p:ext uri="{BB962C8B-B14F-4D97-AF65-F5344CB8AC3E}">
        <p14:creationId xmlns:p14="http://schemas.microsoft.com/office/powerpoint/2010/main" val="22979538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commencement, habits, Graduation&#10;&#10;Description générée automatiquement">
            <a:extLst>
              <a:ext uri="{FF2B5EF4-FFF2-40B4-BE49-F238E27FC236}">
                <a16:creationId xmlns:a16="http://schemas.microsoft.com/office/drawing/2014/main" id="{26010EFB-21F3-33E4-438C-EB57D83071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2000" y="417161"/>
            <a:ext cx="10368000" cy="5692032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663A04B-0D3D-7973-8789-9256738D41FF}"/>
              </a:ext>
            </a:extLst>
          </p:cNvPr>
          <p:cNvSpPr txBox="1"/>
          <p:nvPr/>
        </p:nvSpPr>
        <p:spPr>
          <a:xfrm>
            <a:off x="2618509" y="6210006"/>
            <a:ext cx="1036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grande confrérie du Cassoulet de Castelnaudary.</a:t>
            </a:r>
          </a:p>
        </p:txBody>
      </p:sp>
    </p:spTree>
    <p:extLst>
      <p:ext uri="{BB962C8B-B14F-4D97-AF65-F5344CB8AC3E}">
        <p14:creationId xmlns:p14="http://schemas.microsoft.com/office/powerpoint/2010/main" val="34233675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leur, Fleuristerie&#10;&#10;Description générée automatiquement">
            <a:extLst>
              <a:ext uri="{FF2B5EF4-FFF2-40B4-BE49-F238E27FC236}">
                <a16:creationId xmlns:a16="http://schemas.microsoft.com/office/drawing/2014/main" id="{366B9C10-FFAD-C198-3DFE-E3ADDDBA35C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1000" y="489556"/>
            <a:ext cx="5292000" cy="298982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CCF815D-A16E-CA56-87FA-83866817C0FC}"/>
              </a:ext>
            </a:extLst>
          </p:cNvPr>
          <p:cNvSpPr txBox="1"/>
          <p:nvPr/>
        </p:nvSpPr>
        <p:spPr>
          <a:xfrm>
            <a:off x="820131" y="3479385"/>
            <a:ext cx="48137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La </a:t>
            </a:r>
            <a:r>
              <a:rPr lang="fr-FR" sz="2400" b="1" dirty="0">
                <a:solidFill>
                  <a:srgbClr val="FFFF00"/>
                </a:solidFill>
              </a:rPr>
              <a:t>pépinière de commerces sera au cœur de la place rénovée.</a:t>
            </a:r>
            <a:endParaRPr lang="fr-FR" b="1" dirty="0">
              <a:solidFill>
                <a:srgbClr val="FFFF00"/>
              </a:solidFill>
            </a:endParaRPr>
          </a:p>
        </p:txBody>
      </p:sp>
      <p:pic>
        <p:nvPicPr>
          <p:cNvPr id="5" name="Image 4" descr="Une image contenant plein air, eau, ciel, reflet&#10;&#10;Description générée automatiquement">
            <a:extLst>
              <a:ext uri="{FF2B5EF4-FFF2-40B4-BE49-F238E27FC236}">
                <a16:creationId xmlns:a16="http://schemas.microsoft.com/office/drawing/2014/main" id="{FA4E9E69-1C4C-DD52-4545-9DE563CD640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99000" y="3292366"/>
            <a:ext cx="4212000" cy="3159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874342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382405E3-A84E-6462-CC44-EB3981DAC3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479" y="3145564"/>
            <a:ext cx="4788000" cy="3186175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A14C5F7E-8314-F750-7DA2-3BA20705F188}"/>
              </a:ext>
            </a:extLst>
          </p:cNvPr>
          <p:cNvSpPr txBox="1"/>
          <p:nvPr/>
        </p:nvSpPr>
        <p:spPr>
          <a:xfrm>
            <a:off x="1757548" y="2683899"/>
            <a:ext cx="4946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Castelnaudary</a:t>
            </a:r>
          </a:p>
        </p:txBody>
      </p:sp>
      <p:pic>
        <p:nvPicPr>
          <p:cNvPr id="5" name="Image 4" descr="Une image contenant Photographie aérienne, Vue plongeante, aérien, plein air&#10;&#10;Description générée automatiquement">
            <a:extLst>
              <a:ext uri="{FF2B5EF4-FFF2-40B4-BE49-F238E27FC236}">
                <a16:creationId xmlns:a16="http://schemas.microsoft.com/office/drawing/2014/main" id="{D6675737-8C85-931C-BC5D-DC0AD01393A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06539" y="651366"/>
            <a:ext cx="5688000" cy="32232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B5DBF22-9EC6-A2A1-4220-6104252814F8}"/>
              </a:ext>
            </a:extLst>
          </p:cNvPr>
          <p:cNvSpPr txBox="1"/>
          <p:nvPr/>
        </p:nvSpPr>
        <p:spPr>
          <a:xfrm>
            <a:off x="8118764" y="3874566"/>
            <a:ext cx="59990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Castelnaudary 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13338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leur, Fleuristerie&#10;&#10;Description générée automatiquement">
            <a:extLst>
              <a:ext uri="{FF2B5EF4-FFF2-40B4-BE49-F238E27FC236}">
                <a16:creationId xmlns:a16="http://schemas.microsoft.com/office/drawing/2014/main" id="{FF39BA59-952C-CD5F-308C-E430D021A8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8860" y="378154"/>
            <a:ext cx="5400000" cy="3050846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D6CE9E4-1AFD-4FCF-401F-9EC544FA1C03}"/>
              </a:ext>
            </a:extLst>
          </p:cNvPr>
          <p:cNvSpPr txBox="1"/>
          <p:nvPr/>
        </p:nvSpPr>
        <p:spPr>
          <a:xfrm>
            <a:off x="720436" y="3505337"/>
            <a:ext cx="58604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pépinière de commerces sera au cœur de la place rénovée.</a:t>
            </a:r>
          </a:p>
        </p:txBody>
      </p:sp>
      <p:pic>
        <p:nvPicPr>
          <p:cNvPr id="6" name="Image 5" descr="Une image contenant plein air, ciel, arbre, lac&#10;&#10;Description générée automatiquement">
            <a:extLst>
              <a:ext uri="{FF2B5EF4-FFF2-40B4-BE49-F238E27FC236}">
                <a16:creationId xmlns:a16="http://schemas.microsoft.com/office/drawing/2014/main" id="{CA38FC0D-20AC-7470-26ED-C55910B8830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3140" y="3145053"/>
            <a:ext cx="5040000" cy="335657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70569ED-DED9-742D-0836-7CC94E6B1E7B}"/>
              </a:ext>
            </a:extLst>
          </p:cNvPr>
          <p:cNvSpPr txBox="1"/>
          <p:nvPr/>
        </p:nvSpPr>
        <p:spPr>
          <a:xfrm>
            <a:off x="8091054" y="2581676"/>
            <a:ext cx="5153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Castelnaudary</a:t>
            </a:r>
          </a:p>
        </p:txBody>
      </p:sp>
    </p:spTree>
    <p:extLst>
      <p:ext uri="{BB962C8B-B14F-4D97-AF65-F5344CB8AC3E}">
        <p14:creationId xmlns:p14="http://schemas.microsoft.com/office/powerpoint/2010/main" val="38438662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ruelle, pot de fleurs&#10;&#10;Description générée automatiquement">
            <a:extLst>
              <a:ext uri="{FF2B5EF4-FFF2-40B4-BE49-F238E27FC236}">
                <a16:creationId xmlns:a16="http://schemas.microsoft.com/office/drawing/2014/main" id="{02F332C4-66C3-A5DC-AF5C-146A571D827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239" y="376237"/>
            <a:ext cx="5616000" cy="280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2A3D86C7-B462-0497-569A-AD049BF3AC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43057" y="3429000"/>
            <a:ext cx="5400000" cy="305218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AE8762EC-0091-F371-24C1-CADB8EDEA666}"/>
              </a:ext>
            </a:extLst>
          </p:cNvPr>
          <p:cNvSpPr txBox="1"/>
          <p:nvPr/>
        </p:nvSpPr>
        <p:spPr>
          <a:xfrm>
            <a:off x="1874693" y="4431873"/>
            <a:ext cx="5616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Castelnaudary</a:t>
            </a:r>
          </a:p>
        </p:txBody>
      </p:sp>
    </p:spTree>
    <p:extLst>
      <p:ext uri="{BB962C8B-B14F-4D97-AF65-F5344CB8AC3E}">
        <p14:creationId xmlns:p14="http://schemas.microsoft.com/office/powerpoint/2010/main" val="27589274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voiture, ciel&#10;&#10;Description générée automatiquement">
            <a:extLst>
              <a:ext uri="{FF2B5EF4-FFF2-40B4-BE49-F238E27FC236}">
                <a16:creationId xmlns:a16="http://schemas.microsoft.com/office/drawing/2014/main" id="{BB937218-6920-AB01-8AD6-5A03AA2D02E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9816" y="409247"/>
            <a:ext cx="5112000" cy="288813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AD08435-E821-72FB-1946-320CA44898E6}"/>
              </a:ext>
            </a:extLst>
          </p:cNvPr>
          <p:cNvSpPr txBox="1"/>
          <p:nvPr/>
        </p:nvSpPr>
        <p:spPr>
          <a:xfrm>
            <a:off x="402023" y="4204854"/>
            <a:ext cx="51675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marché du samedi fait toujours le plein.</a:t>
            </a:r>
          </a:p>
        </p:txBody>
      </p:sp>
      <p:pic>
        <p:nvPicPr>
          <p:cNvPr id="6" name="Image 5" descr="Une image contenant personne, habits, plein air, homme&#10;&#10;Description générée automatiquement">
            <a:extLst>
              <a:ext uri="{FF2B5EF4-FFF2-40B4-BE49-F238E27FC236}">
                <a16:creationId xmlns:a16="http://schemas.microsoft.com/office/drawing/2014/main" id="{DFFB6F15-E697-67B4-3BBC-542FBD8767E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2184" y="3297381"/>
            <a:ext cx="5580000" cy="315254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706994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Architecture médiévale, ciel&#10;&#10;Description générée automatiquement">
            <a:extLst>
              <a:ext uri="{FF2B5EF4-FFF2-40B4-BE49-F238E27FC236}">
                <a16:creationId xmlns:a16="http://schemas.microsoft.com/office/drawing/2014/main" id="{73A822D1-97B8-5BFF-3C05-E723320441A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892" y="459000"/>
            <a:ext cx="8913500" cy="594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70F756B-AE47-DD8C-8C8D-95ADA60D1D06}"/>
              </a:ext>
            </a:extLst>
          </p:cNvPr>
          <p:cNvSpPr txBox="1"/>
          <p:nvPr/>
        </p:nvSpPr>
        <p:spPr>
          <a:xfrm>
            <a:off x="9315726" y="4260273"/>
            <a:ext cx="25353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Collégiale de Saint-Michel.</a:t>
            </a:r>
          </a:p>
        </p:txBody>
      </p:sp>
    </p:spTree>
    <p:extLst>
      <p:ext uri="{BB962C8B-B14F-4D97-AF65-F5344CB8AC3E}">
        <p14:creationId xmlns:p14="http://schemas.microsoft.com/office/powerpoint/2010/main" val="11512599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utel, bâtiment, lieu de culte, Lieux sacrés&#10;&#10;Description générée automatiquement">
            <a:extLst>
              <a:ext uri="{FF2B5EF4-FFF2-40B4-BE49-F238E27FC236}">
                <a16:creationId xmlns:a16="http://schemas.microsoft.com/office/drawing/2014/main" id="{E1435CB0-E976-A941-EA94-F21A1263BE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7049" y="2987643"/>
            <a:ext cx="4230000" cy="338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chapelle, cathédrale, bâtiment, Paroisse&#10;&#10;Description générée automatiquement">
            <a:extLst>
              <a:ext uri="{FF2B5EF4-FFF2-40B4-BE49-F238E27FC236}">
                <a16:creationId xmlns:a16="http://schemas.microsoft.com/office/drawing/2014/main" id="{F4D52735-D921-7FD7-8C6A-66DCE559810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82951" y="486357"/>
            <a:ext cx="4392000" cy="294264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042120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vitrail, verre, fenêtre&#10;&#10;Description générée automatiquement">
            <a:extLst>
              <a:ext uri="{FF2B5EF4-FFF2-40B4-BE49-F238E27FC236}">
                <a16:creationId xmlns:a16="http://schemas.microsoft.com/office/drawing/2014/main" id="{C50E8B01-40C6-FE14-9F1C-7F0648D9AC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0255" y="477289"/>
            <a:ext cx="5004000" cy="333266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fenêtre, vitrail, bâtiment, Symétrie&#10;&#10;Description générée automatiquement">
            <a:extLst>
              <a:ext uri="{FF2B5EF4-FFF2-40B4-BE49-F238E27FC236}">
                <a16:creationId xmlns:a16="http://schemas.microsoft.com/office/drawing/2014/main" id="{712F2064-2EDA-2E4C-6976-A24259D634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75347" y="3162531"/>
            <a:ext cx="4796398" cy="320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16D65D56-C5FB-96DA-50CD-F748E37BA098}"/>
              </a:ext>
            </a:extLst>
          </p:cNvPr>
          <p:cNvSpPr txBox="1"/>
          <p:nvPr/>
        </p:nvSpPr>
        <p:spPr>
          <a:xfrm>
            <a:off x="6096000" y="352598"/>
            <a:ext cx="63869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Présenté </a:t>
            </a:r>
            <a:r>
              <a:rPr lang="fr-FR" sz="2400" b="1" dirty="0" err="1">
                <a:solidFill>
                  <a:srgbClr val="FFFF00"/>
                </a:solidFill>
              </a:rPr>
              <a:t>LeS</a:t>
            </a:r>
            <a:r>
              <a:rPr lang="fr-FR" sz="2400" b="1" dirty="0">
                <a:solidFill>
                  <a:srgbClr val="FFFF00"/>
                </a:solidFill>
              </a:rPr>
              <a:t> Moulins De </a:t>
            </a:r>
            <a:r>
              <a:rPr lang="fr-FR" sz="2400" b="1" dirty="0" err="1">
                <a:solidFill>
                  <a:srgbClr val="FFFF00"/>
                </a:solidFill>
              </a:rPr>
              <a:t>Cugarel</a:t>
            </a:r>
            <a:r>
              <a:rPr lang="fr-FR" sz="2400" b="1" dirty="0">
                <a:solidFill>
                  <a:srgbClr val="FFFF00"/>
                </a:solidFill>
              </a:rPr>
              <a:t> Et La Ville de Castelnaudary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E847E4E4-3155-66F8-5442-C8B79EC7E8C0}"/>
              </a:ext>
            </a:extLst>
          </p:cNvPr>
          <p:cNvSpPr txBox="1"/>
          <p:nvPr/>
        </p:nvSpPr>
        <p:spPr>
          <a:xfrm>
            <a:off x="8432799" y="1210040"/>
            <a:ext cx="33389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Aude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C1D3D093-EABE-D12E-76DA-2C2792074B21}"/>
              </a:ext>
            </a:extLst>
          </p:cNvPr>
          <p:cNvSpPr txBox="1"/>
          <p:nvPr/>
        </p:nvSpPr>
        <p:spPr>
          <a:xfrm>
            <a:off x="1083909" y="4533698"/>
            <a:ext cx="54032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 Images Et Le Son Du Net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4D9FA0DD-F372-910A-CCBA-F25F477C5E09}"/>
              </a:ext>
            </a:extLst>
          </p:cNvPr>
          <p:cNvSpPr txBox="1"/>
          <p:nvPr/>
        </p:nvSpPr>
        <p:spPr>
          <a:xfrm>
            <a:off x="2750545" y="5153891"/>
            <a:ext cx="49322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4239110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origami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</TotalTime>
  <Words>388</Words>
  <Application>Microsoft Office PowerPoint</Application>
  <PresentationFormat>Grand écran</PresentationFormat>
  <Paragraphs>29</Paragraphs>
  <Slides>27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31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5</cp:revision>
  <dcterms:created xsi:type="dcterms:W3CDTF">2024-03-29T09:36:33Z</dcterms:created>
  <dcterms:modified xsi:type="dcterms:W3CDTF">2024-03-30T09:55:44Z</dcterms:modified>
</cp:coreProperties>
</file>