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1" r:id="rId3"/>
    <p:sldId id="258" r:id="rId4"/>
    <p:sldId id="262" r:id="rId5"/>
    <p:sldId id="264" r:id="rId6"/>
    <p:sldId id="265" r:id="rId7"/>
    <p:sldId id="277" r:id="rId8"/>
    <p:sldId id="266" r:id="rId9"/>
    <p:sldId id="267" r:id="rId10"/>
    <p:sldId id="268" r:id="rId11"/>
    <p:sldId id="269" r:id="rId12"/>
    <p:sldId id="270" r:id="rId13"/>
    <p:sldId id="272" r:id="rId14"/>
    <p:sldId id="273" r:id="rId15"/>
    <p:sldId id="271" r:id="rId16"/>
    <p:sldId id="263" r:id="rId17"/>
    <p:sldId id="274" r:id="rId18"/>
    <p:sldId id="276"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Bnq+VqbFSCMWW1/FRh5xQ==" hashData="OKch0BzzWde9+bDaHAA70woajFop+4LvIvEYg0Sq9x2qckIlk3yV8cwKNENpG+pBg1qmKaoC9/Zq2yeqJ9CoN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smtClean="0"/>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3345219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9975503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30931904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6A5628DE-8423-4779-B6AD-4C94F501E635}"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3491560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A5628DE-8423-4779-B6AD-4C94F501E635}" type="datetimeFigureOut">
              <a:rPr lang="fr-FR" smtClean="0"/>
              <a:t>24/03/2024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3986363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7" name="Date Placeholder 2"/>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3"/>
          <p:cNvSpPr>
            <a:spLocks noGrp="1"/>
          </p:cNvSpPr>
          <p:nvPr>
            <p:ph type="ftr" sz="quarter" idx="11"/>
          </p:nvPr>
        </p:nvSpPr>
        <p:spPr/>
        <p:txBody>
          <a:bodyPr/>
          <a:lstStyle/>
          <a:p>
            <a:endParaRPr lang="fr-FR"/>
          </a:p>
        </p:txBody>
      </p:sp>
      <p:sp>
        <p:nvSpPr>
          <p:cNvPr id="6" name="Slide Number Placeholder 4"/>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22849706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2"/>
          <p:cNvSpPr>
            <a:spLocks noGrp="1"/>
          </p:cNvSpPr>
          <p:nvPr>
            <p:ph type="ftr" sz="quarter" idx="11"/>
          </p:nvPr>
        </p:nvSpPr>
        <p:spPr/>
        <p:txBody>
          <a:bodyPr/>
          <a:lstStyle/>
          <a:p>
            <a:endParaRPr lang="fr-FR"/>
          </a:p>
        </p:txBody>
      </p:sp>
      <p:sp>
        <p:nvSpPr>
          <p:cNvPr id="6" name="Slide Number Placeholder 3"/>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2662775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fr-FR" smtClean="0"/>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7" name="Date Placeholder 4"/>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5"/>
          <p:cNvSpPr>
            <a:spLocks noGrp="1"/>
          </p:cNvSpPr>
          <p:nvPr>
            <p:ph type="ftr" sz="quarter" idx="11"/>
          </p:nvPr>
        </p:nvSpPr>
        <p:spPr/>
        <p:txBody>
          <a:bodyPr/>
          <a:lstStyle/>
          <a:p>
            <a:endParaRPr lang="fr-FR"/>
          </a:p>
        </p:txBody>
      </p:sp>
      <p:sp>
        <p:nvSpPr>
          <p:cNvPr id="6" name="Slide Number Placeholder 6"/>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2624382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A5628DE-8423-4779-B6AD-4C94F501E635}"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1967787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6A5628DE-8423-4779-B6AD-4C94F501E635}" type="datetimeFigureOut">
              <a:rPr lang="fr-FR" smtClean="0"/>
              <a:t>24/03/2024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26431651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smtClean="0"/>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2677909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fr-FR" smtClean="0"/>
              <a:t>Modifiez le style du titre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fr-FR" smtClean="0"/>
              <a:t>Modifier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6167479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1275182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4"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793763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smtClean="0"/>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4"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35855772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3631101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smtClean="0"/>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A5628DE-8423-4779-B6AD-4C94F501E635}" type="datetimeFigureOut">
              <a:rPr lang="fr-FR" smtClean="0"/>
              <a:t>24/03/2024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BEA5277E-2CAF-4573-B029-20F1D4532DB1}" type="slidenum">
              <a:rPr lang="fr-FR" smtClean="0"/>
              <a:t>‹N°›</a:t>
            </a:fld>
            <a:endParaRPr lang="fr-FR"/>
          </a:p>
        </p:txBody>
      </p:sp>
    </p:spTree>
    <p:extLst>
      <p:ext uri="{BB962C8B-B14F-4D97-AF65-F5344CB8AC3E}">
        <p14:creationId xmlns:p14="http://schemas.microsoft.com/office/powerpoint/2010/main" val="10310237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smtClean="0"/>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A5628DE-8423-4779-B6AD-4C94F501E635}" type="datetimeFigureOut">
              <a:rPr lang="fr-FR" smtClean="0"/>
              <a:t>24/03/2024</a:t>
            </a:fld>
            <a:endParaRPr lang="fr-FR"/>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fr-FR"/>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EA5277E-2CAF-4573-B029-20F1D4532DB1}" type="slidenum">
              <a:rPr lang="fr-FR" smtClean="0"/>
              <a:t>‹N°›</a:t>
            </a:fld>
            <a:endParaRPr lang="fr-FR"/>
          </a:p>
        </p:txBody>
      </p:sp>
    </p:spTree>
    <p:extLst>
      <p:ext uri="{BB962C8B-B14F-4D97-AF65-F5344CB8AC3E}">
        <p14:creationId xmlns:p14="http://schemas.microsoft.com/office/powerpoint/2010/main" val="10561701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fr.wikipedia.org/wiki/1688" TargetMode="External"/><Relationship Id="rId2" Type="http://schemas.openxmlformats.org/officeDocument/2006/relationships/hyperlink" Target="https://fr.wikipedia.org/wiki/Angleterre" TargetMode="Externa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hyperlink" Target="https://fr.wikipedia.org/wiki/1815"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lalunemauve.fr/cimetieres-edimbourg-greyfriars-kirkyard-dean-cemetery/" TargetMode="External"/><Relationship Id="rId2" Type="http://schemas.openxmlformats.org/officeDocument/2006/relationships/hyperlink" Target="https://www.atlasobscura.com/articles/coffin-torpedos" TargetMode="Externa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hyperlink" Target="http://broughttolife.sciencemuseum.org.uk/broughttolife/people/robertknox#TB_inline?height=250&amp;amp;width=450&amp;amp;inlineId=glossary_113" TargetMode="External"/><Relationship Id="rId7"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hyperlink" Target="http://broughttolife.sciencemuseum.org.uk/broughttolife/techniques/dissection" TargetMode="External"/><Relationship Id="rId5" Type="http://schemas.openxmlformats.org/officeDocument/2006/relationships/hyperlink" Target="http://broughttolife.sciencemuseum.org.uk/broughttolife/people/cadavers" TargetMode="External"/><Relationship Id="rId4" Type="http://schemas.openxmlformats.org/officeDocument/2006/relationships/hyperlink" Target="http://broughttolife.sciencemuseum.org.uk/broughttolife/people/burkehare"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enigmeshistoire.e-monsite.com/medias/images/west-port.jpg"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lalunemauve.fr/musees-edimbourg/#surgeons-hall-museum" TargetMode="External"/><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gif"/><Relationship Id="rId1" Type="http://schemas.openxmlformats.org/officeDocument/2006/relationships/slideLayout" Target="../slideLayouts/slideLayout7.xml"/><Relationship Id="rId4" Type="http://schemas.openxmlformats.org/officeDocument/2006/relationships/image" Target="../media/image4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6400800" y="4384110"/>
            <a:ext cx="4759891" cy="2308324"/>
          </a:xfrm>
          <a:prstGeom prst="rect">
            <a:avLst/>
          </a:prstGeom>
          <a:noFill/>
        </p:spPr>
        <p:txBody>
          <a:bodyPr wrap="square" lIns="91440" tIns="45720" rIns="91440" bIns="45720">
            <a:spAutoFit/>
          </a:bodyPr>
          <a:lstStyle/>
          <a:p>
            <a:pPr algn="ctr"/>
            <a:r>
              <a:rPr lang="fr-FR" sz="7200" b="1" dirty="0" smtClean="0">
                <a:ln w="0"/>
                <a:solidFill>
                  <a:schemeClr val="bg1"/>
                </a:solidFill>
                <a:effectLst>
                  <a:outerShdw blurRad="38100" dist="19050" dir="2700000" algn="tl" rotWithShape="0">
                    <a:schemeClr val="dk1">
                      <a:alpha val="40000"/>
                    </a:schemeClr>
                  </a:outerShdw>
                </a:effectLst>
                <a:latin typeface="Harlow Solid Italic" panose="04030604020F02020D02" pitchFamily="82" charset="0"/>
              </a:rPr>
              <a:t>Cadavres à </a:t>
            </a:r>
          </a:p>
          <a:p>
            <a:pPr algn="ctr"/>
            <a:r>
              <a:rPr lang="fr-FR" sz="7200" b="1" dirty="0" smtClean="0">
                <a:ln w="0"/>
                <a:solidFill>
                  <a:schemeClr val="bg1"/>
                </a:solidFill>
                <a:effectLst>
                  <a:outerShdw blurRad="38100" dist="19050" dir="2700000" algn="tl" rotWithShape="0">
                    <a:schemeClr val="dk1">
                      <a:alpha val="40000"/>
                    </a:schemeClr>
                  </a:outerShdw>
                </a:effectLst>
                <a:latin typeface="Harlow Solid Italic" panose="04030604020F02020D02" pitchFamily="82" charset="0"/>
              </a:rPr>
              <a:t>la pelle</a:t>
            </a:r>
            <a:endParaRPr lang="fr-FR" sz="7200" b="1" dirty="0">
              <a:ln w="0"/>
              <a:solidFill>
                <a:schemeClr val="bg1"/>
              </a:solidFill>
              <a:effectLst>
                <a:outerShdw blurRad="38100" dist="19050" dir="2700000" algn="tl" rotWithShape="0">
                  <a:schemeClr val="dk1">
                    <a:alpha val="40000"/>
                  </a:schemeClr>
                </a:outerShdw>
              </a:effectLst>
              <a:latin typeface="Harlow Solid Italic" panose="04030604020F02020D02" pitchFamily="82"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1864" y="363254"/>
            <a:ext cx="2110505" cy="1350723"/>
          </a:xfrm>
          <a:prstGeom prst="rect">
            <a:avLst/>
          </a:prstGeom>
          <a:ln>
            <a:noFill/>
          </a:ln>
          <a:effectLst>
            <a:softEdge rad="112500"/>
          </a:effectLst>
        </p:spPr>
      </p:pic>
    </p:spTree>
    <p:extLst>
      <p:ext uri="{BB962C8B-B14F-4D97-AF65-F5344CB8AC3E}">
        <p14:creationId xmlns:p14="http://schemas.microsoft.com/office/powerpoint/2010/main" val="1707044778"/>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DEAD SILENCE (OFFICIAL THEME SONG) - Charlie Clouser.wav"/>
          </p:stSnd>
        </p:sndAc>
      </p:transition>
    </mc:Choice>
    <mc:Fallback xmlns="">
      <p:transition spd="slow">
        <p:sndAc>
          <p:stSnd loop="1">
            <p:snd r:embed="rId5" name="DEAD SILENCE (OFFICIAL THEME SONG) - Charlie Clouser.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Ã©sultat de recherche d'images pour &quot;cadavres a la pe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0"/>
            <a:ext cx="5715000"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501040" y="395934"/>
            <a:ext cx="5047989" cy="2308324"/>
          </a:xfrm>
          <a:prstGeom prst="rect">
            <a:avLst/>
          </a:prstGeom>
          <a:noFill/>
        </p:spPr>
        <p:txBody>
          <a:bodyPr wrap="square" rtlCol="0">
            <a:spAutoFit/>
          </a:bodyPr>
          <a:lstStyle/>
          <a:p>
            <a:r>
              <a:rPr lang="fr-FR" b="1" dirty="0" smtClean="0"/>
              <a:t>Cadavres à la Pelle (Burke &amp; Hare), de John </a:t>
            </a:r>
            <a:r>
              <a:rPr lang="fr-FR" b="1" dirty="0" err="1" smtClean="0"/>
              <a:t>Landis</a:t>
            </a:r>
            <a:r>
              <a:rPr lang="fr-FR" dirty="0" smtClean="0"/>
              <a:t>, et un film inspiré d’une histoire vraie . Si le film est plutôt amusant et léger , la réalité , quand à elle est beaucoup plus sordide.je vous propose de découvrir l’histoire de William Burke et William Hare , un terrible duo dont les macabres exploits sont colportés depuis des siècles dans les contes destinés à faire peur aux enfants.</a:t>
            </a:r>
            <a:endParaRPr lang="fr-FR" dirty="0"/>
          </a:p>
        </p:txBody>
      </p:sp>
      <p:pic>
        <p:nvPicPr>
          <p:cNvPr id="1028" name="Picture 4" descr="RÃ©sultat de recherche d'images pour &quot;cadavres a la pell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040" y="3070442"/>
            <a:ext cx="4762500" cy="3571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57722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416" y="250521"/>
            <a:ext cx="3848637" cy="6338170"/>
          </a:xfrm>
          <a:prstGeom prst="rect">
            <a:avLst/>
          </a:prstGeom>
        </p:spPr>
      </p:pic>
      <p:pic>
        <p:nvPicPr>
          <p:cNvPr id="3076" name="Picture 4" descr="Portrait de William Burke par le peintre George Andrew Lutenor en 1829 lors du procÃ¨s du tueur en sÃ©r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1691" y="250521"/>
            <a:ext cx="3451920" cy="6338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8022934" y="6219359"/>
            <a:ext cx="3826689" cy="369332"/>
          </a:xfrm>
          <a:prstGeom prst="rect">
            <a:avLst/>
          </a:prstGeom>
        </p:spPr>
        <p:txBody>
          <a:bodyPr wrap="none">
            <a:spAutoFit/>
          </a:bodyPr>
          <a:lstStyle/>
          <a:p>
            <a:r>
              <a:rPr lang="fr-FR" dirty="0">
                <a:solidFill>
                  <a:srgbClr val="222222"/>
                </a:solidFill>
                <a:latin typeface="Arial" panose="020B0604020202020204" pitchFamily="34" charset="0"/>
              </a:rPr>
              <a:t>Squelette exposé de William Burke.</a:t>
            </a:r>
            <a:endParaRPr lang="fr-FR" dirty="0"/>
          </a:p>
        </p:txBody>
      </p:sp>
      <p:pic>
        <p:nvPicPr>
          <p:cNvPr id="1028" name="Picture 4" descr="RÃ©sultat de recherche d'images pour &quot;burke et har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2934" y="664311"/>
            <a:ext cx="3701428" cy="55105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324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chemeClr val="bg2">
                <a:tint val="97000"/>
                <a:hueMod val="88000"/>
                <a:satMod val="130000"/>
                <a:lumMod val="124000"/>
              </a:schemeClr>
            </a:gs>
            <a:gs pos="45000">
              <a:schemeClr val="bg2">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sp>
        <p:nvSpPr>
          <p:cNvPr id="2" name="Rectangle 1"/>
          <p:cNvSpPr/>
          <p:nvPr/>
        </p:nvSpPr>
        <p:spPr>
          <a:xfrm>
            <a:off x="455113" y="1294955"/>
            <a:ext cx="6096000" cy="3416320"/>
          </a:xfrm>
          <a:prstGeom prst="rect">
            <a:avLst/>
          </a:prstGeom>
        </p:spPr>
        <p:txBody>
          <a:bodyPr>
            <a:spAutoFit/>
          </a:bodyPr>
          <a:lstStyle/>
          <a:p>
            <a:r>
              <a:rPr lang="fr-FR" b="1" dirty="0">
                <a:latin typeface="PT Sans Caption"/>
              </a:rPr>
              <a:t>Les faits</a:t>
            </a:r>
            <a:r>
              <a:rPr lang="fr-FR" dirty="0">
                <a:latin typeface="PT Sans Caption"/>
              </a:rPr>
              <a:t> :</a:t>
            </a:r>
          </a:p>
          <a:p>
            <a:pPr algn="just"/>
            <a:r>
              <a:rPr lang="fr-FR" b="1" dirty="0">
                <a:latin typeface="PT Sans Caption"/>
              </a:rPr>
              <a:t> William Burke</a:t>
            </a:r>
            <a:r>
              <a:rPr lang="fr-FR" dirty="0">
                <a:latin typeface="PT Sans Caption"/>
              </a:rPr>
              <a:t> a tué en compagnie de son complice principal, </a:t>
            </a:r>
            <a:r>
              <a:rPr lang="fr-FR" b="1" dirty="0">
                <a:latin typeface="PT Sans Caption"/>
              </a:rPr>
              <a:t>William Hare</a:t>
            </a:r>
            <a:r>
              <a:rPr lang="fr-FR" dirty="0">
                <a:latin typeface="PT Sans Caption"/>
              </a:rPr>
              <a:t>, 16 personnes dont il vendait les corps au docteur </a:t>
            </a:r>
            <a:r>
              <a:rPr lang="fr-FR" b="1" dirty="0">
                <a:latin typeface="PT Sans Caption"/>
              </a:rPr>
              <a:t>Robert Knox</a:t>
            </a:r>
            <a:r>
              <a:rPr lang="fr-FR" dirty="0">
                <a:latin typeface="PT Sans Caption"/>
              </a:rPr>
              <a:t> à des fins de dissection lors de conférences de médecine. Ces meurtres ont été commis sur une période de 10 mois dans la ville d'</a:t>
            </a:r>
            <a:r>
              <a:rPr lang="fr-FR" b="1" dirty="0">
                <a:latin typeface="PT Sans Caption"/>
              </a:rPr>
              <a:t>Edimbourg</a:t>
            </a:r>
            <a:r>
              <a:rPr lang="fr-FR" dirty="0">
                <a:latin typeface="PT Sans Caption"/>
              </a:rPr>
              <a:t> (Ecosse).  La pénurie du nombre de corps à des fins de médecine étant en chute libre à cause de la loi qui encadrait sévèrement la pratique, de nombreuses exactions de ce genre ont eu lieu à cette époque. Les hommes pourvoyeurs de corps étaient alors surnommés les "</a:t>
            </a:r>
            <a:r>
              <a:rPr lang="fr-FR" b="1" dirty="0">
                <a:latin typeface="PT Sans Caption"/>
              </a:rPr>
              <a:t>hommes de la résurrection</a:t>
            </a:r>
            <a:r>
              <a:rPr lang="fr-FR" dirty="0">
                <a:latin typeface="PT Sans Caption"/>
              </a:rPr>
              <a:t>".</a:t>
            </a:r>
            <a:endParaRPr lang="fr-FR" b="0" i="0" dirty="0">
              <a:effectLst/>
              <a:latin typeface="PT Sans Caption"/>
            </a:endParaRPr>
          </a:p>
        </p:txBody>
      </p:sp>
      <p:pic>
        <p:nvPicPr>
          <p:cNvPr id="2052" name="Picture 4" descr="RÃ©sultat de recherche d'images pour &quot;burke et har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0043" y="1294955"/>
            <a:ext cx="4235929" cy="49680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573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ZoneTexte 1"/>
          <p:cNvSpPr txBox="1"/>
          <p:nvPr/>
        </p:nvSpPr>
        <p:spPr>
          <a:xfrm>
            <a:off x="174495" y="284532"/>
            <a:ext cx="5600004" cy="6463308"/>
          </a:xfrm>
          <a:prstGeom prst="rect">
            <a:avLst/>
          </a:prstGeom>
          <a:noFill/>
        </p:spPr>
        <p:txBody>
          <a:bodyPr wrap="square" rtlCol="0">
            <a:spAutoFit/>
          </a:bodyPr>
          <a:lstStyle/>
          <a:p>
            <a:r>
              <a:rPr lang="fr-FR" dirty="0" smtClean="0"/>
              <a:t>Pour comprendre l’histoire qui va suivre , il faut savoir qu’a cette époque il n’y avait pas assez de cadavres disponibles pour subvenir aux besoins de toutes les écoles de médecine de Grande-Bretagne. Depuis le début du XIXe siècle , les sciences médicales s’étaient grandement développées, les demandes de cadavres avaient fortement augmenté , mais malheureusement , l’offre n’avait pas suivi . De plus, l’une des principales sources d’approvisionnement , les corps des criminels exécutés, avait commencé a se tarir en raison d’une diminution du nombre d’exécutions qu’avait entrainé l’abrogation d’une loi, le Bloody Code.</a:t>
            </a:r>
          </a:p>
          <a:p>
            <a:r>
              <a:rPr lang="fr-FR" dirty="0" smtClean="0"/>
              <a:t>(</a:t>
            </a:r>
            <a:r>
              <a:rPr lang="fr-FR" dirty="0"/>
              <a:t>Le </a:t>
            </a:r>
            <a:r>
              <a:rPr lang="fr-FR" b="1" dirty="0"/>
              <a:t>Bloody Code</a:t>
            </a:r>
            <a:r>
              <a:rPr lang="fr-FR" dirty="0"/>
              <a:t> (en français, le « Code sanglant ») est un terme faisant référence au système de lois et châtiments en vigueur en </a:t>
            </a:r>
            <a:r>
              <a:rPr lang="fr-FR" dirty="0">
                <a:hlinkClick r:id="rId2" tooltip="Angleterre"/>
              </a:rPr>
              <a:t>Angleterre</a:t>
            </a:r>
            <a:r>
              <a:rPr lang="fr-FR" dirty="0"/>
              <a:t> entre </a:t>
            </a:r>
            <a:r>
              <a:rPr lang="fr-FR" dirty="0">
                <a:hlinkClick r:id="rId3" tooltip="1688"/>
              </a:rPr>
              <a:t>1688</a:t>
            </a:r>
            <a:r>
              <a:rPr lang="fr-FR" dirty="0"/>
              <a:t> et </a:t>
            </a:r>
            <a:r>
              <a:rPr lang="fr-FR" dirty="0">
                <a:hlinkClick r:id="rId4" tooltip="1815"/>
              </a:rPr>
              <a:t>1815</a:t>
            </a:r>
            <a:r>
              <a:rPr lang="fr-FR" dirty="0" smtClean="0"/>
              <a:t>.) </a:t>
            </a:r>
            <a:r>
              <a:rPr lang="fr-FR" dirty="0"/>
              <a:t> Ce nom n'est pas utilisé à cette époque mais est donné plus tard, en raison du nombre fortement accru de crimes qui entrainèrent la peine de mort.</a:t>
            </a:r>
            <a:endParaRPr lang="fr-FR" dirty="0" smtClean="0"/>
          </a:p>
          <a:p>
            <a:endParaRPr lang="fr-FR" dirty="0"/>
          </a:p>
        </p:txBody>
      </p:sp>
      <p:pic>
        <p:nvPicPr>
          <p:cNvPr id="4098" name="Picture 2" descr="RÃ©sultat de recherche d'images pour &quot;le bloody code&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08675" y="1459578"/>
            <a:ext cx="6096000" cy="3333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845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17534" y="1109637"/>
            <a:ext cx="6096000" cy="5078313"/>
          </a:xfrm>
          <a:prstGeom prst="rect">
            <a:avLst/>
          </a:prstGeom>
        </p:spPr>
        <p:txBody>
          <a:bodyPr>
            <a:spAutoFit/>
          </a:bodyPr>
          <a:lstStyle/>
          <a:p>
            <a:pPr algn="just"/>
            <a:r>
              <a:rPr lang="fr-FR" dirty="0">
                <a:latin typeface="Open Sans"/>
              </a:rPr>
              <a:t>Cependant, grâce aux compensations financières offertes par les facultés de médecine, certains types peu scrupuleux ont rapidement trouvé un moyen de remédier à cette pénurie de corps, entraînant une série de crimes commis par des personnes appelées résurrectionnistes</a:t>
            </a:r>
            <a:r>
              <a:rPr lang="fr-FR" dirty="0" smtClean="0">
                <a:latin typeface="Open Sans"/>
              </a:rPr>
              <a:t>.</a:t>
            </a:r>
          </a:p>
          <a:p>
            <a:pPr algn="just"/>
            <a:endParaRPr lang="fr-FR" dirty="0">
              <a:latin typeface="Open Sans"/>
            </a:endParaRPr>
          </a:p>
          <a:p>
            <a:pPr algn="just"/>
            <a:r>
              <a:rPr lang="fr-FR" dirty="0">
                <a:latin typeface="Open Sans"/>
              </a:rPr>
              <a:t>Les cas de pillage de tombes sont devenus si banals que des parents ont veillé sur les tombes récemment découvertes de leurs chers disparus et des tours de guet ont été installées dans des cimetières à travers le pays. Plus le corps était «plus frais», plus il valait de l'argent. Il a donc fallu peu de temps avant que le voleur de tombe ne se transforme en assassinat d'anatomie - un meurtre commis dans le seul but de fournir les restes à des fins de recherche médicale et d'attirer une récompense pécuniaire. </a:t>
            </a:r>
            <a:r>
              <a:rPr lang="fr-FR" b="1" dirty="0">
                <a:latin typeface="Open Sans"/>
              </a:rPr>
              <a:t>Les meurtres de Burke et Hare à Edimbourg, entre 1827 et 1828, sont les plus infâmes.</a:t>
            </a:r>
            <a:endParaRPr lang="fr-FR" b="1" i="0" dirty="0">
              <a:effectLst/>
              <a:latin typeface="Open Sans"/>
            </a:endParaRPr>
          </a:p>
        </p:txBody>
      </p:sp>
      <p:pic>
        <p:nvPicPr>
          <p:cNvPr id="5122" name="Picture 2" descr="Tour de guet d'Ãdimbour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58665" y="971613"/>
            <a:ext cx="3248025" cy="48529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6044729" y="6187950"/>
            <a:ext cx="5814412" cy="369332"/>
          </a:xfrm>
          <a:prstGeom prst="rect">
            <a:avLst/>
          </a:prstGeom>
        </p:spPr>
        <p:txBody>
          <a:bodyPr wrap="none">
            <a:spAutoFit/>
          </a:bodyPr>
          <a:lstStyle/>
          <a:p>
            <a:r>
              <a:rPr lang="fr-FR" i="1" dirty="0">
                <a:latin typeface="Open Sans"/>
              </a:rPr>
              <a:t>Nouvelle tour de guet du cimetière Carlton, Édimbourg</a:t>
            </a:r>
            <a:r>
              <a:rPr lang="fr-FR" i="1" dirty="0">
                <a:solidFill>
                  <a:srgbClr val="232323"/>
                </a:solidFill>
                <a:latin typeface="Open Sans"/>
              </a:rPr>
              <a:t> </a:t>
            </a:r>
            <a:endParaRPr lang="fr-FR" dirty="0"/>
          </a:p>
        </p:txBody>
      </p:sp>
    </p:spTree>
    <p:extLst>
      <p:ext uri="{BB962C8B-B14F-4D97-AF65-F5344CB8AC3E}">
        <p14:creationId xmlns:p14="http://schemas.microsoft.com/office/powerpoint/2010/main" val="22329624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67222" y="1721554"/>
            <a:ext cx="6096000" cy="3416320"/>
          </a:xfrm>
          <a:prstGeom prst="rect">
            <a:avLst/>
          </a:prstGeom>
        </p:spPr>
        <p:txBody>
          <a:bodyPr>
            <a:spAutoFit/>
          </a:bodyPr>
          <a:lstStyle/>
          <a:p>
            <a:r>
              <a:rPr lang="fr-FR" dirty="0">
                <a:latin typeface="CrimsonTextRoman"/>
              </a:rPr>
              <a:t>Devant la menace de voir le cadavre d’un être cher être profané par ces individus sans scrupule, les proches des défunts ont peu à peu pris l’habitude de veiller sur leurs corps non seulement jusqu’à leur enterrement, mais également après celui-ci</a:t>
            </a:r>
            <a:r>
              <a:rPr lang="fr-FR" dirty="0" smtClean="0">
                <a:latin typeface="CrimsonTextRoman"/>
              </a:rPr>
              <a:t>.</a:t>
            </a:r>
          </a:p>
          <a:p>
            <a:endParaRPr lang="fr-FR" dirty="0">
              <a:latin typeface="CrimsonTextRoman"/>
            </a:endParaRPr>
          </a:p>
          <a:p>
            <a:r>
              <a:rPr lang="fr-FR" dirty="0">
                <a:latin typeface="CrimsonTextRoman"/>
              </a:rPr>
              <a:t>Les familles les plus aisées allaient même jusqu’à acheter des </a:t>
            </a:r>
            <a:r>
              <a:rPr lang="fr-FR" b="1" dirty="0">
                <a:latin typeface="CrimsonTextSemibold"/>
                <a:hlinkClick r:id="rId2"/>
              </a:rPr>
              <a:t>cercueils blindés (en anglais)</a:t>
            </a:r>
            <a:r>
              <a:rPr lang="fr-FR" dirty="0">
                <a:latin typeface="CrimsonTextRoman"/>
              </a:rPr>
              <a:t>, ou à installer des </a:t>
            </a:r>
            <a:r>
              <a:rPr lang="fr-FR" b="1" dirty="0">
                <a:latin typeface="CrimsonTextSemibold"/>
              </a:rPr>
              <a:t>cages à cercueils</a:t>
            </a:r>
            <a:r>
              <a:rPr lang="fr-FR" dirty="0">
                <a:latin typeface="CrimsonTextRoman"/>
              </a:rPr>
              <a:t> (</a:t>
            </a:r>
            <a:r>
              <a:rPr lang="fr-FR" i="1" dirty="0" err="1">
                <a:latin typeface="CrimsonTextItalic"/>
              </a:rPr>
              <a:t>mortsafes</a:t>
            </a:r>
            <a:r>
              <a:rPr lang="fr-FR" dirty="0">
                <a:latin typeface="CrimsonTextRoman"/>
              </a:rPr>
              <a:t>) qui empêchaient les « résurrectionnistes » de voler le corps de leurs proches.</a:t>
            </a:r>
          </a:p>
          <a:p>
            <a:r>
              <a:rPr lang="fr-FR" dirty="0">
                <a:latin typeface="CrimsonTextRoman"/>
              </a:rPr>
              <a:t>On peut voir deux de ces cages à cercueil au fantastique </a:t>
            </a:r>
            <a:r>
              <a:rPr lang="fr-FR" dirty="0">
                <a:latin typeface="CrimsonTextRoman"/>
                <a:hlinkClick r:id="rId3"/>
              </a:rPr>
              <a:t>cimetière </a:t>
            </a:r>
            <a:r>
              <a:rPr lang="fr-FR" dirty="0" err="1">
                <a:latin typeface="CrimsonTextRoman"/>
                <a:hlinkClick r:id="rId3"/>
              </a:rPr>
              <a:t>Greyfriars</a:t>
            </a:r>
            <a:r>
              <a:rPr lang="fr-FR" dirty="0">
                <a:latin typeface="CrimsonTextRoman"/>
                <a:hlinkClick r:id="rId3"/>
              </a:rPr>
              <a:t> </a:t>
            </a:r>
            <a:r>
              <a:rPr lang="fr-FR" dirty="0" err="1">
                <a:latin typeface="CrimsonTextRoman"/>
                <a:hlinkClick r:id="rId3"/>
              </a:rPr>
              <a:t>Kirkyard</a:t>
            </a:r>
            <a:r>
              <a:rPr lang="fr-FR" dirty="0">
                <a:latin typeface="CrimsonTextRoman"/>
              </a:rPr>
              <a:t> à Édimbourg :</a:t>
            </a:r>
            <a:endParaRPr lang="fr-FR" b="0" i="0" dirty="0">
              <a:effectLst/>
              <a:latin typeface="CrimsonTextRoman"/>
            </a:endParaRPr>
          </a:p>
        </p:txBody>
      </p:sp>
      <p:pic>
        <p:nvPicPr>
          <p:cNvPr id="16386" name="Picture 2" descr="https://lalunemauve.fr/site/wp-content/uploads/2018/03/201802_greyfriars-mortsafes5-1040x68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88899" y="3656671"/>
            <a:ext cx="5330825" cy="2962405"/>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s://lalunemauve.fr/site/wp-content/uploads/2018/03/201802_greyfriars-mortsafes-1040x68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8899" y="172727"/>
            <a:ext cx="5330825" cy="2996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3543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8" name="Picture 4" descr="RÃ©sultat de recherche d'images pour &quot;burke et hare&quot;"/>
          <p:cNvPicPr>
            <a:picLocks noChangeAspect="1" noChangeArrowheads="1"/>
          </p:cNvPicPr>
          <p:nvPr/>
        </p:nvPicPr>
        <p:blipFill rotWithShape="1">
          <a:blip r:embed="rId2">
            <a:extLst>
              <a:ext uri="{28A0092B-C50C-407E-A947-70E740481C1C}">
                <a14:useLocalDpi xmlns:a14="http://schemas.microsoft.com/office/drawing/2010/main" val="0"/>
              </a:ext>
            </a:extLst>
          </a:blip>
          <a:srcRect l="6992" t="84442" r="4328" b="3492"/>
          <a:stretch/>
        </p:blipFill>
        <p:spPr bwMode="auto">
          <a:xfrm>
            <a:off x="4747364" y="5461348"/>
            <a:ext cx="6962688" cy="8872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9747" y="431674"/>
            <a:ext cx="4329831" cy="2800767"/>
          </a:xfrm>
          <a:prstGeom prst="rect">
            <a:avLst/>
          </a:prstGeom>
        </p:spPr>
        <p:txBody>
          <a:bodyPr wrap="square">
            <a:spAutoFit/>
          </a:bodyPr>
          <a:lstStyle/>
          <a:p>
            <a:r>
              <a:rPr lang="fr-FR" sz="1600" dirty="0">
                <a:latin typeface="Open Sans"/>
              </a:rPr>
              <a:t>William Burke et William Hare sont tous deux originaires de la province d'Ulster, dans le nord de l'Irlande, et se sont rendus en Écosse pour travailler sur le canal Union, Burke ayant abandonné son épouse et ses deux enfants en Irlande. Les deux hommes se sont rencontrés et sont devenus des amis proches lorsque Burke a déménagé avec sa maîtresse</a:t>
            </a:r>
            <a:r>
              <a:rPr lang="fr-FR" sz="1600" b="1" dirty="0">
                <a:latin typeface="Open Sans"/>
              </a:rPr>
              <a:t>, Helen </a:t>
            </a:r>
            <a:r>
              <a:rPr lang="fr-FR" sz="1600" b="1" dirty="0" err="1">
                <a:latin typeface="Open Sans"/>
              </a:rPr>
              <a:t>McDougal</a:t>
            </a:r>
            <a:r>
              <a:rPr lang="fr-FR" sz="1600" dirty="0">
                <a:latin typeface="Open Sans"/>
              </a:rPr>
              <a:t>, dans un logement à </a:t>
            </a:r>
            <a:r>
              <a:rPr lang="fr-FR" sz="1600" dirty="0" err="1">
                <a:latin typeface="Open Sans"/>
              </a:rPr>
              <a:t>Tanner's</a:t>
            </a:r>
            <a:r>
              <a:rPr lang="fr-FR" sz="1600" dirty="0">
                <a:latin typeface="Open Sans"/>
              </a:rPr>
              <a:t> Close, dans le quartier du West Port d’Édimbourg.</a:t>
            </a:r>
            <a:endParaRPr lang="fr-FR" sz="1600" dirty="0"/>
          </a:p>
        </p:txBody>
      </p:sp>
      <p:pic>
        <p:nvPicPr>
          <p:cNvPr id="6146"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318" y="3232441"/>
            <a:ext cx="2708756" cy="34959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50" name="Picture 6" descr="Engraving from 'Old &amp; New Edinburgh'  -  West Port  -  186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7364" y="431674"/>
            <a:ext cx="6962688" cy="502967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670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861198" y="3848621"/>
            <a:ext cx="4747364" cy="1754326"/>
          </a:xfrm>
          <a:prstGeom prst="rect">
            <a:avLst/>
          </a:prstGeom>
        </p:spPr>
        <p:txBody>
          <a:bodyPr wrap="square">
            <a:spAutoFit/>
          </a:bodyPr>
          <a:lstStyle/>
          <a:p>
            <a:r>
              <a:rPr lang="fr-FR" b="1" dirty="0" smtClean="0">
                <a:latin typeface="Open Sans"/>
              </a:rPr>
              <a:t>William Hare</a:t>
            </a:r>
            <a:r>
              <a:rPr lang="fr-FR" dirty="0" smtClean="0">
                <a:latin typeface="Open Sans"/>
              </a:rPr>
              <a:t> </a:t>
            </a:r>
            <a:r>
              <a:rPr lang="fr-FR" dirty="0">
                <a:latin typeface="Open Sans"/>
              </a:rPr>
              <a:t>vivait dans la même rue et y tenait une pension </a:t>
            </a:r>
            <a:r>
              <a:rPr lang="fr-FR" b="1" dirty="0">
                <a:latin typeface="Open Sans"/>
              </a:rPr>
              <a:t>avec Margaret Laird</a:t>
            </a:r>
            <a:r>
              <a:rPr lang="fr-FR" dirty="0">
                <a:latin typeface="Open Sans"/>
              </a:rPr>
              <a:t>, un veuf avec qui il vivait en tant qu'homme et épouse et qui était également connue sous le nom de Margaret Hare, même s'ils n'étaient pas légalement mariés.</a:t>
            </a:r>
            <a:endParaRPr lang="fr-FR" dirty="0"/>
          </a:p>
        </p:txBody>
      </p:sp>
      <p:pic>
        <p:nvPicPr>
          <p:cNvPr id="7172" name="Picture 4" descr="RÃ©sultat de recherche d'images pour &quot;Margaret Laird&quot;"/>
          <p:cNvPicPr>
            <a:picLocks noChangeAspect="1" noChangeArrowheads="1"/>
          </p:cNvPicPr>
          <p:nvPr/>
        </p:nvPicPr>
        <p:blipFill rotWithShape="1">
          <a:blip r:embed="rId2">
            <a:extLst>
              <a:ext uri="{28A0092B-C50C-407E-A947-70E740481C1C}">
                <a14:useLocalDpi xmlns:a14="http://schemas.microsoft.com/office/drawing/2010/main" val="0"/>
              </a:ext>
            </a:extLst>
          </a:blip>
          <a:srcRect b="8219"/>
          <a:stretch/>
        </p:blipFill>
        <p:spPr bwMode="auto">
          <a:xfrm>
            <a:off x="7608562" y="331683"/>
            <a:ext cx="4208640" cy="58937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4" name="Picture 6"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91" y="3048000"/>
            <a:ext cx="2762250" cy="3810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6" name="Picture 8" descr="Image associÃ©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91" y="160751"/>
            <a:ext cx="5429250" cy="28872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238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705631" y="391248"/>
            <a:ext cx="10680527" cy="2031325"/>
          </a:xfrm>
          <a:prstGeom prst="rect">
            <a:avLst/>
          </a:prstGeom>
        </p:spPr>
        <p:txBody>
          <a:bodyPr wrap="square">
            <a:spAutoFit/>
          </a:bodyPr>
          <a:lstStyle/>
          <a:p>
            <a:r>
              <a:rPr lang="fr-FR" dirty="0">
                <a:latin typeface="Open Sans"/>
              </a:rPr>
              <a:t>La première tentative du couple dans le monde de la science médicale a eu lieu en décembre 1827 lorsqu'un des locataires de Hare, un retraité de l'armée âgé, nommé Old Donald, mourut de causes naturelles tout en devant encore payer 4,00 £ de loyer. Pour couvrir la dette de cet homme, le couple a pesé son cercueil d'écorce de bronzage avant ses funérailles et a emmené son corps à la faculté de médecine de l'Université d'Edimbourg, où ils ont été rapidement dirigés vers le professeur </a:t>
            </a:r>
            <a:r>
              <a:rPr lang="fr-FR" b="1" dirty="0">
                <a:latin typeface="Open Sans"/>
              </a:rPr>
              <a:t>Robert Knox</a:t>
            </a:r>
            <a:r>
              <a:rPr lang="fr-FR" dirty="0">
                <a:latin typeface="Open Sans"/>
              </a:rPr>
              <a:t>, conférencier populaire en anatomie. Knox paya le duo à sept livres et dix shillings pour le corps de Donald.</a:t>
            </a:r>
            <a:endParaRPr lang="fr-FR" dirty="0"/>
          </a:p>
        </p:txBody>
      </p:sp>
      <p:pic>
        <p:nvPicPr>
          <p:cNvPr id="8196" name="Picture 4" descr="RÃ©sultat de recherche d'images pour &quot;burke et har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741" y="2555310"/>
            <a:ext cx="2468393" cy="4137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198" name="Picture 6" descr="RÃ©sultat de recherche d'images pour &quot;burke et har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87304" y="2459301"/>
            <a:ext cx="5189824" cy="42330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7" name="Picture 8" descr="M0010169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1715" y="2459301"/>
            <a:ext cx="3210009" cy="42330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9537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8" name="Picture 2" descr="V00032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1814" y="1015651"/>
            <a:ext cx="3707704" cy="50469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8804846" y="400926"/>
            <a:ext cx="2787943" cy="369332"/>
          </a:xfrm>
          <a:prstGeom prst="rect">
            <a:avLst/>
          </a:prstGeom>
        </p:spPr>
        <p:txBody>
          <a:bodyPr wrap="none">
            <a:spAutoFit/>
          </a:bodyPr>
          <a:lstStyle/>
          <a:p>
            <a:r>
              <a:rPr lang="fr-FR" dirty="0">
                <a:latin typeface="Arial" panose="020B0604020202020204" pitchFamily="34" charset="0"/>
              </a:rPr>
              <a:t>Robert Knox (1791-1862)</a:t>
            </a:r>
            <a:endParaRPr lang="fr-FR" b="0" i="0" dirty="0">
              <a:effectLst/>
              <a:latin typeface="Arial" panose="020B0604020202020204" pitchFamily="34" charset="0"/>
            </a:endParaRPr>
          </a:p>
        </p:txBody>
      </p:sp>
      <p:sp>
        <p:nvSpPr>
          <p:cNvPr id="3" name="Rectangle 2"/>
          <p:cNvSpPr/>
          <p:nvPr/>
        </p:nvSpPr>
        <p:spPr>
          <a:xfrm>
            <a:off x="304799" y="225654"/>
            <a:ext cx="7899749" cy="3785652"/>
          </a:xfrm>
          <a:prstGeom prst="rect">
            <a:avLst/>
          </a:prstGeom>
        </p:spPr>
        <p:txBody>
          <a:bodyPr wrap="square">
            <a:spAutoFit/>
          </a:bodyPr>
          <a:lstStyle/>
          <a:p>
            <a:r>
              <a:rPr lang="fr-FR" sz="1600" dirty="0">
                <a:latin typeface="Arial" panose="020B0604020202020204" pitchFamily="34" charset="0"/>
              </a:rPr>
              <a:t>Knox était un éminent médecin d'Édimbourg. Il a été chirurgien de l'armée en Europe et en Afrique du Sud, où il s'est intéressé à la recherche ethnologique, zoologique et médicale. À son retour à Edimbourg en 1822, il participa à la création d'un musée d'anatomie et de </a:t>
            </a:r>
            <a:r>
              <a:rPr lang="fr-FR" sz="1600" i="1" u="sng" dirty="0">
                <a:latin typeface="Arial" panose="020B0604020202020204" pitchFamily="34" charset="0"/>
                <a:hlinkClick r:id="rId3" tooltip="Glossaire: pathologie"/>
              </a:rPr>
              <a:t>pathologie</a:t>
            </a:r>
            <a:r>
              <a:rPr lang="fr-FR" sz="1600" dirty="0">
                <a:latin typeface="Arial" panose="020B0604020202020204" pitchFamily="34" charset="0"/>
              </a:rPr>
              <a:t> comparées  au </a:t>
            </a:r>
            <a:r>
              <a:rPr lang="fr-FR" sz="1600" dirty="0" smtClean="0">
                <a:latin typeface="Arial" panose="020B0604020202020204" pitchFamily="34" charset="0"/>
              </a:rPr>
              <a:t>Collège </a:t>
            </a:r>
            <a:r>
              <a:rPr lang="fr-FR" sz="1600" dirty="0">
                <a:latin typeface="Arial" panose="020B0604020202020204" pitchFamily="34" charset="0"/>
              </a:rPr>
              <a:t>of Surgeons. Au même moment, il construisit une grande école d'anatomie, probablement la plus grande en Grande-Bretagne. En 1828, il comptait plus de 500 étudiants</a:t>
            </a:r>
            <a:r>
              <a:rPr lang="fr-FR" sz="1600" dirty="0" smtClean="0">
                <a:latin typeface="Arial" panose="020B0604020202020204" pitchFamily="34" charset="0"/>
              </a:rPr>
              <a:t>.</a:t>
            </a:r>
          </a:p>
          <a:p>
            <a:r>
              <a:rPr lang="fr-FR" sz="1600" dirty="0" smtClean="0">
                <a:latin typeface="Arial" panose="020B0604020202020204" pitchFamily="34" charset="0"/>
              </a:rPr>
              <a:t>La </a:t>
            </a:r>
            <a:r>
              <a:rPr lang="fr-FR" sz="1600" dirty="0">
                <a:latin typeface="Arial" panose="020B0604020202020204" pitchFamily="34" charset="0"/>
              </a:rPr>
              <a:t>réputation de Knox a été gravement endommagée par son association avec les meurtriers  </a:t>
            </a:r>
            <a:r>
              <a:rPr lang="fr-FR" sz="1600" i="1" u="sng" dirty="0">
                <a:latin typeface="Arial" panose="020B0604020202020204" pitchFamily="34" charset="0"/>
                <a:hlinkClick r:id="rId4"/>
              </a:rPr>
              <a:t>Burke et Hare</a:t>
            </a:r>
            <a:r>
              <a:rPr lang="fr-FR" sz="1600" dirty="0">
                <a:latin typeface="Arial" panose="020B0604020202020204" pitchFamily="34" charset="0"/>
              </a:rPr>
              <a:t> - il avait acheté 17  </a:t>
            </a:r>
            <a:r>
              <a:rPr lang="fr-FR" sz="1600" i="1" u="sng" dirty="0">
                <a:latin typeface="Arial" panose="020B0604020202020204" pitchFamily="34" charset="0"/>
                <a:hlinkClick r:id="rId5"/>
              </a:rPr>
              <a:t>cadavres</a:t>
            </a:r>
            <a:r>
              <a:rPr lang="fr-FR" sz="1600" dirty="0">
                <a:latin typeface="Arial" panose="020B0604020202020204" pitchFamily="34" charset="0"/>
              </a:rPr>
              <a:t> pour les  </a:t>
            </a:r>
            <a:r>
              <a:rPr lang="fr-FR" sz="1600" i="1" u="sng" dirty="0">
                <a:latin typeface="Arial" panose="020B0604020202020204" pitchFamily="34" charset="0"/>
                <a:hlinkClick r:id="rId6"/>
              </a:rPr>
              <a:t>disséquer</a:t>
            </a:r>
            <a:r>
              <a:rPr lang="fr-FR" sz="1600" dirty="0">
                <a:latin typeface="Arial" panose="020B0604020202020204" pitchFamily="34" charset="0"/>
              </a:rPr>
              <a:t> . Knox n'a pas été appelé à témoigner à leur procès et a semblé surpris de la colère publique dirigée contre lui. Beaucoup ont eu du mal à croire qu'un anatomiste aussi renommé n'ait pas remarqué que les corps qu'il avait achetés avaient tous subi une mort violente et n'avaient manifestement pas été retrouvés dans des tombes. Le 12 février 1829, une effigie de Knox a été suspendue publiquement avant d’être déchirée en morceaux dans la rue. Il était </a:t>
            </a:r>
            <a:r>
              <a:rPr lang="fr-FR" sz="1600" dirty="0" err="1">
                <a:latin typeface="Arial" panose="020B0604020202020204" pitchFamily="34" charset="0"/>
              </a:rPr>
              <a:t>vilifié</a:t>
            </a:r>
            <a:r>
              <a:rPr lang="fr-FR" sz="1600" dirty="0">
                <a:latin typeface="Arial" panose="020B0604020202020204" pitchFamily="34" charset="0"/>
              </a:rPr>
              <a:t> dans les ballades populaires et </a:t>
            </a:r>
            <a:r>
              <a:rPr lang="fr-FR" sz="1600" b="1" dirty="0">
                <a:latin typeface="Arial" panose="020B0604020202020204" pitchFamily="34" charset="0"/>
              </a:rPr>
              <a:t>caricaturé dans les gravures.</a:t>
            </a:r>
            <a:endParaRPr lang="fr-FR" sz="1600" b="1" i="0" dirty="0">
              <a:effectLst/>
              <a:latin typeface="Arial" panose="020B0604020202020204" pitchFamily="34" charset="0"/>
            </a:endParaRPr>
          </a:p>
        </p:txBody>
      </p:sp>
      <p:pic>
        <p:nvPicPr>
          <p:cNvPr id="9220" name="Picture 4" descr="Receiver General at Work"/>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51765" y="3906798"/>
            <a:ext cx="3810000" cy="2857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711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79956" y="1607394"/>
            <a:ext cx="6096000" cy="3693319"/>
          </a:xfrm>
          <a:prstGeom prst="rect">
            <a:avLst/>
          </a:prstGeom>
        </p:spPr>
        <p:txBody>
          <a:bodyPr>
            <a:spAutoFit/>
          </a:bodyPr>
          <a:lstStyle/>
          <a:p>
            <a:r>
              <a:rPr lang="fr-FR" b="1" dirty="0">
                <a:latin typeface="Cabin"/>
              </a:rPr>
              <a:t>Meurtres</a:t>
            </a:r>
          </a:p>
          <a:p>
            <a:pPr algn="just"/>
            <a:r>
              <a:rPr lang="fr-FR" dirty="0">
                <a:latin typeface="Open Sans"/>
              </a:rPr>
              <a:t>Encouragés par la facilité avec laquelle ils avaient gagné cet argent, ils ont encore frappé au début de 1828, lorsqu'un autre locataire, Joseph, est tombé malade. Trop impatients de voir si Joseph mourrait réellement de ses afflictions, Burke et Hare se chargèrent de l’aider à le remplacer par du whisky puis l’étouffer en se couvrant la bouche et le nez pendant qu’il était retenu de force. Cela devint leur méthode d'exécution privilégiée, car elle laissait le corps sans marque ni blessure pour les étudiants qui devaient ensuite disséquer les cadavres. Après leur tuerie, cette pratique est connue sous le nom de «</a:t>
            </a:r>
            <a:r>
              <a:rPr lang="fr-FR" dirty="0" err="1">
                <a:latin typeface="Open Sans"/>
              </a:rPr>
              <a:t>Burking</a:t>
            </a:r>
            <a:r>
              <a:rPr lang="fr-FR" dirty="0">
                <a:latin typeface="Open Sans"/>
              </a:rPr>
              <a:t>».</a:t>
            </a:r>
            <a:endParaRPr lang="fr-FR" b="0" i="0" dirty="0">
              <a:effectLst/>
              <a:latin typeface="Open Sans"/>
            </a:endParaRPr>
          </a:p>
        </p:txBody>
      </p:sp>
      <p:pic>
        <p:nvPicPr>
          <p:cNvPr id="3" name="Picture 2" descr="RÃ©sultat de recherche d'images pour &quot;burke et har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9628" y="751561"/>
            <a:ext cx="4814293" cy="569047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316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517742" y="2010301"/>
            <a:ext cx="6096000" cy="3139321"/>
          </a:xfrm>
          <a:prstGeom prst="rect">
            <a:avLst/>
          </a:prstGeom>
        </p:spPr>
        <p:txBody>
          <a:bodyPr>
            <a:spAutoFit/>
          </a:bodyPr>
          <a:lstStyle/>
          <a:p>
            <a:r>
              <a:rPr lang="fr-FR" b="1" dirty="0">
                <a:latin typeface="PT Sans Caption"/>
              </a:rPr>
              <a:t>Durant l'été 1828, c'est une vieille femme et son petit-fils muet arrivés de </a:t>
            </a:r>
            <a:r>
              <a:rPr lang="fr-FR" b="1" dirty="0" err="1">
                <a:latin typeface="PT Sans Caption"/>
              </a:rPr>
              <a:t>Glascow</a:t>
            </a:r>
            <a:r>
              <a:rPr lang="fr-FR" b="1" dirty="0">
                <a:latin typeface="PT Sans Caption"/>
              </a:rPr>
              <a:t> </a:t>
            </a:r>
            <a:r>
              <a:rPr lang="fr-FR" b="1" dirty="0" err="1">
                <a:latin typeface="PT Sans Caption"/>
              </a:rPr>
              <a:t>Lodege</a:t>
            </a:r>
            <a:r>
              <a:rPr lang="fr-FR" b="1" dirty="0">
                <a:latin typeface="PT Sans Caption"/>
              </a:rPr>
              <a:t> qui intègrent la maison de Hare dans l'intention d'y séjourner quelques temps.  Alors que le garçon est assis près du feu dans la cuisine, sa grand-mère est assassinée dans la chambre à coucher par la méthode habituelle. Burke et Hare vont  ensuite allés chercher le garçon et l'emmène dans la même pièce où ils l'assassinent également. Le corps du garçon est livré dans un baril à hareng et voilà 8 livres de plus d'encaissés. </a:t>
            </a:r>
            <a:endParaRPr lang="fr-FR" b="1" dirty="0"/>
          </a:p>
        </p:txBody>
      </p:sp>
      <p:pic>
        <p:nvPicPr>
          <p:cNvPr id="13314" name="Picture 2" descr="James Wil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5408" y="926925"/>
            <a:ext cx="3601799" cy="52108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9399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8" name="Picture 2" descr="Margaret Docher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6216" y="2956143"/>
            <a:ext cx="2857500" cy="381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4340" name="Picture 4" descr="Mary Pater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56" y="168570"/>
            <a:ext cx="2857500" cy="3810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405009" y="4734818"/>
            <a:ext cx="6096000" cy="2031325"/>
          </a:xfrm>
          <a:prstGeom prst="rect">
            <a:avLst/>
          </a:prstGeom>
        </p:spPr>
        <p:txBody>
          <a:bodyPr>
            <a:spAutoFit/>
          </a:bodyPr>
          <a:lstStyle/>
          <a:p>
            <a:r>
              <a:rPr lang="fr-FR" dirty="0">
                <a:latin typeface="Open Sans"/>
              </a:rPr>
              <a:t>Le jour de l'Halloween 1828, </a:t>
            </a:r>
            <a:r>
              <a:rPr lang="fr-FR" dirty="0" err="1">
                <a:latin typeface="Open Sans"/>
              </a:rPr>
              <a:t>Marjory</a:t>
            </a:r>
            <a:r>
              <a:rPr lang="fr-FR" dirty="0">
                <a:latin typeface="Open Sans"/>
              </a:rPr>
              <a:t> Campbell </a:t>
            </a:r>
            <a:r>
              <a:rPr lang="fr-FR" dirty="0" err="1">
                <a:latin typeface="Open Sans"/>
              </a:rPr>
              <a:t>Docherty</a:t>
            </a:r>
            <a:r>
              <a:rPr lang="fr-FR" dirty="0">
                <a:latin typeface="Open Sans"/>
              </a:rPr>
              <a:t>, dernière victime de Burke et Hare, est invitée à rester avec Burke et Helen sous prétexte qu'elle est un lointain parent de la mère de Burke. Les autres locataires de Burke, un couple appelé James et Ann Gray, ont été invités à rester temporairement à la pension de Hare ce soir-là afin que le meurtre puisse avoir lieu.</a:t>
            </a:r>
            <a:endParaRPr lang="fr-FR" dirty="0"/>
          </a:p>
        </p:txBody>
      </p:sp>
      <p:sp>
        <p:nvSpPr>
          <p:cNvPr id="3" name="Rectangle 2"/>
          <p:cNvSpPr/>
          <p:nvPr/>
        </p:nvSpPr>
        <p:spPr>
          <a:xfrm>
            <a:off x="3646161" y="359999"/>
            <a:ext cx="6096000" cy="2862322"/>
          </a:xfrm>
          <a:prstGeom prst="rect">
            <a:avLst/>
          </a:prstGeom>
        </p:spPr>
        <p:txBody>
          <a:bodyPr>
            <a:spAutoFit/>
          </a:bodyPr>
          <a:lstStyle/>
          <a:p>
            <a:r>
              <a:rPr lang="fr-FR" dirty="0">
                <a:latin typeface="Open Sans"/>
              </a:rPr>
              <a:t>Janet Brown, une prostituée de la région, a eu la chance de pouvoir échapper à sa vie quand elle et une amie, Mary Patterson, ont été invitées à rester près de Burke. Après s'être excusé plus tôt dans la soirée, Janet revint à la recherche de son ami disparu et fut informée que Mary et Burke étaient sorties. Après avoir attendu le retour de son amie, Janet a finalement décidé de partir, ne sachant pas que Mary gisait morte dans la pièce voisine prête à être emmenée à Knox et qu'elle était elle-même la prochaine victime!</a:t>
            </a:r>
            <a:endParaRPr lang="fr-FR" dirty="0"/>
          </a:p>
        </p:txBody>
      </p:sp>
    </p:spTree>
    <p:extLst>
      <p:ext uri="{BB962C8B-B14F-4D97-AF65-F5344CB8AC3E}">
        <p14:creationId xmlns:p14="http://schemas.microsoft.com/office/powerpoint/2010/main" val="22859144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237994" y="543797"/>
            <a:ext cx="7816242" cy="6463308"/>
          </a:xfrm>
          <a:prstGeom prst="rect">
            <a:avLst/>
          </a:prstGeom>
        </p:spPr>
        <p:txBody>
          <a:bodyPr wrap="square">
            <a:spAutoFit/>
          </a:bodyPr>
          <a:lstStyle/>
          <a:p>
            <a:pPr algn="just"/>
            <a:r>
              <a:rPr lang="fr-FR" dirty="0">
                <a:latin typeface="lucida sans unicode" panose="020B0602030504020204" pitchFamily="34" charset="0"/>
              </a:rPr>
              <a:t>Le 3 novembre 1828, William Burke et William Hare sont arrêtés à </a:t>
            </a:r>
            <a:r>
              <a:rPr lang="fr-FR" dirty="0" err="1">
                <a:latin typeface="lucida sans unicode" panose="020B0602030504020204" pitchFamily="34" charset="0"/>
              </a:rPr>
              <a:t>Tanner’s</a:t>
            </a:r>
            <a:r>
              <a:rPr lang="fr-FR" dirty="0">
                <a:latin typeface="lucida sans unicode" panose="020B0602030504020204" pitchFamily="34" charset="0"/>
              </a:rPr>
              <a:t> Close dans le quartier de </a:t>
            </a:r>
            <a:r>
              <a:rPr lang="fr-FR" b="1" dirty="0">
                <a:latin typeface="lucida sans unicode" panose="020B0602030504020204" pitchFamily="34" charset="0"/>
              </a:rPr>
              <a:t>West Port </a:t>
            </a:r>
            <a:r>
              <a:rPr lang="fr-FR" dirty="0">
                <a:latin typeface="lucida sans unicode" panose="020B0602030504020204" pitchFamily="34" charset="0"/>
              </a:rPr>
              <a:t>au sud de la vieille ville d’Edimbourg. Les deux hommes sont dénoncés par deux voisins qui ont découvert un corps sous le lit de la chambre louée par Burke. Celui-ci louait un meublé dans la maison de William et Margareth Hare. La femme assassinée (Mlle </a:t>
            </a:r>
            <a:r>
              <a:rPr lang="fr-FR" dirty="0" err="1">
                <a:latin typeface="lucida sans unicode" panose="020B0602030504020204" pitchFamily="34" charset="0"/>
              </a:rPr>
              <a:t>Docherty</a:t>
            </a:r>
            <a:r>
              <a:rPr lang="fr-FR" dirty="0">
                <a:latin typeface="lucida sans unicode" panose="020B0602030504020204" pitchFamily="34" charset="0"/>
              </a:rPr>
              <a:t>) aperçue la veille, entrant dans le bâtiment n’est jamais ressortie. Les voisins, qui l’a connaissait de vue, décidèrent d’en avoir le cœur net et explorèrent le meublé de Burke, où ils découvrirent le corps sans vie de Mlle </a:t>
            </a:r>
            <a:r>
              <a:rPr lang="fr-FR" dirty="0" err="1">
                <a:latin typeface="lucida sans unicode" panose="020B0602030504020204" pitchFamily="34" charset="0"/>
              </a:rPr>
              <a:t>Docherty</a:t>
            </a:r>
            <a:r>
              <a:rPr lang="fr-FR" dirty="0">
                <a:latin typeface="lucida sans unicode" panose="020B0602030504020204" pitchFamily="34" charset="0"/>
              </a:rPr>
              <a:t>. La police fut aussitôt prévenue et le règne machiavélique et sanglant des deux Williams s’achevait après huit mois d’horreur.</a:t>
            </a:r>
            <a:endParaRPr lang="fr-FR" dirty="0">
              <a:latin typeface="Cabin"/>
            </a:endParaRPr>
          </a:p>
          <a:p>
            <a:pPr algn="just"/>
            <a:r>
              <a:rPr lang="fr-FR" dirty="0">
                <a:latin typeface="lucida sans unicode" panose="020B0602030504020204" pitchFamily="34" charset="0"/>
              </a:rPr>
              <a:t>La police trouva sur les lieux du crime une liste contenant plusieurs noms et des sommes perçues pour la vente de leurs dépouilles, qui se montaient entre 8 et 10 livres par victimes. Cette somme peut paraître dérisoire à l’heure actuelle, mais n’oublions pas que la livre sterling valait beaucoup plus au change. On pourrait allégrement estimer la valeur d’une dépouille aux alentours de 600 euros actuels. La liste trouvée sur place permettra à la police de remonter sur les meurtres de 10 autres victimes. Chiffre qui gonflera après enquêtes pour s’arrêter à 16 au total. Le tout perpétré en moins d’une année.</a:t>
            </a:r>
            <a:endParaRPr lang="fr-FR" dirty="0">
              <a:latin typeface="Cabin"/>
            </a:endParaRPr>
          </a:p>
          <a:p>
            <a:r>
              <a:rPr lang="fr-FR" dirty="0">
                <a:latin typeface="lucida sans unicode" panose="020B0602030504020204" pitchFamily="34" charset="0"/>
                <a:hlinkClick r:id="rId2" tooltip="west-port.jpg"/>
              </a:rPr>
              <a:t/>
            </a:r>
            <a:br>
              <a:rPr lang="fr-FR" dirty="0">
                <a:latin typeface="lucida sans unicode" panose="020B0602030504020204" pitchFamily="34" charset="0"/>
                <a:hlinkClick r:id="rId2" tooltip="west-port.jpg"/>
              </a:rPr>
            </a:br>
            <a:endParaRPr lang="fr-FR" dirty="0"/>
          </a:p>
        </p:txBody>
      </p:sp>
      <p:pic>
        <p:nvPicPr>
          <p:cNvPr id="11276" name="Picture 12" descr="RÃ©sultat de recherche d'images pour &quot;West Port d'Edimbourg.burk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2022" y="543797"/>
            <a:ext cx="3689481" cy="55939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5471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Image associÃ©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23770" y="1586225"/>
            <a:ext cx="6573056" cy="50628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949642"/>
            <a:ext cx="5398718" cy="4031873"/>
          </a:xfrm>
          <a:prstGeom prst="rect">
            <a:avLst/>
          </a:prstGeom>
        </p:spPr>
        <p:txBody>
          <a:bodyPr wrap="square">
            <a:spAutoFit/>
          </a:bodyPr>
          <a:lstStyle/>
          <a:p>
            <a:pPr algn="just"/>
            <a:r>
              <a:rPr lang="fr-FR" sz="1600" dirty="0" smtClean="0">
                <a:latin typeface="lucida sans unicode" panose="020B0602030504020204" pitchFamily="34" charset="0"/>
              </a:rPr>
              <a:t>. </a:t>
            </a:r>
            <a:r>
              <a:rPr lang="fr-FR" sz="1600" dirty="0">
                <a:latin typeface="lucida sans unicode" panose="020B0602030504020204" pitchFamily="34" charset="0"/>
              </a:rPr>
              <a:t>William Hare fut, lui, accusé de complicité de meurtres. Mais grâce à son témoignage contre Burke et ses déclarations indiquant qu’il n’était pas au courant des agissements du principal accusé, Hare et son épouse reçurent une immunité peu compréhensible pour les habitants </a:t>
            </a:r>
            <a:r>
              <a:rPr lang="fr-FR" sz="1600" dirty="0" smtClean="0">
                <a:latin typeface="lucida sans unicode" panose="020B0602030504020204" pitchFamily="34" charset="0"/>
              </a:rPr>
              <a:t>d’Edimbourg. </a:t>
            </a:r>
            <a:r>
              <a:rPr lang="fr-FR" sz="1600" dirty="0">
                <a:latin typeface="lucida sans unicode" panose="020B0602030504020204" pitchFamily="34" charset="0"/>
              </a:rPr>
              <a:t>Cette nouvelle eut bien entendu le don d’irriter la population et il ne fallut pas attendre longtemps avant que William Burke passe à la potence, puisque le 28 janvier 1829 il fut pendu sur la place publique. Son corps fut utilisé à des fins médicales et son squelette fut conservé au musée du Collège de la Médecine d’Edimbourg, où il est toujours visible actuellement. A noter pour la petite histoire qu’un étui fut confectionné avec la peau du condamné (aussi visible au musée).</a:t>
            </a:r>
            <a:endParaRPr lang="fr-FR" sz="1600" b="0" i="0" dirty="0">
              <a:effectLst/>
              <a:latin typeface="Cabin"/>
            </a:endParaRPr>
          </a:p>
        </p:txBody>
      </p:sp>
      <p:sp>
        <p:nvSpPr>
          <p:cNvPr id="3" name="Rectangle 2"/>
          <p:cNvSpPr/>
          <p:nvPr/>
        </p:nvSpPr>
        <p:spPr>
          <a:xfrm>
            <a:off x="162838" y="162839"/>
            <a:ext cx="8254652" cy="1077218"/>
          </a:xfrm>
          <a:prstGeom prst="rect">
            <a:avLst/>
          </a:prstGeom>
        </p:spPr>
        <p:txBody>
          <a:bodyPr wrap="square">
            <a:spAutoFit/>
          </a:bodyPr>
          <a:lstStyle/>
          <a:p>
            <a:pPr algn="just"/>
            <a:r>
              <a:rPr lang="fr-FR" sz="1600" b="1" u="sng" dirty="0">
                <a:latin typeface="lucida sans unicode" panose="020B0602030504020204" pitchFamily="34" charset="0"/>
              </a:rPr>
              <a:t>Le procès</a:t>
            </a:r>
            <a:endParaRPr lang="fr-FR" sz="1600" dirty="0">
              <a:latin typeface="Cabin"/>
            </a:endParaRPr>
          </a:p>
          <a:p>
            <a:pPr algn="just"/>
            <a:r>
              <a:rPr lang="fr-FR" sz="1600" dirty="0">
                <a:latin typeface="lucida sans unicode" panose="020B0602030504020204" pitchFamily="34" charset="0"/>
              </a:rPr>
              <a:t>Le procès eut lieu le 24 décembre 1828. Burke et Mc. </a:t>
            </a:r>
            <a:r>
              <a:rPr lang="fr-FR" sz="1600" dirty="0" err="1">
                <a:latin typeface="lucida sans unicode" panose="020B0602030504020204" pitchFamily="34" charset="0"/>
              </a:rPr>
              <a:t>Dougal</a:t>
            </a:r>
            <a:r>
              <a:rPr lang="fr-FR" sz="1600" dirty="0">
                <a:latin typeface="lucida sans unicode" panose="020B0602030504020204" pitchFamily="34" charset="0"/>
              </a:rPr>
              <a:t> furent accusés de meurtres avec préméditation. Burke fut condamné à la potence, mais Helen Mc. </a:t>
            </a:r>
            <a:r>
              <a:rPr lang="fr-FR" sz="1600" dirty="0" err="1">
                <a:latin typeface="lucida sans unicode" panose="020B0602030504020204" pitchFamily="34" charset="0"/>
              </a:rPr>
              <a:t>Dougal</a:t>
            </a:r>
            <a:r>
              <a:rPr lang="fr-FR" sz="1600" dirty="0">
                <a:latin typeface="lucida sans unicode" panose="020B0602030504020204" pitchFamily="34" charset="0"/>
              </a:rPr>
              <a:t> fut relâchée, faute de preuves par le tribunal écossais</a:t>
            </a:r>
            <a:endParaRPr lang="fr-FR" sz="1600" dirty="0"/>
          </a:p>
        </p:txBody>
      </p:sp>
    </p:spTree>
    <p:extLst>
      <p:ext uri="{BB962C8B-B14F-4D97-AF65-F5344CB8AC3E}">
        <p14:creationId xmlns:p14="http://schemas.microsoft.com/office/powerpoint/2010/main" val="2785703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720" y="574217"/>
            <a:ext cx="4772025" cy="34004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891408" y="273593"/>
            <a:ext cx="6096000" cy="1200329"/>
          </a:xfrm>
          <a:prstGeom prst="rect">
            <a:avLst/>
          </a:prstGeom>
        </p:spPr>
        <p:txBody>
          <a:bodyPr>
            <a:spAutoFit/>
          </a:bodyPr>
          <a:lstStyle/>
          <a:p>
            <a:r>
              <a:rPr lang="fr-FR" b="1" dirty="0">
                <a:latin typeface="CrimsonTextSemibold"/>
              </a:rPr>
              <a:t>Mais il existe d’autres « reliques » de Burke à Édimbourg.</a:t>
            </a:r>
            <a:r>
              <a:rPr lang="fr-FR" dirty="0">
                <a:latin typeface="CrimsonTextRoman"/>
              </a:rPr>
              <a:t> Son masque funéraire ainsi qu’un petit livre dont la couverture a été réalisé avec sa propre peau (</a:t>
            </a:r>
            <a:r>
              <a:rPr lang="fr-FR" dirty="0" err="1">
                <a:latin typeface="CrimsonTextRoman"/>
              </a:rPr>
              <a:t>brr</a:t>
            </a:r>
            <a:r>
              <a:rPr lang="fr-FR" dirty="0">
                <a:latin typeface="CrimsonTextRoman"/>
              </a:rPr>
              <a:t>…) se trouvent au </a:t>
            </a:r>
            <a:r>
              <a:rPr lang="fr-FR" b="1" dirty="0" err="1">
                <a:latin typeface="CrimsonTextSemibold"/>
                <a:hlinkClick r:id="rId3"/>
              </a:rPr>
              <a:t>Surgeon’s</a:t>
            </a:r>
            <a:r>
              <a:rPr lang="fr-FR" b="1" dirty="0">
                <a:latin typeface="CrimsonTextSemibold"/>
                <a:hlinkClick r:id="rId3"/>
              </a:rPr>
              <a:t> Hall Museum</a:t>
            </a:r>
            <a:r>
              <a:rPr lang="fr-FR" dirty="0">
                <a:latin typeface="CrimsonTextRoman"/>
              </a:rPr>
              <a:t> –</a:t>
            </a:r>
            <a:endParaRPr lang="fr-FR" dirty="0"/>
          </a:p>
        </p:txBody>
      </p:sp>
      <p:pic>
        <p:nvPicPr>
          <p:cNvPr id="15364" name="Picture 4" descr="Livre en peau de Burke"/>
          <p:cNvPicPr>
            <a:picLocks noChangeAspect="1" noChangeArrowheads="1"/>
          </p:cNvPicPr>
          <p:nvPr/>
        </p:nvPicPr>
        <p:blipFill rotWithShape="1">
          <a:blip r:embed="rId4">
            <a:extLst>
              <a:ext uri="{28A0092B-C50C-407E-A947-70E740481C1C}">
                <a14:useLocalDpi xmlns:a14="http://schemas.microsoft.com/office/drawing/2010/main" val="0"/>
              </a:ext>
            </a:extLst>
          </a:blip>
          <a:srcRect l="15693" t="11833" r="9611" b="14096"/>
          <a:stretch/>
        </p:blipFill>
        <p:spPr bwMode="auto">
          <a:xfrm>
            <a:off x="7991605" y="1664036"/>
            <a:ext cx="3557392" cy="48225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8728847" y="6486556"/>
            <a:ext cx="2634054" cy="369332"/>
          </a:xfrm>
          <a:prstGeom prst="rect">
            <a:avLst/>
          </a:prstGeom>
        </p:spPr>
        <p:txBody>
          <a:bodyPr wrap="none">
            <a:spAutoFit/>
          </a:bodyPr>
          <a:lstStyle/>
          <a:p>
            <a:r>
              <a:rPr lang="fr-FR" dirty="0">
                <a:latin typeface="CrimsonTextRoman"/>
              </a:rPr>
              <a:t>Livre en peau de Burke.</a:t>
            </a:r>
            <a:endParaRPr lang="fr-FR" dirty="0"/>
          </a:p>
        </p:txBody>
      </p:sp>
      <p:sp>
        <p:nvSpPr>
          <p:cNvPr id="4" name="Rectangle 3"/>
          <p:cNvSpPr/>
          <p:nvPr/>
        </p:nvSpPr>
        <p:spPr>
          <a:xfrm>
            <a:off x="706720" y="4558854"/>
            <a:ext cx="6096000" cy="646331"/>
          </a:xfrm>
          <a:prstGeom prst="rect">
            <a:avLst/>
          </a:prstGeom>
        </p:spPr>
        <p:txBody>
          <a:bodyPr>
            <a:spAutoFit/>
          </a:bodyPr>
          <a:lstStyle/>
          <a:p>
            <a:r>
              <a:rPr lang="fr-FR" b="1" dirty="0">
                <a:latin typeface="CrimsonTextSemibold"/>
              </a:rPr>
              <a:t>Mais il existe d’autres « reliques » de Burke à Édimbourg.</a:t>
            </a:r>
            <a:r>
              <a:rPr lang="fr-FR" dirty="0">
                <a:latin typeface="CrimsonTextRoman"/>
              </a:rPr>
              <a:t> Son masque funéraire</a:t>
            </a:r>
            <a:endParaRPr lang="fr-FR" dirty="0"/>
          </a:p>
        </p:txBody>
      </p:sp>
    </p:spTree>
    <p:extLst>
      <p:ext uri="{BB962C8B-B14F-4D97-AF65-F5344CB8AC3E}">
        <p14:creationId xmlns:p14="http://schemas.microsoft.com/office/powerpoint/2010/main" val="33259150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3430" y="150574"/>
            <a:ext cx="4239217" cy="6544588"/>
          </a:xfrm>
          <a:prstGeom prst="rect">
            <a:avLst/>
          </a:prstGeom>
          <a:ln>
            <a:noFill/>
          </a:ln>
          <a:effectLst>
            <a:softEdge rad="112500"/>
          </a:effectLst>
        </p:spPr>
      </p:pic>
      <p:sp>
        <p:nvSpPr>
          <p:cNvPr id="4" name="Rectangle 3"/>
          <p:cNvSpPr/>
          <p:nvPr/>
        </p:nvSpPr>
        <p:spPr>
          <a:xfrm>
            <a:off x="1657611" y="537999"/>
            <a:ext cx="3753633" cy="646331"/>
          </a:xfrm>
          <a:prstGeom prst="rect">
            <a:avLst/>
          </a:prstGeom>
        </p:spPr>
        <p:txBody>
          <a:bodyPr wrap="square">
            <a:spAutoFit/>
          </a:bodyPr>
          <a:lstStyle/>
          <a:p>
            <a:r>
              <a:rPr lang="fr-FR" dirty="0">
                <a:latin typeface="Arial" panose="020B0604020202020204" pitchFamily="34" charset="0"/>
              </a:rPr>
              <a:t>WILLIAM Hare (1792 ou 1804 - 1943) Irish meurtres en série</a:t>
            </a:r>
            <a:endParaRPr lang="fr-FR" dirty="0"/>
          </a:p>
        </p:txBody>
      </p:sp>
      <p:sp>
        <p:nvSpPr>
          <p:cNvPr id="5" name="Rectangle 4"/>
          <p:cNvSpPr/>
          <p:nvPr/>
        </p:nvSpPr>
        <p:spPr>
          <a:xfrm>
            <a:off x="367430" y="4480845"/>
            <a:ext cx="6096000" cy="1754326"/>
          </a:xfrm>
          <a:prstGeom prst="rect">
            <a:avLst/>
          </a:prstGeom>
        </p:spPr>
        <p:txBody>
          <a:bodyPr>
            <a:spAutoFit/>
          </a:bodyPr>
          <a:lstStyle/>
          <a:p>
            <a:r>
              <a:rPr lang="fr-FR" dirty="0">
                <a:latin typeface="lucida sans unicode" panose="020B0602030504020204" pitchFamily="34" charset="0"/>
              </a:rPr>
              <a:t>William Hare a complètement disparu de la circulation. Il semble qu’il se soit dirigé au sud de l’Angleterre avant de finir SDF à Londres. Il serait mort en 1862. Margareth Hare serait partie sur Glasgow avant de rejoindre à nouveau l’Irlande, où elle disparut complètement de la circulation.</a:t>
            </a:r>
            <a:endParaRPr lang="fr-FR" dirty="0"/>
          </a:p>
        </p:txBody>
      </p:sp>
      <p:sp>
        <p:nvSpPr>
          <p:cNvPr id="6" name="Rectangle 5"/>
          <p:cNvSpPr/>
          <p:nvPr/>
        </p:nvSpPr>
        <p:spPr>
          <a:xfrm>
            <a:off x="367430" y="2176056"/>
            <a:ext cx="6096000" cy="1754326"/>
          </a:xfrm>
          <a:prstGeom prst="rect">
            <a:avLst/>
          </a:prstGeom>
        </p:spPr>
        <p:txBody>
          <a:bodyPr>
            <a:spAutoFit/>
          </a:bodyPr>
          <a:lstStyle/>
          <a:p>
            <a:r>
              <a:rPr lang="fr-FR" dirty="0">
                <a:latin typeface="PT Sans Caption"/>
              </a:rPr>
              <a:t>Le 1 décembre, </a:t>
            </a:r>
            <a:r>
              <a:rPr lang="fr-FR" b="1" dirty="0">
                <a:latin typeface="PT Sans Caption"/>
              </a:rPr>
              <a:t>Hare</a:t>
            </a:r>
            <a:r>
              <a:rPr lang="fr-FR" dirty="0">
                <a:latin typeface="PT Sans Caption"/>
              </a:rPr>
              <a:t> et sa femme Maggie acceptent alors de témoigner contre leur complice en échange de l'immunité. </a:t>
            </a:r>
            <a:r>
              <a:rPr lang="fr-FR" b="1" dirty="0">
                <a:latin typeface="PT Sans Caption"/>
              </a:rPr>
              <a:t>Hare</a:t>
            </a:r>
            <a:r>
              <a:rPr lang="fr-FR" dirty="0">
                <a:latin typeface="PT Sans Caption"/>
              </a:rPr>
              <a:t> fournit des détails sur le meurtre de Mme </a:t>
            </a:r>
            <a:r>
              <a:rPr lang="fr-FR" dirty="0" err="1">
                <a:latin typeface="PT Sans Caption"/>
              </a:rPr>
              <a:t>Docherty</a:t>
            </a:r>
            <a:r>
              <a:rPr lang="fr-FR" dirty="0">
                <a:latin typeface="PT Sans Caption"/>
              </a:rPr>
              <a:t> et reconnait les 16 assassinats. Des accusations sont alors portées contre </a:t>
            </a:r>
            <a:r>
              <a:rPr lang="fr-FR" b="1" dirty="0">
                <a:latin typeface="PT Sans Caption"/>
              </a:rPr>
              <a:t>Burke</a:t>
            </a:r>
            <a:r>
              <a:rPr lang="fr-FR" dirty="0">
                <a:latin typeface="PT Sans Caption"/>
              </a:rPr>
              <a:t> et sa femme pour 3 assassinats.</a:t>
            </a:r>
            <a:endParaRPr lang="fr-FR" dirty="0"/>
          </a:p>
        </p:txBody>
      </p:sp>
    </p:spTree>
    <p:extLst>
      <p:ext uri="{BB962C8B-B14F-4D97-AF65-F5344CB8AC3E}">
        <p14:creationId xmlns:p14="http://schemas.microsoft.com/office/powerpoint/2010/main" val="2095092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descr="dying war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74639" y="4234979"/>
            <a:ext cx="1985990" cy="2209764"/>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923" y="774517"/>
            <a:ext cx="4525970" cy="1589859"/>
          </a:xfrm>
          <a:prstGeom prst="rect">
            <a:avLst/>
          </a:prstGeom>
        </p:spPr>
      </p:pic>
      <p:sp>
        <p:nvSpPr>
          <p:cNvPr id="4" name="ZoneTexte 3"/>
          <p:cNvSpPr txBox="1"/>
          <p:nvPr/>
        </p:nvSpPr>
        <p:spPr>
          <a:xfrm>
            <a:off x="832194" y="4532812"/>
            <a:ext cx="4245428" cy="369332"/>
          </a:xfrm>
          <a:prstGeom prst="rect">
            <a:avLst/>
          </a:prstGeom>
          <a:noFill/>
        </p:spPr>
        <p:txBody>
          <a:bodyPr wrap="square" rtlCol="0">
            <a:spAutoFit/>
          </a:bodyPr>
          <a:lstStyle/>
          <a:p>
            <a:r>
              <a:rPr lang="fr-FR" dirty="0" smtClean="0"/>
              <a:t>Commentaires et images  du NET</a:t>
            </a:r>
            <a:endParaRPr lang="fr-FR" dirty="0"/>
          </a:p>
        </p:txBody>
      </p:sp>
    </p:spTree>
    <p:extLst>
      <p:ext uri="{BB962C8B-B14F-4D97-AF65-F5344CB8AC3E}">
        <p14:creationId xmlns:p14="http://schemas.microsoft.com/office/powerpoint/2010/main" val="1351247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431</TotalTime>
  <Words>2169</Words>
  <Application>Microsoft Office PowerPoint</Application>
  <PresentationFormat>Grand écran</PresentationFormat>
  <Paragraphs>40</Paragraphs>
  <Slides>19</Slides>
  <Notes>0</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19</vt:i4>
      </vt:variant>
    </vt:vector>
  </HeadingPairs>
  <TitlesOfParts>
    <vt:vector size="31" baseType="lpstr">
      <vt:lpstr>Arial</vt:lpstr>
      <vt:lpstr>Cabin</vt:lpstr>
      <vt:lpstr>Century Gothic</vt:lpstr>
      <vt:lpstr>CrimsonTextItalic</vt:lpstr>
      <vt:lpstr>CrimsonTextRoman</vt:lpstr>
      <vt:lpstr>CrimsonTextSemibold</vt:lpstr>
      <vt:lpstr>Harlow Solid Italic</vt:lpstr>
      <vt:lpstr>lucida sans unicode</vt:lpstr>
      <vt:lpstr>Open Sans</vt:lpstr>
      <vt:lpstr>PT Sans Caption</vt:lpstr>
      <vt:lpstr>Wingdings 3</vt:lpstr>
      <vt:lpstr>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19</cp:revision>
  <dcterms:created xsi:type="dcterms:W3CDTF">2019-07-11T16:47:37Z</dcterms:created>
  <dcterms:modified xsi:type="dcterms:W3CDTF">2024-03-24T22:51:03Z</dcterms:modified>
</cp:coreProperties>
</file>